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C45DC7-64EE-4760-9585-D8BE4EB55A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36CDCC-5712-4AA2-BEEC-49193C307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02DE8A-C97F-4427-B9B4-9F485EC12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E090CC-B87A-49D1-8037-3213B200B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020133-38FD-4562-A425-87725D3A9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44168B-8B7A-4832-A3A2-9731861B6B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C09B98-3532-411E-9A61-4B65940DB6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E0FE8C-F5E2-4005-A294-E9449481E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A4CB7B-FD4F-4F38-B574-94F9D99EF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FE2156-AA4F-4B7A-8983-5860FA1A0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49E9B9-9142-49DE-A7EE-16B75E775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12.pn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02702701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企业国有产权转让管理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转让背景与意义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转让程序及流程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风险防范与控制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监管机制及责任追究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案例分析与经验借鉴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转让背景与意义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0532" b="1053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8318" b="831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国有企业改革背景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深化国有企业改革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随着市场经济的发展，国有企业面临改革压力，产权转让是改革的重要手段之一。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优化国有资源配置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通过产权转让，实现国有资源的优化配置，提高资源利用效率。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推动国有企业转型升级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产权转让有助于引入战略投资者和先进技术，推动国有企业转型升级。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促进企业市场化运作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产权转让有助于企业建立市场化运作机制，提高市场竞争力。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引入战略投资者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通过产权转让，引入具有产业优势和资源整合能力的战略投资者，提升企业综合实力。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实现国有资本保值增值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通过产权转让，实现国有资本的合理流动和保值增值。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产权转让意义及目的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其他相关法规和政策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如《公司法》、《证券法》等，为企业国有产权转让提供了法律保障和政策支持。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《企业国有资产交易监督管理办法》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该办法规定了企业国有产权转让的程序、监管要求等，为产权转让提供了政策依据。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《关于深化国有企业改革的指导意见》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该意见明确了国有企业改革的方向和目标，提出了产权转让等改革措施。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相关政策法规解读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转让程序及流程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前期准备工作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1950266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明确转让意向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029744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企业国有产权持有单位在决定转让前，需明确转让意向，包括转让的标的、数量、价格等。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795518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组建工作小组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874995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成立由企业法务、财务、审计等部门组成的工作小组，负责产权转让的具体工作。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688512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尽职调查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9767989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对目标企业进行全面的尽职调查，了解其财务状况、法律事务、市场前景等。</a:t>
            </a:r>
          </a:p>
        </p:txBody>
      </p: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产权评估与定价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2010" r="12010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sp>
        <p:nvSpPr>
          <p:cNvPr id="44" name="TextBox 44"/>
          <p:cNvSpPr txBox="1"/>
          <p:nvPr/>
        </p:nvSpPr>
        <p:spPr>
          <a:xfrm>
            <a:off x="653186" y="142854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选定评估机构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885016" y="1781107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通过公开招标等方式选定具有资质的评估机构，对目标企业的国有产权进行评估。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53186" y="3877672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定价决策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85016" y="4230233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根据评估结果，结合市场行情、企业战略等因素，制定产权转让的定价策略。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8276691" y="1360283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评估方法选择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508521" y="1712845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根据目标企业的行业特点、资产状况等因素，选择合适的评估方法，如收益法、市场法、成本法等。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276691" y="3809410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评估结果确认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8508521" y="4161971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评估机构出具评估报告后，由企业国有产权持有单位对评估结果进行确认。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802313" y="3635375"/>
            <a:ext cx="0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3" name="Group 3"/>
          <p:cNvGrpSpPr/>
          <p:nvPr/>
        </p:nvGrpSpPr>
        <p:grpSpPr>
          <a:xfrm>
            <a:off x="411194" y="2085975"/>
            <a:ext cx="2876550" cy="900113"/>
            <a:chOff x="411194" y="2085975"/>
            <a:chExt cx="2876550" cy="900113"/>
          </a:xfrm>
        </p:grpSpPr>
        <p:sp>
          <p:nvSpPr>
            <p:cNvPr id="4" name="AutoShape 4"/>
            <p:cNvSpPr/>
            <p:nvPr/>
          </p:nvSpPr>
          <p:spPr>
            <a:xfrm>
              <a:off x="2954369" y="2085975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1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411194" y="2400300"/>
              <a:ext cx="2500313" cy="58578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AutoShape 6"/>
          <p:cNvSpPr/>
          <p:nvPr/>
        </p:nvSpPr>
        <p:spPr>
          <a:xfrm>
            <a:off x="3332131" y="4551331"/>
            <a:ext cx="333375" cy="333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Calibri Light"/>
                <a:ea typeface="Calibri Light"/>
                <a:cs typeface="Calibri Light"/>
              </a:rPr>
              <a:t>4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8688419" y="1750981"/>
            <a:ext cx="333375" cy="3349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Calibri Light"/>
                <a:ea typeface="Calibri Light"/>
                <a:cs typeface="Calibri Light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15400" y="4337018"/>
            <a:ext cx="333375" cy="3349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Calibri Light"/>
                <a:ea typeface="Calibri Light"/>
                <a:cs typeface="Calibri Light"/>
              </a:rPr>
              <a:t>3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交易方式选择及实施</a:t>
              </a:r>
            </a:p>
          </p:txBody>
        </p:sp>
      </p:grpSp>
      <p:sp>
        <p:nvSpPr>
          <p:cNvPr id="31" name="Freeform 31"/>
          <p:cNvSpPr/>
          <p:nvPr/>
        </p:nvSpPr>
        <p:spPr>
          <a:xfrm>
            <a:off x="5286375" y="2619375"/>
            <a:ext cx="1619250" cy="16192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358979" y="1463569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交易方式选择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38456" y="1876743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根据目标企业的特点、市场需求等因素，选择合适的交易方式，如协议转让、竞价拍卖等。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9248775" y="1020657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交易信息发布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9328252" y="1433831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通过产权交易机构等渠道发布产权转让信息，吸引潜在投资者。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9328252" y="3735303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投资者筛选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407729" y="4148477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对潜在投资者进行筛选，确保其符合相关法规和政策要求。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94339" y="4238625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交易谈判及签约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73817" y="4651799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与选定的投资者进行谈判，达成交易意向后签订产权转让合同。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41" name="Freeform 41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noFill/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noFill/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noFill/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noFill/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noFill/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noFill/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noFill/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noFill/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noFill/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noFill/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noFill/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noFill/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noFill/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noFill/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noFill/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noFill/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noFill/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noFill/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54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241925" y="2259013"/>
            <a:ext cx="1933575" cy="1933575"/>
          </a:xfrm>
          <a:prstGeom prst="ellipse">
            <a:avLst/>
          </a:prstGeom>
          <a:solidFill>
            <a:schemeClr val="accent1">
              <a:alpha val="9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506694" y="1497044"/>
            <a:ext cx="2843213" cy="8318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5941441" y="2961291"/>
            <a:ext cx="534543" cy="529019"/>
            <a:chOff x="5941441" y="2961291"/>
            <a:chExt cx="534543" cy="529019"/>
          </a:xfrm>
        </p:grpSpPr>
        <p:sp>
          <p:nvSpPr>
            <p:cNvPr id="6" name="Freeform 6"/>
            <p:cNvSpPr/>
            <p:nvPr/>
          </p:nvSpPr>
          <p:spPr>
            <a:xfrm>
              <a:off x="5941441" y="3257709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941441" y="2961291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后期手续办理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449149" y="110761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交易结算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680979" y="146018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按照合同约定，完成交易价款的支付和结算工作。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449149" y="355674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资料归档与整理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680979" y="390930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将产权转让过程中产生的所有资料进行归档和整理，以备后续查阅和审计。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463317" y="110761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产权变更登记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695147" y="146018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向相关部门申请办理产权变更登记手续，确保产权转让的合法性和有效性。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463317" y="355674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信息披露与公告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695147" y="390930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按照相关法规和政策要求，对产权转让结果进行信息披露和公告。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风险防范与控制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确保转让的国有产权权属清晰，避免因产权纠纷引发的法律风险。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产权归属法律风险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交易程序法律风险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6625" r="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合同法律风险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292" r="7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严格遵守相关法律法规和产权交易机构的规定，确保转让过程合法合规。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制定详尽且严谨的产权转让合同，明确双方权利义务，防止因合同约定不清而产生的法律纠纷。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法律风险识别与应对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资产评估风险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选择具有专业资质和经验的评估机构，确保评估结果真实、准确，防止因评估失误导致的财务风险。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交易价格风险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通过公开、公正、公平的竞价方式确定交易价格，避免价格操纵和利益输送。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付款方式与资金安全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制定合理的付款方式和资金监管机制，确保交易资金安全、及时到账。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财务风险防范与控制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https://d.book118.com/538027027014006036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2024-09-15T05:38:00.131</cp:lastPrinted>
  <dcterms:created xsi:type="dcterms:W3CDTF">2024-09-14T21:38:00Z</dcterms:created>
  <dcterms:modified xsi:type="dcterms:W3CDTF">2024-09-14T21:38:02Z</dcterms:modified>
</cp:coreProperties>
</file>