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1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F9BFE-7CA0-4122-A05E-46BE63125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6B0BE-A944-433F-85CD-9616956E0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19221-E607-47E7-8AAC-CE0087C5D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764078-306E-4D09-9864-D2AF5D025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9BC730-1B88-4491-B65C-A68266D36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F81C1D-4F4E-4B15-9E3B-080C6DBFF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87FB8C-0767-4742-A56F-BC86BCC66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BF532-9C33-4F36-8330-B038D9707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6043B3-6004-4FC8-958E-3F16DBB0D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CD2EA-9348-4735-9C75-E4BA5A3A7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BB86C-2510-4D8C-B29B-0BE1EF735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tags" Target="../tags/tag124.xml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3005614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《制冷剂与压焓》PPT课件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制冷剂概述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压焓图概述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制冷剂的压焓分析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制冷剂的选择和使用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压焓图的应用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制冷剂概述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制冷剂的定义和作用</a:t>
            </a:r>
            <a:endParaRPr lang="zh-CN" altLang="en-US"/>
          </a:p>
        </p:txBody>
      </p:sp>
      <p:sp>
        <p:nvSpPr>
          <p:cNvPr id="1048976" name="任意多边形: 形状 16"/>
          <p:cNvSpPr/>
          <p:nvPr>
            <p:custDataLst>
              <p:tags r:id="rId2"/>
            </p:custDataLst>
          </p:nvPr>
        </p:nvSpPr>
        <p:spPr>
          <a:xfrm>
            <a:off x="608400" y="1773299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Freeform 488"/>
          <p:cNvSpPr/>
          <p:nvPr>
            <p:custDataLst>
              <p:tags r:id="rId3"/>
            </p:custDataLst>
          </p:nvPr>
        </p:nvSpPr>
        <p:spPr>
          <a:xfrm rot="5400000">
            <a:off x="5213182" y="1759211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0" name="序号"/>
          <p:cNvSpPr txBox="1"/>
          <p:nvPr>
            <p:custDataLst>
              <p:tags r:id="rId4"/>
            </p:custDataLst>
          </p:nvPr>
        </p:nvSpPr>
        <p:spPr>
          <a:xfrm>
            <a:off x="5339977" y="1988851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17D594">
                    <a:alpha val="4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8982" name="标题"/>
          <p:cNvSpPr txBox="1"/>
          <p:nvPr>
            <p:custDataLst>
              <p:tags r:id="rId5"/>
            </p:custDataLst>
          </p:nvPr>
        </p:nvSpPr>
        <p:spPr>
          <a:xfrm>
            <a:off x="996534" y="1826835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7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制冷剂是制冷系统中用于传递热量的工作介质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8984" name="正文"/>
          <p:cNvSpPr txBox="1"/>
          <p:nvPr>
            <p:custDataLst>
              <p:tags r:id="rId6"/>
            </p:custDataLst>
          </p:nvPr>
        </p:nvSpPr>
        <p:spPr>
          <a:xfrm>
            <a:off x="996534" y="2286116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8986" name="任意多边形: 形状 17"/>
          <p:cNvSpPr/>
          <p:nvPr>
            <p:custDataLst>
              <p:tags r:id="rId7"/>
            </p:custDataLst>
          </p:nvPr>
        </p:nvSpPr>
        <p:spPr>
          <a:xfrm flipH="1">
            <a:off x="6032420" y="2319928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8" name="Freeform 488"/>
          <p:cNvSpPr/>
          <p:nvPr>
            <p:custDataLst>
              <p:tags r:id="rId8"/>
            </p:custDataLst>
          </p:nvPr>
        </p:nvSpPr>
        <p:spPr>
          <a:xfrm rot="5400000">
            <a:off x="6147240" y="2305839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序号"/>
          <p:cNvSpPr txBox="1"/>
          <p:nvPr>
            <p:custDataLst>
              <p:tags r:id="rId9"/>
            </p:custDataLst>
          </p:nvPr>
        </p:nvSpPr>
        <p:spPr>
          <a:xfrm>
            <a:off x="6255721" y="2529844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</a:rPr>
              <a:t>02</a:t>
            </a:r>
            <a:endParaRPr lang="en-US">
              <a:effectLst>
                <a:outerShdw blurRad="101600" sx="102000" sy="102000" algn="ctr" rotWithShape="0">
                  <a:schemeClr val="accent4">
                    <a:alpha val="48000"/>
                  </a:schemeClr>
                </a:outerShdw>
              </a:effectLst>
            </a:endParaRPr>
          </a:p>
        </p:txBody>
      </p:sp>
      <p:sp>
        <p:nvSpPr>
          <p:cNvPr id="1048992" name="任意多边形: 形状 2"/>
          <p:cNvSpPr/>
          <p:nvPr>
            <p:custDataLst>
              <p:tags r:id="rId10"/>
            </p:custDataLst>
          </p:nvPr>
        </p:nvSpPr>
        <p:spPr>
          <a:xfrm>
            <a:off x="608400" y="2866556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8994" name="Freeform 488"/>
          <p:cNvSpPr/>
          <p:nvPr>
            <p:custDataLst>
              <p:tags r:id="rId11"/>
            </p:custDataLst>
          </p:nvPr>
        </p:nvSpPr>
        <p:spPr>
          <a:xfrm rot="5400000">
            <a:off x="5213182" y="2851763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序号"/>
          <p:cNvSpPr txBox="1"/>
          <p:nvPr>
            <p:custDataLst>
              <p:tags r:id="rId12"/>
            </p:custDataLst>
          </p:nvPr>
        </p:nvSpPr>
        <p:spPr>
          <a:xfrm>
            <a:off x="5339977" y="3082108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  <a:endParaRPr lang="en-US"/>
          </a:p>
        </p:txBody>
      </p:sp>
      <p:sp>
        <p:nvSpPr>
          <p:cNvPr id="1048998" name="任意多边形: 形状 32"/>
          <p:cNvSpPr/>
          <p:nvPr>
            <p:custDataLst>
              <p:tags r:id="rId13"/>
            </p:custDataLst>
          </p:nvPr>
        </p:nvSpPr>
        <p:spPr>
          <a:xfrm flipH="1">
            <a:off x="6032420" y="3408958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000" name="Freeform 488"/>
          <p:cNvSpPr/>
          <p:nvPr>
            <p:custDataLst>
              <p:tags r:id="rId14"/>
            </p:custDataLst>
          </p:nvPr>
        </p:nvSpPr>
        <p:spPr>
          <a:xfrm rot="5400000">
            <a:off x="6147240" y="3394165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2" name="序号"/>
          <p:cNvSpPr txBox="1"/>
          <p:nvPr>
            <p:custDataLst>
              <p:tags r:id="rId15"/>
            </p:custDataLst>
          </p:nvPr>
        </p:nvSpPr>
        <p:spPr>
          <a:xfrm>
            <a:off x="6255721" y="3615353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04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4" name="任意多边形: 形状 12"/>
          <p:cNvSpPr/>
          <p:nvPr>
            <p:custDataLst>
              <p:tags r:id="rId16"/>
            </p:custDataLst>
          </p:nvPr>
        </p:nvSpPr>
        <p:spPr>
          <a:xfrm>
            <a:off x="608400" y="3959813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006" name="Freeform 488"/>
          <p:cNvSpPr/>
          <p:nvPr>
            <p:custDataLst>
              <p:tags r:id="rId17"/>
            </p:custDataLst>
          </p:nvPr>
        </p:nvSpPr>
        <p:spPr>
          <a:xfrm rot="5400000">
            <a:off x="5213182" y="3945020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8" name="序号"/>
          <p:cNvSpPr txBox="1"/>
          <p:nvPr>
            <p:custDataLst>
              <p:tags r:id="rId18"/>
            </p:custDataLst>
          </p:nvPr>
        </p:nvSpPr>
        <p:spPr>
          <a:xfrm>
            <a:off x="5339977" y="4174661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  <a:endParaRPr lang="en-US"/>
          </a:p>
        </p:txBody>
      </p:sp>
      <p:sp>
        <p:nvSpPr>
          <p:cNvPr id="1049010" name="任意多边形: 形状 22"/>
          <p:cNvSpPr/>
          <p:nvPr>
            <p:custDataLst>
              <p:tags r:id="rId19"/>
            </p:custDataLst>
          </p:nvPr>
        </p:nvSpPr>
        <p:spPr>
          <a:xfrm flipH="1">
            <a:off x="6032420" y="4497284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012" name="Freeform 488"/>
          <p:cNvSpPr/>
          <p:nvPr>
            <p:custDataLst>
              <p:tags r:id="rId20"/>
            </p:custDataLst>
          </p:nvPr>
        </p:nvSpPr>
        <p:spPr>
          <a:xfrm rot="5400000">
            <a:off x="6147240" y="4483196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序号"/>
          <p:cNvSpPr txBox="1"/>
          <p:nvPr>
            <p:custDataLst>
              <p:tags r:id="rId21"/>
            </p:custDataLst>
          </p:nvPr>
        </p:nvSpPr>
        <p:spPr>
          <a:xfrm>
            <a:off x="6255721" y="4704383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06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任意多边形: 形状 27"/>
          <p:cNvSpPr/>
          <p:nvPr>
            <p:custDataLst>
              <p:tags r:id="rId22"/>
            </p:custDataLst>
          </p:nvPr>
        </p:nvSpPr>
        <p:spPr>
          <a:xfrm>
            <a:off x="608400" y="5052366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018" name="Freeform 488"/>
          <p:cNvSpPr/>
          <p:nvPr>
            <p:custDataLst>
              <p:tags r:id="rId23"/>
            </p:custDataLst>
          </p:nvPr>
        </p:nvSpPr>
        <p:spPr>
          <a:xfrm rot="5400000">
            <a:off x="5213182" y="5038278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0" name="序号"/>
          <p:cNvSpPr txBox="1"/>
          <p:nvPr>
            <p:custDataLst>
              <p:tags r:id="rId24"/>
            </p:custDataLst>
          </p:nvPr>
        </p:nvSpPr>
        <p:spPr>
          <a:xfrm>
            <a:off x="5339977" y="5267918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  <a:endParaRPr lang="en-US"/>
          </a:p>
        </p:txBody>
      </p:sp>
      <p:sp>
        <p:nvSpPr>
          <p:cNvPr id="1049022" name="标题"/>
          <p:cNvSpPr txBox="1"/>
          <p:nvPr>
            <p:custDataLst>
              <p:tags r:id="rId25"/>
            </p:custDataLst>
          </p:nvPr>
        </p:nvSpPr>
        <p:spPr>
          <a:xfrm>
            <a:off x="7445483" y="2361488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7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制冷剂在制冷系统中循环流动，吸收和排放热量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024" name="正文"/>
          <p:cNvSpPr txBox="1"/>
          <p:nvPr>
            <p:custDataLst>
              <p:tags r:id="rId26"/>
            </p:custDataLst>
          </p:nvPr>
        </p:nvSpPr>
        <p:spPr>
          <a:xfrm>
            <a:off x="7445483" y="2820769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026" name="标题"/>
          <p:cNvSpPr txBox="1"/>
          <p:nvPr>
            <p:custDataLst>
              <p:tags r:id="rId27"/>
            </p:custDataLst>
          </p:nvPr>
        </p:nvSpPr>
        <p:spPr>
          <a:xfrm>
            <a:off x="996534" y="2920796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7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制冷剂的种类繁多，常用的有氟利昂、氨、二氧化碳等  制冷剂的作用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028" name="正文"/>
          <p:cNvSpPr txBox="1"/>
          <p:nvPr>
            <p:custDataLst>
              <p:tags r:id="rId28"/>
            </p:custDataLst>
          </p:nvPr>
        </p:nvSpPr>
        <p:spPr>
          <a:xfrm>
            <a:off x="996534" y="3380077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制冷剂的作用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030" name="标题"/>
          <p:cNvSpPr txBox="1"/>
          <p:nvPr>
            <p:custDataLst>
              <p:tags r:id="rId29"/>
            </p:custDataLst>
          </p:nvPr>
        </p:nvSpPr>
        <p:spPr>
          <a:xfrm>
            <a:off x="7445483" y="3456154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7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制冷剂在制冷系统中吸收热量并将其传递到冷凝器中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032" name="正文"/>
          <p:cNvSpPr txBox="1"/>
          <p:nvPr>
            <p:custDataLst>
              <p:tags r:id="rId30"/>
            </p:custDataLst>
          </p:nvPr>
        </p:nvSpPr>
        <p:spPr>
          <a:xfrm>
            <a:off x="7445483" y="3915435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034" name="标题"/>
          <p:cNvSpPr txBox="1"/>
          <p:nvPr>
            <p:custDataLst>
              <p:tags r:id="rId31"/>
            </p:custDataLst>
          </p:nvPr>
        </p:nvSpPr>
        <p:spPr>
          <a:xfrm>
            <a:off x="996534" y="4008418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7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制冷剂在冷凝器中放出热量并传递到蒸发器中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036" name="正文"/>
          <p:cNvSpPr txBox="1"/>
          <p:nvPr>
            <p:custDataLst>
              <p:tags r:id="rId32"/>
            </p:custDataLst>
          </p:nvPr>
        </p:nvSpPr>
        <p:spPr>
          <a:xfrm>
            <a:off x="996534" y="4467699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038" name="标题"/>
          <p:cNvSpPr txBox="1"/>
          <p:nvPr>
            <p:custDataLst>
              <p:tags r:id="rId33"/>
            </p:custDataLst>
          </p:nvPr>
        </p:nvSpPr>
        <p:spPr>
          <a:xfrm>
            <a:off x="7445483" y="4552933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7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制冷剂在蒸发器中吸收热量并将热量传递到室内或室外环境中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040" name="正文"/>
          <p:cNvSpPr txBox="1"/>
          <p:nvPr>
            <p:custDataLst>
              <p:tags r:id="rId34"/>
            </p:custDataLst>
          </p:nvPr>
        </p:nvSpPr>
        <p:spPr>
          <a:xfrm>
            <a:off x="7445483" y="5012214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042" name="标题"/>
          <p:cNvSpPr txBox="1"/>
          <p:nvPr>
            <p:custDataLst>
              <p:tags r:id="rId35"/>
            </p:custDataLst>
          </p:nvPr>
        </p:nvSpPr>
        <p:spPr>
          <a:xfrm>
            <a:off x="996534" y="5087587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7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制冷剂在制冷系统中循环流动，不断吸收和排放热量，从而实现制冷效果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044" name="正文"/>
          <p:cNvSpPr txBox="1"/>
          <p:nvPr>
            <p:custDataLst>
              <p:tags r:id="rId36"/>
            </p:custDataLst>
          </p:nvPr>
        </p:nvSpPr>
        <p:spPr>
          <a:xfrm>
            <a:off x="996534" y="5546867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制冷剂的分类和特点</a:t>
            </a:r>
            <a:endParaRPr lang="zh-CN" altLang="en-US"/>
          </a:p>
        </p:txBody>
      </p:sp>
      <p:sp>
        <p:nvSpPr>
          <p:cNvPr id="104908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制冷剂的应用：制冷剂广泛应用于空调、冰箱、冷库等制冷设备中，用于实现制冷循环和保持低温状态。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制冷剂的发展趋势：随着环保意识的提高和技术的不断发展，新型环保制冷剂正在逐渐替代传统制冷剂，如R290、R32等。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制冷剂的分类：根据不同的应用领域和特性，制冷剂可分为多种类型，如氟利昂、氨、二氧化碳等。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制冷剂的特点：制冷剂应具有高沸点、低凝固点、低粘度、无毒、无害等特性，同时还应具有良好的热力学性能和化学稳定性。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38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压焓图概述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压焓图的定义和作用</a:t>
            </a:r>
            <a:endParaRPr lang="zh-CN" altLang="en-US"/>
          </a:p>
        </p:txBody>
      </p:sp>
      <p:sp>
        <p:nvSpPr>
          <p:cNvPr id="1049210" name="矩形 31"/>
          <p:cNvSpPr/>
          <p:nvPr>
            <p:custDataLst>
              <p:tags r:id="rId2"/>
            </p:custDataLst>
          </p:nvPr>
        </p:nvSpPr>
        <p:spPr>
          <a:xfrm>
            <a:off x="608400" y="2032401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压焓图定义：一种用于描述制冷剂在不同温度和压力下的状态变化的图表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4"/>
          <p:cNvSpPr/>
          <p:nvPr>
            <p:custDataLst>
              <p:tags r:id="rId3"/>
            </p:custDataLst>
          </p:nvPr>
        </p:nvSpPr>
        <p:spPr>
          <a:xfrm>
            <a:off x="608400" y="4015816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压焓图作用：帮助工程师了解制冷剂在不同条件下的性能，从而优化制冷系统设计和操作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压焓图的绘制方法和步骤</a:t>
            </a:r>
            <a:endParaRPr lang="zh-CN" altLang="en-US"/>
          </a:p>
        </p:txBody>
      </p:sp>
      <p:sp>
        <p:nvSpPr>
          <p:cNvPr id="104924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标注制冷剂的物性参数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确定制冷剂的物性参数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绘制制冷剂的压焓图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说明压焓图的应用范围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1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制冷剂的压焓分析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制冷剂的压焓曲线分析</a:t>
            </a:r>
            <a:endParaRPr lang="zh-CN" altLang="en-US"/>
          </a:p>
        </p:txBody>
      </p:sp>
      <p:sp>
        <p:nvSpPr>
          <p:cNvPr id="104938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压焓图定义：描述制冷剂在冷凝、蒸发、节流等过程中的压力和焓变关系的图表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制冷剂的压焓曲线：表示制冷剂在不同压力和焓值下的状态变化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制冷剂的压焓分析：通过压焓曲线分析制冷剂在不同状态下的物理性质和热力学性质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制冷剂的压焓分析在制冷系统中的应用：指导制冷系统的设计和优化，提高制冷效率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制冷剂的压焓特性分析</a:t>
            </a:r>
            <a:endParaRPr lang="zh-CN" altLang="en-US"/>
          </a:p>
        </p:txBody>
      </p:sp>
      <p:sp>
        <p:nvSpPr>
          <p:cNvPr id="104942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制冷剂的压焓图：介绍制冷剂在压焓图上的表现，包括压力、焓值、温度等参数的变化。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制冷剂的压焓选择：根据制冷系统的需求，选择适合的制冷剂，并分析其压焓特性对系统性能的影响。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制冷剂的压焓优化：介绍如何通过优化制冷剂的压焓特性，提高制冷系统的性能和效率。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制冷剂的压焓特性：分析制冷剂在不同压力和温度下的状态变化，以及其对制冷系统性能的影响。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https://d.book118.com/538030056142006036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1_3"/>
  <p:tag name="KSO_WM_UNIT_INDEX" val="1_1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1_1"/>
  <p:tag name="KSO_WM_UNIT_INDEX" val="1_1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6*l_h_i*1_2_3"/>
  <p:tag name="KSO_WM_UNIT_INDEX" val="1_2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6*l_h_i*1_4_3"/>
  <p:tag name="KSO_WM_UNIT_INDEX" val="1_4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5_2"/>
  <p:tag name="KSO_WM_UNIT_INDEX" val="1_5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5_3"/>
  <p:tag name="KSO_WM_UNIT_INDEX" val="1_5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6_2"/>
  <p:tag name="KSO_WM_UNIT_INDEX" val="1_6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6*l_h_i*1_6_3"/>
  <p:tag name="KSO_WM_UNIT_INDEX" val="1_6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7_2"/>
  <p:tag name="KSO_WM_UNIT_INDEX" val="1_7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7_3"/>
  <p:tag name="KSO_WM_UNIT_INDEX" val="1_7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2_1"/>
  <p:tag name="KSO_WM_UNIT_INDEX" val="1_2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3_1"/>
  <p:tag name="KSO_WM_UNIT_INDEX" val="1_3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4_1"/>
  <p:tag name="KSO_WM_UNIT_INDEX" val="1_4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5_1"/>
  <p:tag name="KSO_WM_UNIT_INDEX" val="1_5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6_1"/>
  <p:tag name="KSO_WM_UNIT_INDEX" val="1_6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7_1"/>
  <p:tag name="KSO_WM_UNIT_INDEX" val="1_7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微软雅黑</vt:lpstr>
      <vt:lpstr>宋体</vt:lpstr>
      <vt:lpstr>Office Theme</vt:lpstr>
      <vt:lpstr>《制冷剂与压焓》PPT课件</vt:lpstr>
      <vt:lpstr>目录</vt:lpstr>
      <vt:lpstr>添加章节标题</vt:lpstr>
      <vt:lpstr>制冷剂概述</vt:lpstr>
      <vt:lpstr>PowerPoint Presentation</vt:lpstr>
      <vt:lpstr>制冷剂的定义和作用</vt:lpstr>
      <vt:lpstr>制冷剂的分类和特点</vt:lpstr>
      <vt:lpstr>压焓图概述</vt:lpstr>
      <vt:lpstr>PowerPoint Presentation</vt:lpstr>
      <vt:lpstr>压焓图的定义和作用</vt:lpstr>
      <vt:lpstr>压焓图的绘制方法和步骤</vt:lpstr>
      <vt:lpstr>制冷剂的压焓分析</vt:lpstr>
      <vt:lpstr>PowerPoint Presentation</vt:lpstr>
      <vt:lpstr>制冷剂的压焓曲线分析</vt:lpstr>
      <vt:lpstr>制冷剂的压焓特性分析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2024-09-16T12:45:12.024</cp:lastPrinted>
  <dcterms:created xsi:type="dcterms:W3CDTF">2024-09-16T04:45:12Z</dcterms:created>
  <dcterms:modified xsi:type="dcterms:W3CDTF">2024-09-16T04:45:14Z</dcterms:modified>
</cp:coreProperties>
</file>