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DA7EA5-0488-4F8C-A055-01EFCA34E9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6B315F-630D-4199-88E3-794C79796F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37AA32-699B-45C8-8C96-96DC92146D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1CCC8E-B201-4426-91FC-EFB7027515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7DDA75C-1EA2-4C72-9E55-8AB41C8646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4D2A8AA-6318-4A55-B292-695ABB1354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F911F8B-4E96-4857-A86C-A75BF15593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286C96-CEEA-45C7-9F2C-57DF70B3F1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89089C-2E58-431D-83CD-6574B34CBF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88EEE3-98E9-41D4-AC92-011B508C03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A3DB96-BE10-4DCD-A33A-18E4D2B327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8034104020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新生儿室医院感染预防与控制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新生儿室医院感染概述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新生儿室医院感染预防措施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新生儿室医院感染控制流程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新生儿室医院感染管理政策与法规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新生儿室医院感染典型案例分析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新生儿室医院感染概述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新生儿室医院感染是指在新生儿室内，由于各种原因引起的感染性疾病。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根据感染的来源和性质，新生儿室医院感染可分为外源性感染和内源性感染。外源性感染主要来自外界环境，如医护人员、家属等携带的病原体，而内源性感染则是由新生儿自身携带的病原体引起的。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感染定义与分类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新生儿室中，由于新生儿免疫力低下，容易受到外界病原体的侵袭，导致交叉感染。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交叉感染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新生儿室中使用的医疗器械，如暖箱、呼吸机等，如果消毒不彻底或使用不当，容易造成病原体污染，进而引起感染。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医疗器械污染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医护人员在接触新生儿和操作医疗器械时，如果手卫生不规范，容易将病原体带到新生儿身上或医疗器械上，导致感染发生。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医护人员手卫生不规范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感染发生的原因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42376" y="2434470"/>
            <a:ext cx="3133738" cy="9945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新生儿感染后，由于免疫系统发育不完善，容易引发全身性感染，导致生长发育受阻。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4987195" y="1802035"/>
            <a:ext cx="561213" cy="561213"/>
            <a:chOff x="4987195" y="1802035"/>
            <a:chExt cx="561213" cy="561213"/>
          </a:xfrm>
        </p:grpSpPr>
        <p:sp>
          <p:nvSpPr>
            <p:cNvPr id="4" name="AutoShape 4"/>
            <p:cNvSpPr/>
            <p:nvPr/>
          </p:nvSpPr>
          <p:spPr>
            <a:xfrm>
              <a:off x="4987195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5121688" y="1936528"/>
            <a:ext cx="292227" cy="292227"/>
            <a:chOff x="5121688" y="1936528"/>
            <a:chExt cx="292227" cy="292227"/>
          </a:xfrm>
        </p:grpSpPr>
        <p:sp>
          <p:nvSpPr>
            <p:cNvPr id="6" name="Freeform 6"/>
            <p:cNvSpPr/>
            <p:nvPr/>
          </p:nvSpPr>
          <p:spPr>
            <a:xfrm>
              <a:off x="5175885" y="1990630"/>
              <a:ext cx="182880" cy="73533"/>
            </a:xfrm>
            <a:custGeom>
              <a:rect l="l" t="t" r="r" b="b"/>
              <a:pathLst>
                <a:path w="189" h="76">
                  <a:moveTo>
                    <a:pt x="189" y="76"/>
                  </a:moveTo>
                  <a:lnTo>
                    <a:pt x="0" y="76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57"/>
                  </a:lnTo>
                  <a:lnTo>
                    <a:pt x="170" y="57"/>
                  </a:lnTo>
                  <a:lnTo>
                    <a:pt x="170" y="0"/>
                  </a:lnTo>
                  <a:lnTo>
                    <a:pt x="189" y="0"/>
                  </a:lnTo>
                  <a:lnTo>
                    <a:pt x="189" y="7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267801" y="1990630"/>
              <a:ext cx="54197" cy="36766"/>
            </a:xfrm>
            <a:custGeom>
              <a:rect l="l" t="t" r="r" b="b"/>
              <a:pathLst>
                <a:path w="56" h="38">
                  <a:moveTo>
                    <a:pt x="56" y="38"/>
                  </a:moveTo>
                  <a:lnTo>
                    <a:pt x="0" y="38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9"/>
                  </a:lnTo>
                  <a:lnTo>
                    <a:pt x="37" y="19"/>
                  </a:lnTo>
                  <a:lnTo>
                    <a:pt x="37" y="0"/>
                  </a:lnTo>
                  <a:lnTo>
                    <a:pt x="56" y="0"/>
                  </a:lnTo>
                  <a:lnTo>
                    <a:pt x="56" y="3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5121688" y="1936528"/>
              <a:ext cx="292227" cy="292227"/>
            </a:xfrm>
            <a:custGeom>
              <a:rect l="l" t="t" r="r" b="b"/>
              <a:pathLst>
                <a:path w="302" h="302">
                  <a:moveTo>
                    <a:pt x="302" y="302"/>
                  </a:moveTo>
                  <a:lnTo>
                    <a:pt x="0" y="302"/>
                  </a:lnTo>
                  <a:lnTo>
                    <a:pt x="0" y="0"/>
                  </a:lnTo>
                  <a:lnTo>
                    <a:pt x="245" y="0"/>
                  </a:lnTo>
                  <a:lnTo>
                    <a:pt x="245" y="18"/>
                  </a:lnTo>
                  <a:lnTo>
                    <a:pt x="18" y="18"/>
                  </a:lnTo>
                  <a:lnTo>
                    <a:pt x="18" y="283"/>
                  </a:lnTo>
                  <a:lnTo>
                    <a:pt x="283" y="283"/>
                  </a:lnTo>
                  <a:lnTo>
                    <a:pt x="283" y="56"/>
                  </a:lnTo>
                  <a:lnTo>
                    <a:pt x="302" y="56"/>
                  </a:lnTo>
                  <a:lnTo>
                    <a:pt x="302" y="30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75885" y="2100929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175885" y="2136743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175885" y="2173510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5554409" y="1919002"/>
            <a:ext cx="1897189" cy="368046"/>
            <a:chOff x="5554409" y="1919002"/>
            <a:chExt cx="1897189" cy="368046"/>
          </a:xfrm>
        </p:grpSpPr>
        <p:sp>
          <p:nvSpPr>
            <p:cNvPr id="13" name="AutoShape 13"/>
            <p:cNvSpPr/>
            <p:nvPr/>
          </p:nvSpPr>
          <p:spPr>
            <a:xfrm>
              <a:off x="5554409" y="1919002"/>
              <a:ext cx="1897189" cy="368046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生长发育受阻</a:t>
              </a:r>
              <a:endParaRPr lang="en-US" sz="1100"/>
            </a:p>
          </p:txBody>
        </p:sp>
      </p:grpSp>
      <p:sp>
        <p:nvSpPr>
          <p:cNvPr id="14" name="AutoShape 14"/>
          <p:cNvSpPr/>
          <p:nvPr/>
        </p:nvSpPr>
        <p:spPr>
          <a:xfrm>
            <a:off x="8335955" y="2434470"/>
            <a:ext cx="3133738" cy="9945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新生儿感染后，容易引发肺炎、心脏疾病等严重疾病，导致治疗难度增加，甚至危及生命。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948027" y="191837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疾病加重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8380762" y="1802035"/>
            <a:ext cx="561213" cy="561213"/>
            <a:chOff x="8380762" y="1802035"/>
            <a:chExt cx="561213" cy="561213"/>
          </a:xfrm>
        </p:grpSpPr>
        <p:sp>
          <p:nvSpPr>
            <p:cNvPr id="17" name="AutoShape 17"/>
            <p:cNvSpPr/>
            <p:nvPr/>
          </p:nvSpPr>
          <p:spPr>
            <a:xfrm>
              <a:off x="8380762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8515255" y="1990630"/>
            <a:ext cx="292227" cy="201263"/>
            <a:chOff x="8515255" y="1990630"/>
            <a:chExt cx="292227" cy="201263"/>
          </a:xfrm>
        </p:grpSpPr>
        <p:sp>
          <p:nvSpPr>
            <p:cNvPr id="19" name="AutoShape 19"/>
            <p:cNvSpPr/>
            <p:nvPr/>
          </p:nvSpPr>
          <p:spPr>
            <a:xfrm>
              <a:off x="85694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624601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86797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8734901" y="2072926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85694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8624601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86797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8734901" y="2036159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8587835" y="2128075"/>
              <a:ext cx="147066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8515255" y="1990630"/>
              <a:ext cx="292227" cy="201263"/>
            </a:xfrm>
            <a:custGeom>
              <a:rect l="l" t="t" r="r" b="b"/>
              <a:pathLst>
                <a:path w="302" h="208">
                  <a:moveTo>
                    <a:pt x="302" y="208"/>
                  </a:moveTo>
                  <a:lnTo>
                    <a:pt x="0" y="208"/>
                  </a:lnTo>
                  <a:lnTo>
                    <a:pt x="0" y="28"/>
                  </a:lnTo>
                  <a:lnTo>
                    <a:pt x="19" y="28"/>
                  </a:lnTo>
                  <a:lnTo>
                    <a:pt x="19" y="189"/>
                  </a:lnTo>
                  <a:lnTo>
                    <a:pt x="283" y="189"/>
                  </a:lnTo>
                  <a:lnTo>
                    <a:pt x="283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302" y="0"/>
                  </a:lnTo>
                  <a:lnTo>
                    <a:pt x="302" y="20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9" name="AutoShape 29"/>
          <p:cNvSpPr/>
          <p:nvPr/>
        </p:nvSpPr>
        <p:spPr>
          <a:xfrm>
            <a:off x="4942376" y="4809710"/>
            <a:ext cx="3133738" cy="10191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新生儿感染后，需要接受长期治疗和护理，家庭负担加重，对家庭成员的工作和生活产生影响。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5554448" y="429361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家庭负担加重</a:t>
            </a:r>
            <a:endParaRPr lang="en-US" sz="1100"/>
          </a:p>
        </p:txBody>
      </p:sp>
      <p:grpSp>
        <p:nvGrpSpPr>
          <p:cNvPr id="31" name="Group 31"/>
          <p:cNvGrpSpPr/>
          <p:nvPr/>
        </p:nvGrpSpPr>
        <p:grpSpPr>
          <a:xfrm>
            <a:off x="4987195" y="4188148"/>
            <a:ext cx="561213" cy="561213"/>
            <a:chOff x="4987195" y="4188148"/>
            <a:chExt cx="561213" cy="561213"/>
          </a:xfrm>
        </p:grpSpPr>
        <p:sp>
          <p:nvSpPr>
            <p:cNvPr id="32" name="AutoShape 32"/>
            <p:cNvSpPr/>
            <p:nvPr/>
          </p:nvSpPr>
          <p:spPr>
            <a:xfrm>
              <a:off x="4987195" y="4188148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122640" y="4315015"/>
            <a:ext cx="290322" cy="285560"/>
            <a:chOff x="5122640" y="4315015"/>
            <a:chExt cx="290322" cy="285560"/>
          </a:xfrm>
        </p:grpSpPr>
        <p:sp>
          <p:nvSpPr>
            <p:cNvPr id="34" name="Freeform 34"/>
            <p:cNvSpPr/>
            <p:nvPr/>
          </p:nvSpPr>
          <p:spPr>
            <a:xfrm>
              <a:off x="5182267" y="4370832"/>
              <a:ext cx="176879" cy="175927"/>
            </a:xfrm>
            <a:custGeom>
              <a:rect l="l" t="t" r="r" b="b"/>
              <a:pathLst>
                <a:path w="187" h="186">
                  <a:moveTo>
                    <a:pt x="81" y="186"/>
                  </a:moveTo>
                  <a:lnTo>
                    <a:pt x="0" y="106"/>
                  </a:lnTo>
                  <a:lnTo>
                    <a:pt x="107" y="0"/>
                  </a:lnTo>
                  <a:lnTo>
                    <a:pt x="187" y="80"/>
                  </a:lnTo>
                  <a:lnTo>
                    <a:pt x="81" y="186"/>
                  </a:lnTo>
                  <a:close/>
                  <a:moveTo>
                    <a:pt x="26" y="106"/>
                  </a:moveTo>
                  <a:lnTo>
                    <a:pt x="81" y="158"/>
                  </a:lnTo>
                  <a:lnTo>
                    <a:pt x="159" y="80"/>
                  </a:lnTo>
                  <a:lnTo>
                    <a:pt x="107" y="26"/>
                  </a:lnTo>
                  <a:lnTo>
                    <a:pt x="26" y="10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5122640" y="4484275"/>
              <a:ext cx="120110" cy="116300"/>
            </a:xfrm>
            <a:custGeom>
              <a:rect l="l" t="t" r="r" b="b"/>
              <a:pathLst>
                <a:path w="54" h="52">
                  <a:moveTo>
                    <a:pt x="26" y="52"/>
                  </a:moveTo>
                  <a:cubicBezTo>
                    <a:pt x="20" y="52"/>
                    <a:pt x="14" y="50"/>
                    <a:pt x="9" y="45"/>
                  </a:cubicBezTo>
                  <a:cubicBezTo>
                    <a:pt x="0" y="36"/>
                    <a:pt x="0" y="20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2" y="20"/>
                    <a:pt x="10" y="24"/>
                    <a:pt x="10" y="28"/>
                  </a:cubicBezTo>
                  <a:cubicBezTo>
                    <a:pt x="10" y="32"/>
                    <a:pt x="12" y="36"/>
                    <a:pt x="15" y="39"/>
                  </a:cubicBezTo>
                  <a:cubicBezTo>
                    <a:pt x="18" y="42"/>
                    <a:pt x="22" y="44"/>
                    <a:pt x="26" y="44"/>
                  </a:cubicBezTo>
                  <a:cubicBezTo>
                    <a:pt x="30" y="44"/>
                    <a:pt x="34" y="42"/>
                    <a:pt x="37" y="3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50"/>
                    <a:pt x="32" y="52"/>
                    <a:pt x="26" y="5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5296662" y="4315015"/>
              <a:ext cx="116300" cy="115348"/>
            </a:xfrm>
            <a:custGeom>
              <a:rect l="l" t="t" r="r" b="b"/>
              <a:pathLst>
                <a:path w="52" h="52">
                  <a:moveTo>
                    <a:pt x="34" y="52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2" y="32"/>
                    <a:pt x="44" y="28"/>
                    <a:pt x="44" y="24"/>
                  </a:cubicBezTo>
                  <a:cubicBezTo>
                    <a:pt x="44" y="20"/>
                    <a:pt x="42" y="16"/>
                    <a:pt x="39" y="13"/>
                  </a:cubicBezTo>
                  <a:cubicBezTo>
                    <a:pt x="33" y="7"/>
                    <a:pt x="23" y="7"/>
                    <a:pt x="17" y="1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6" y="2"/>
                    <a:pt x="22" y="0"/>
                    <a:pt x="28" y="0"/>
                  </a:cubicBezTo>
                  <a:cubicBezTo>
                    <a:pt x="34" y="0"/>
                    <a:pt x="40" y="2"/>
                    <a:pt x="45" y="7"/>
                  </a:cubicBezTo>
                  <a:cubicBezTo>
                    <a:pt x="50" y="12"/>
                    <a:pt x="52" y="18"/>
                    <a:pt x="52" y="24"/>
                  </a:cubicBezTo>
                  <a:cubicBezTo>
                    <a:pt x="52" y="30"/>
                    <a:pt x="50" y="36"/>
                    <a:pt x="45" y="41"/>
                  </a:cubicBezTo>
                  <a:lnTo>
                    <a:pt x="34" y="5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5220081" y="4453128"/>
              <a:ext cx="27432" cy="26479"/>
            </a:xfrm>
            <a:custGeom>
              <a:rect l="l" t="t" r="r" b="b"/>
              <a:pathLst>
                <a:path w="28" h="28">
                  <a:moveTo>
                    <a:pt x="15" y="28"/>
                  </a:moveTo>
                  <a:lnTo>
                    <a:pt x="0" y="14"/>
                  </a:lnTo>
                  <a:lnTo>
                    <a:pt x="15" y="0"/>
                  </a:lnTo>
                  <a:lnTo>
                    <a:pt x="29" y="14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5255990" y="4444555"/>
              <a:ext cx="27432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9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5265420" y="4408646"/>
              <a:ext cx="26479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5247513" y="4479607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28" y="15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5291900" y="4435126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2" name="AutoShape 42"/>
          <p:cNvSpPr/>
          <p:nvPr/>
        </p:nvSpPr>
        <p:spPr>
          <a:xfrm>
            <a:off x="8335955" y="4809710"/>
            <a:ext cx="3133738" cy="10191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新生儿室医院感染的频发，不仅增加了医疗机构的负担，也给社会带来了巨大的经济负担和不良影响。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48027" y="429361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社会负担增加</a:t>
            </a:r>
            <a:endParaRPr lang="en-US" sz="1100"/>
          </a:p>
        </p:txBody>
      </p:sp>
      <p:grpSp>
        <p:nvGrpSpPr>
          <p:cNvPr id="44" name="Group 44"/>
          <p:cNvGrpSpPr/>
          <p:nvPr/>
        </p:nvGrpSpPr>
        <p:grpSpPr>
          <a:xfrm>
            <a:off x="8380762" y="4177284"/>
            <a:ext cx="561213" cy="561213"/>
            <a:chOff x="8380762" y="4177284"/>
            <a:chExt cx="561213" cy="561213"/>
          </a:xfrm>
        </p:grpSpPr>
        <p:sp>
          <p:nvSpPr>
            <p:cNvPr id="45" name="AutoShape 45"/>
            <p:cNvSpPr/>
            <p:nvPr/>
          </p:nvSpPr>
          <p:spPr>
            <a:xfrm>
              <a:off x="8380762" y="4177284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8533542" y="4316063"/>
            <a:ext cx="282417" cy="283559"/>
            <a:chOff x="8533542" y="4316063"/>
            <a:chExt cx="282417" cy="283559"/>
          </a:xfrm>
        </p:grpSpPr>
        <p:sp>
          <p:nvSpPr>
            <p:cNvPr id="47" name="Freeform 47"/>
            <p:cNvSpPr/>
            <p:nvPr/>
          </p:nvSpPr>
          <p:spPr>
            <a:xfrm>
              <a:off x="8562499" y="4316063"/>
              <a:ext cx="253460" cy="254508"/>
            </a:xfrm>
            <a:custGeom>
              <a:rect l="l" t="t" r="r" b="b"/>
              <a:pathLst>
                <a:path w="262" h="263">
                  <a:moveTo>
                    <a:pt x="102" y="263"/>
                  </a:moveTo>
                  <a:lnTo>
                    <a:pt x="0" y="159"/>
                  </a:lnTo>
                  <a:lnTo>
                    <a:pt x="203" y="0"/>
                  </a:lnTo>
                  <a:lnTo>
                    <a:pt x="262" y="59"/>
                  </a:lnTo>
                  <a:lnTo>
                    <a:pt x="102" y="263"/>
                  </a:lnTo>
                  <a:close/>
                  <a:moveTo>
                    <a:pt x="29" y="161"/>
                  </a:moveTo>
                  <a:lnTo>
                    <a:pt x="100" y="234"/>
                  </a:lnTo>
                  <a:lnTo>
                    <a:pt x="237" y="62"/>
                  </a:lnTo>
                  <a:lnTo>
                    <a:pt x="201" y="26"/>
                  </a:lnTo>
                  <a:lnTo>
                    <a:pt x="29" y="16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8624507" y="4371213"/>
              <a:ext cx="134493" cy="109347"/>
            </a:xfrm>
            <a:custGeom>
              <a:rect l="l" t="t" r="r" b="b"/>
              <a:pathLst>
                <a:path w="139" h="113">
                  <a:moveTo>
                    <a:pt x="12" y="113"/>
                  </a:moveTo>
                  <a:lnTo>
                    <a:pt x="0" y="99"/>
                  </a:lnTo>
                  <a:lnTo>
                    <a:pt x="128" y="0"/>
                  </a:lnTo>
                  <a:lnTo>
                    <a:pt x="139" y="14"/>
                  </a:lnTo>
                  <a:lnTo>
                    <a:pt x="12" y="11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8540305" y="4495038"/>
              <a:ext cx="97727" cy="97727"/>
            </a:xfrm>
            <a:custGeom>
              <a:rect l="l" t="t" r="r" b="b"/>
              <a:pathLst>
                <a:path w="43" h="43">
                  <a:moveTo>
                    <a:pt x="12" y="43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8" y="24"/>
                    <a:pt x="8" y="16"/>
                    <a:pt x="3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6" y="16"/>
                    <a:pt x="16" y="25"/>
                    <a:pt x="11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8" y="27"/>
                    <a:pt x="27" y="27"/>
                    <a:pt x="34" y="32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27" y="35"/>
                    <a:pt x="19" y="35"/>
                    <a:pt x="14" y="40"/>
                  </a:cubicBezTo>
                  <a:lnTo>
                    <a:pt x="12" y="4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8533542" y="4565713"/>
              <a:ext cx="33909" cy="33909"/>
            </a:xfrm>
            <a:custGeom>
              <a:rect l="l" t="t" r="r" b="b"/>
              <a:pathLst>
                <a:path w="35" h="35">
                  <a:moveTo>
                    <a:pt x="14" y="35"/>
                  </a:moveTo>
                  <a:lnTo>
                    <a:pt x="0" y="21"/>
                  </a:lnTo>
                  <a:lnTo>
                    <a:pt x="21" y="0"/>
                  </a:lnTo>
                  <a:lnTo>
                    <a:pt x="35" y="14"/>
                  </a:lnTo>
                  <a:lnTo>
                    <a:pt x="14" y="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51" name="Picture 51"/>
          <p:cNvPicPr>
            <a:picLocks noChangeAspect="1"/>
          </p:cNvPicPr>
          <p:nvPr/>
        </p:nvPicPr>
        <p:blipFill>
          <a:blip r:embed="rId2"/>
          <a:srcRect l="9540" r="9540"/>
          <a:stretch>
            <a:fillRect/>
          </a:stretch>
        </p:blipFill>
        <p:spPr>
          <a:xfrm>
            <a:off x="706988" y="1587639"/>
            <a:ext cx="3579894" cy="3867314"/>
          </a:xfrm>
          <a:prstGeom prst="rect">
            <a:avLst/>
          </a:prstGeom>
        </p:spPr>
      </p:pic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感染的危害与影响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https://d.book118.com/538034104020006027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35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2024-09-04T18:24:03.862</cp:lastPrinted>
  <dcterms:created xsi:type="dcterms:W3CDTF">2024-09-04T10:24:03Z</dcterms:created>
  <dcterms:modified xsi:type="dcterms:W3CDTF">2024-09-04T10:24:05Z</dcterms:modified>
</cp:coreProperties>
</file>