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  <p:sldMasterId id="214748370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771AB-A817-4D3A-A079-6E53B33C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07AA-4366-4DBA-881B-96D73F36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87C0-38CF-4533-A7A6-54E343B4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08E39-2A7D-46A0-AB82-27E54BBF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D5733-DCAF-4F70-AFC3-7E8EA66A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FAFE3-B285-4405-AF50-9EE706B3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0BCBC-9996-4B47-9734-F746BE3E8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F305A-EE39-4BE2-8511-B23A0E5C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42EFD-25BB-46D3-A081-0FDB9274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1C600-DAC6-48E6-8F21-C0779129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0550-A0A0-4C57-9D50-0FCA453E2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62" name="标题 143361"/>
          <p:cNvSpPr>
            <a:spLocks noGrp="1" noRot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buClrTx/>
              <a:buSzTx/>
              <a:buFontTx/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143363" name="副标题 143362"/>
          <p:cNvSpPr>
            <a:spLocks noGrp="1" noRot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Clr>
                <a:schemeClr val="hlink"/>
              </a:buClr>
              <a:buSzPct val="70000"/>
              <a:buFont typeface="Wingdings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0000"/>
              <a:buFont typeface="Wingdings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itchFamily="2" charset="2"/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100" name="日期占位符 143363"/>
          <p:cNvSpPr>
            <a:spLocks noGrp="1"/>
          </p:cNvSpPr>
          <p:nvPr>
            <p:ph type="dt" sz="half" idx="10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300A8420-019A-45E9-A7C2-F4497F9088DB}" type="datetime1">
              <a:rPr lang="zh-CN" altLang="en-US" sz="1400"/>
              <a:t>2024/2/24</a:t>
            </a:fld>
            <a:endParaRPr lang="zh-CN" altLang="en-US" sz="1400"/>
          </a:p>
        </p:txBody>
      </p:sp>
      <p:sp>
        <p:nvSpPr>
          <p:cNvPr id="4101" name="页脚占位符 143364"/>
          <p:cNvSpPr>
            <a:spLocks noGrp="1"/>
          </p:cNvSpPr>
          <p:nvPr>
            <p:ph type="ftr" sz="quarter" idx="11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102" name="灯片编号占位符 143365"/>
          <p:cNvSpPr>
            <a:spLocks noGrp="1"/>
          </p:cNvSpPr>
          <p:nvPr>
            <p:ph type="sldNum" sz="quarter" idx="12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0D4AE6E-2304-4A50-AA94-20A9B7733CE8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124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12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12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DEDE1FE-E93F-441A-9939-FFC3FCBE65C3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148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14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15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BC16251-066B-40B9-A6FE-6CAD98E5383B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60583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172" name="日期占位符 4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717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17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5074E9B-B4DE-49D9-8C0D-9E6DC9ED762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8196" name="日期占位符 6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197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8198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F4C2C86-EA2C-4FE4-9DC2-64CA6C5120E9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9220" name="日期占位符 2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9221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222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D60E3F0-139C-4497-8F79-E4F42D8C9A84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4" name="日期占位符 1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4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24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523A051-F0EF-4CA5-B1A3-559F48D8AA4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1268" name="日期占位符 4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1269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127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83866AA-FE5E-4E99-8803-EA4D30AD4A7D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2292" name="日期占位符 4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229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229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B07B409-53C5-42E7-A910-8CD3A922EE30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3316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331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331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4A70DD4-3C42-4A12-BE9E-2158E4964C8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9569" y="685800"/>
            <a:ext cx="2135981" cy="5181600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84119" cy="51816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4340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434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434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80921E1-5AE4-400F-A5E9-D4BAA9BC2CAE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43009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 sz="24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5363" name="圆角矩形 43010"/>
          <p:cNvSpPr/>
          <p:nvPr/>
        </p:nvSpPr>
        <p:spPr>
          <a:xfrm>
            <a:off x="685800" y="990600"/>
            <a:ext cx="51816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 sz="2400">
              <a:latin typeface="Times New Roman" pitchFamily="18" charset="0"/>
              <a:ea typeface="宋体" pitchFamily="2" charset="-122"/>
            </a:endParaRPr>
          </a:p>
        </p:txBody>
      </p:sp>
      <p:grpSp>
        <p:nvGrpSpPr>
          <p:cNvPr id="15364" name="组合 43012"/>
          <p:cNvGrpSpPr/>
          <p:nvPr/>
        </p:nvGrpSpPr>
        <p:grpSpPr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15365" name="圆角矩形 43013"/>
            <p:cNvSpPr/>
            <p:nvPr/>
          </p:nvSpPr>
          <p:spPr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15366" name="流程图: 延期 43014"/>
            <p:cNvSpPr/>
            <p:nvPr/>
          </p:nvSpPr>
          <p:spPr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43012" name="副标题 43011"/>
          <p:cNvSpPr>
            <a:spLocks noGrp="1"/>
          </p:cNvSpPr>
          <p:nvPr>
            <p:ph type="subTitle" idx="1"/>
          </p:nvPr>
        </p:nvSpPr>
        <p:spPr>
          <a:xfrm>
            <a:off x="4673600" y="2927350"/>
            <a:ext cx="3657600" cy="182245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 marL="0" lvl="0" indent="0">
              <a:buClr>
                <a:schemeClr val="tx1"/>
              </a:buClr>
              <a:buSzPct val="75000"/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  <a:lvl2pPr marL="457200" lvl="1" indent="0" algn="ctr">
              <a:buClr>
                <a:schemeClr val="tx1"/>
              </a:buClr>
              <a:buSzPct val="75000"/>
              <a:buFontTx/>
              <a:buNone/>
              <a:defRPr>
                <a:solidFill>
                  <a:schemeClr val="tx2"/>
                </a:solidFill>
              </a:defRPr>
            </a:lvl2pPr>
            <a:lvl3pPr marL="914400" lvl="2" indent="0" algn="ctr">
              <a:buClr>
                <a:schemeClr val="tx1"/>
              </a:buClr>
              <a:buSzPct val="75000"/>
              <a:buFont typeface="Wingdings" pitchFamily="2" charset="2"/>
              <a:buNone/>
              <a:defRPr>
                <a:solidFill>
                  <a:schemeClr val="tx2"/>
                </a:solidFill>
              </a:defRPr>
            </a:lvl3pPr>
            <a:lvl4pPr marL="1371600" lvl="3" indent="0" algn="ctr">
              <a:buClr>
                <a:schemeClr val="tx1"/>
              </a:buClr>
              <a:buSzPct val="80000"/>
              <a:buFontTx/>
              <a:buNone/>
              <a:defRPr>
                <a:solidFill>
                  <a:schemeClr val="tx2"/>
                </a:solidFill>
              </a:defRPr>
            </a:lvl4pPr>
            <a:lvl5pPr marL="1828800" lvl="4" indent="0" algn="ctr">
              <a:buClr>
                <a:schemeClr val="tx1"/>
              </a:buClr>
              <a:buSzPct val="65000"/>
              <a:buFont typeface="Wingdings" pitchFamily="2" charset="2"/>
              <a:buNone/>
              <a:defRPr>
                <a:solidFill>
                  <a:schemeClr val="tx2"/>
                </a:solidFill>
              </a:defRPr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3019" name="标题 43018"/>
          <p:cNvSpPr>
            <a:spLocks noGrp="1"/>
          </p:cNvSpPr>
          <p:nvPr>
            <p:ph type="ctrTitle" sz="quarter"/>
          </p:nvPr>
        </p:nvSpPr>
        <p:spPr>
          <a:xfrm>
            <a:off x="936625" y="1425575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 algn="ctr">
              <a:buClrTx/>
              <a:buSzTx/>
              <a:buFontTx/>
              <a:defRPr>
                <a:solidFill>
                  <a:schemeClr val="tx1"/>
                </a:solidFill>
              </a:defRPr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15369" name="日期占位符 43015"/>
          <p:cNvSpPr>
            <a:spLocks noGrp="1"/>
          </p:cNvSpPr>
          <p:nvPr>
            <p:ph type="dt" sz="quarter" idx="10"/>
          </p:nvPr>
        </p:nvSpPr>
        <p:spPr>
          <a:xfrm>
            <a:off x="26670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70" name="页脚占位符 43016"/>
          <p:cNvSpPr>
            <a:spLocks noGrp="1"/>
          </p:cNvSpPr>
          <p:nvPr>
            <p:ph type="ftr" sz="quarter" idx="11"/>
          </p:nvPr>
        </p:nvSpPr>
        <p:spPr>
          <a:xfrm>
            <a:off x="5195888" y="6553200"/>
            <a:ext cx="3279775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71" name="灯片编号占位符 43017"/>
          <p:cNvSpPr>
            <a:spLocks noGrp="1"/>
          </p:cNvSpPr>
          <p:nvPr>
            <p:ph type="sldNum" sz="quarter" idx="12"/>
          </p:nvPr>
        </p:nvSpPr>
        <p:spPr>
          <a:xfrm>
            <a:off x="9525" y="5962650"/>
            <a:ext cx="587375" cy="885825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E8293C0-0EB2-4C32-B42B-41D76426A189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14400" y="2362200"/>
            <a:ext cx="3920490" cy="37338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94910" y="2362200"/>
            <a:ext cx="3920490" cy="37338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8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15150" y="762000"/>
            <a:ext cx="2000250" cy="5334000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762000"/>
            <a:ext cx="5884793" cy="53340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41991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41992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41993"/>
          <p:cNvSpPr>
            <a:spLocks noGrp="1"/>
          </p:cNvSpPr>
          <p:nvPr>
            <p:ph type="sldNum" sz="quarter" idx="12"/>
          </p:nvPr>
        </p:nvSpPr>
        <p:spPr>
          <a:xfrm>
            <a:off x="84138" y="6344920"/>
            <a:ext cx="587375" cy="487680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42337"/>
          <p:cNvSpPr>
            <a:spLocks noGrp="1" noRot="1"/>
          </p:cNvSpPr>
          <p:nvPr>
            <p:ph type="title" idx="4294967295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42338"/>
          <p:cNvSpPr>
            <a:spLocks noGrp="1" noRot="1"/>
          </p:cNvSpPr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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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28" name="日期占位符 142339"/>
          <p:cNvSpPr>
            <a:spLocks noGrp="1"/>
          </p:cNvSpPr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717C5CF7-C678-4CBA-A911-0DFB495E2F50}" type="datetime1">
              <a:rPr lang="zh-CN" altLang="en-US" sz="1400"/>
              <a:t>2024/2/24</a:t>
            </a:fld>
            <a:endParaRPr lang="zh-CN" altLang="en-US" sz="1400"/>
          </a:p>
        </p:txBody>
      </p:sp>
      <p:sp>
        <p:nvSpPr>
          <p:cNvPr id="1029" name="页脚占位符 142340"/>
          <p:cNvSpPr>
            <a:spLocks noGrp="1"/>
          </p:cNvSpPr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42341"/>
          <p:cNvSpPr>
            <a:spLocks noGrp="1"/>
          </p:cNvSpPr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348FF85-BF3F-4497-A204-E6AC5B3EC4D2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8" r:id="rId3"/>
    <p:sldLayoutId id="2147483680" r:id="rId4"/>
    <p:sldLayoutId id="2147483682" r:id="rId5"/>
    <p:sldLayoutId id="2147483684" r:id="rId6"/>
    <p:sldLayoutId id="2147483686" r:id="rId7"/>
    <p:sldLayoutId id="2147483688" r:id="rId8"/>
    <p:sldLayoutId id="2147483690" r:id="rId9"/>
    <p:sldLayoutId id="2147483692" r:id="rId10"/>
    <p:sldLayoutId id="2147483694" r:id="rId11"/>
  </p:sldLayoutIdLst>
  <p:transition/>
  <p:timing/>
  <p:hf hdr="0" dt="0"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组合 41985"/>
          <p:cNvGrpSpPr/>
          <p:nvPr/>
        </p:nvGrpSpPr>
        <p:grpSpPr>
          <a:xfrm>
            <a:off x="0" y="0"/>
            <a:ext cx="3200400" cy="6858000"/>
            <a:chExt cx="2016" cy="4320"/>
          </a:xfrm>
        </p:grpSpPr>
        <p:sp>
          <p:nvSpPr>
            <p:cNvPr id="2051" name="矩形 41986"/>
            <p:cNvSpPr/>
            <p:nvPr/>
          </p:nvSpPr>
          <p:spPr>
            <a:xfrm>
              <a:off x="0" y="0"/>
              <a:ext cx="480" cy="4320"/>
            </a:xfrm>
            <a:prstGeom prst="rect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052" name="矩形 41987"/>
            <p:cNvSpPr/>
            <p:nvPr/>
          </p:nvSpPr>
          <p:spPr>
            <a:xfrm>
              <a:off x="432" y="0"/>
              <a:ext cx="1584" cy="672"/>
            </a:xfrm>
            <a:prstGeom prst="rect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053" name="圆角矩形 41988"/>
          <p:cNvSpPr/>
          <p:nvPr/>
        </p:nvSpPr>
        <p:spPr>
          <a:xfrm>
            <a:off x="762000" y="762000"/>
            <a:ext cx="5105400" cy="6096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 sz="24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54" name="标题 41989"/>
          <p:cNvSpPr>
            <a:spLocks noGrp="1"/>
          </p:cNvSpPr>
          <p:nvPr>
            <p:ph type="title" idx="4294967295"/>
          </p:nvPr>
        </p:nvSpPr>
        <p:spPr>
          <a:xfrm>
            <a:off x="914400" y="762000"/>
            <a:ext cx="80010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1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5" name="文本占位符 41990"/>
          <p:cNvSpPr>
            <a:spLocks noGrp="1"/>
          </p:cNvSpPr>
          <p:nvPr>
            <p:ph type="body" idx="1"/>
          </p:nvPr>
        </p:nvSpPr>
        <p:spPr>
          <a:xfrm>
            <a:off x="914400" y="2362200"/>
            <a:ext cx="8001000" cy="3733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Tx/>
              <a:buChar char="–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2056" name="日期占位符 41991"/>
          <p:cNvSpPr>
            <a:spLocks noGrp="1"/>
          </p:cNvSpPr>
          <p:nvPr>
            <p:ph type="dt" sz="half" idx="2"/>
          </p:nvPr>
        </p:nvSpPr>
        <p:spPr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7" name="页脚占位符 41992"/>
          <p:cNvSpPr>
            <a:spLocks noGrp="1"/>
          </p:cNvSpPr>
          <p:nvPr>
            <p:ph type="ftr" sz="quarter" idx="3"/>
          </p:nvPr>
        </p:nvSpPr>
        <p:spPr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8" name="灯片编号占位符 41993"/>
          <p:cNvSpPr>
            <a:spLocks noGrp="1"/>
          </p:cNvSpPr>
          <p:nvPr>
            <p:ph type="sldNum" sz="quarter" idx="4"/>
          </p:nvPr>
        </p:nvSpPr>
        <p:spPr>
          <a:xfrm>
            <a:off x="84138" y="5946775"/>
            <a:ext cx="587375" cy="885825"/>
          </a:xfrm>
          <a:prstGeom prst="rect">
            <a:avLst/>
          </a:prstGeom>
          <a:noFill/>
          <a:ln w="9525">
            <a:noFill/>
          </a:ln>
        </p:spPr>
        <p:txBody>
          <a:bodyPr anchor="b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600" b="1" i="0" u="none" baseline="0">
                <a:solidFill>
                  <a:schemeClr val="bg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6A37578-41AC-4B17-B262-FD51063CF36D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2059" name="组合 41994"/>
          <p:cNvGrpSpPr/>
          <p:nvPr/>
        </p:nvGrpSpPr>
        <p:grpSpPr>
          <a:xfrm>
            <a:off x="228600" y="1981200"/>
            <a:ext cx="7391400" cy="319088"/>
            <a:chOff x="144" y="1248"/>
            <a:chExt cx="4656" cy="201"/>
          </a:xfrm>
        </p:grpSpPr>
        <p:sp>
          <p:nvSpPr>
            <p:cNvPr id="2060" name="圆角矩形 41995"/>
            <p:cNvSpPr/>
            <p:nvPr/>
          </p:nvSpPr>
          <p:spPr>
            <a:xfrm>
              <a:off x="384" y="1248"/>
              <a:ext cx="4416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061" name="流程图: 延期 41996"/>
            <p:cNvSpPr/>
            <p:nvPr/>
          </p:nvSpPr>
          <p:spPr>
            <a:xfrm flipH="1">
              <a:off x="144" y="1248"/>
              <a:ext cx="248" cy="201"/>
            </a:xfrm>
            <a:prstGeom prst="flowChartDelay">
              <a:avLst/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pic>
        <p:nvPicPr>
          <p:cNvPr id="2062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txStyles>
    <p:titleStyle>
      <a:lvl1pPr marL="0" indent="0" algn="l" defTabSz="914400" rtl="0" eaLnBrk="1" fontAlgn="base" latinLnBrk="0" hangingPunct="1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600" b="1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Tx/>
        <a:buChar char="–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80000"/>
        <a:buFontTx/>
        <a:buChar char="–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5074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51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5105D30-A25A-8263-48F1-45A8C666E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00D4AE6E-2304-4A50-AA94-20A9B7733CE8}" type="slidenum">
              <a:rPr lang="zh-CN" altLang="en-US" sz="1400" smtClean="0"/>
              <a:t>1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9BAFC97-24B9-C8CD-31B8-7A5EA515B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图片 102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1000" y="0"/>
            <a:ext cx="9525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4" name="矩形 10242"/>
          <p:cNvSpPr/>
          <p:nvPr/>
        </p:nvSpPr>
        <p:spPr>
          <a:xfrm>
            <a:off x="395288" y="1989138"/>
            <a:ext cx="7999412" cy="4114800"/>
          </a:xfrm>
          <a:prstGeom prst="rect">
            <a:avLst/>
          </a:prstGeom>
          <a:noFill/>
          <a:ln>
            <a:solidFill>
              <a:schemeClr val="accent2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lnSpc>
                <a:spcPct val="115000"/>
              </a:lnSpc>
              <a:spcBef>
                <a:spcPct val="20000"/>
              </a:spcBef>
            </a:pPr>
            <a:r>
              <a:rPr lang="en-US" altLang="zh-CN" sz="4400"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44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论：是散文的一种，以论证为主，其特点是善于说理</a:t>
            </a: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。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“</a:t>
            </a: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六国论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”</a:t>
            </a: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在这里是一个省略式短语，实际应是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“</a:t>
            </a:r>
            <a:r>
              <a:rPr lang="zh-CN" altLang="en-US" sz="4400" b="1">
                <a:latin typeface="微软雅黑" charset="-122"/>
                <a:ea typeface="微软雅黑" charset="-122"/>
              </a:rPr>
              <a:t>六国破灭之论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”</a:t>
            </a: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。</a:t>
            </a:r>
          </a:p>
        </p:txBody>
      </p:sp>
      <p:sp>
        <p:nvSpPr>
          <p:cNvPr id="18435" name="矩形 10243"/>
          <p:cNvSpPr/>
          <p:nvPr/>
        </p:nvSpPr>
        <p:spPr>
          <a:xfrm>
            <a:off x="2555875" y="549275"/>
            <a:ext cx="3341688" cy="11430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5400" b="1">
                <a:solidFill>
                  <a:srgbClr val="000066"/>
                </a:solidFill>
                <a:latin typeface="Times New Roman" pitchFamily="18" charset="0"/>
                <a:ea typeface="隶书" pitchFamily="49" charset="-122"/>
              </a:rPr>
              <a:t>课题解释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3EE5E7CD-B018-973E-BB92-3F4D910E1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2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F6ABFC1-CE76-D7CC-648C-09A490E53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 spd="slow">
    <p:cover dir="l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框 145409"/>
          <p:cNvSpPr txBox="1"/>
          <p:nvPr/>
        </p:nvSpPr>
        <p:spPr>
          <a:xfrm>
            <a:off x="0" y="0"/>
            <a:ext cx="9144000" cy="1555750"/>
          </a:xfrm>
          <a:prstGeom prst="rect">
            <a:avLst/>
          </a:prstGeom>
          <a:solidFill>
            <a:srgbClr val="B0FFFD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00FF"/>
                </a:solidFill>
                <a:latin typeface="Times New Roman" pitchFamily="18" charset="0"/>
                <a:ea typeface="隶书" pitchFamily="49" charset="-122"/>
              </a:rPr>
              <a:t>知识回顾　　</a:t>
            </a:r>
            <a:r>
              <a:rPr lang="zh-CN" altLang="en-US" sz="4000" b="1">
                <a:latin typeface="Times New Roman" pitchFamily="18" charset="0"/>
                <a:ea typeface="黑体" panose="02010609060101010101" pitchFamily="2" charset="-122"/>
              </a:rPr>
              <a:t>１．关于作者</a:t>
            </a:r>
            <a:endParaRPr lang="zh-CN" altLang="en-US" sz="4000" b="1">
              <a:solidFill>
                <a:srgbClr val="FF00FF"/>
              </a:solidFill>
              <a:latin typeface="Times New Roman" pitchFamily="18" charset="0"/>
              <a:ea typeface="黑体" panose="02010609060101010101" pitchFamily="2" charset="-122"/>
            </a:endParaRPr>
          </a:p>
          <a:p>
            <a:pPr lvl="0">
              <a:spcBef>
                <a:spcPct val="50000"/>
              </a:spcBef>
            </a:pPr>
            <a:endParaRPr lang="zh-CN" altLang="en-US" sz="3200" b="1">
              <a:solidFill>
                <a:srgbClr val="FF00FF"/>
              </a:solidFill>
              <a:latin typeface="Times New Roman" pitchFamily="18" charset="0"/>
              <a:ea typeface="黑体" panose="02010609060101010101" pitchFamily="2" charset="-122"/>
            </a:endParaRPr>
          </a:p>
        </p:txBody>
      </p:sp>
      <p:sp>
        <p:nvSpPr>
          <p:cNvPr id="19458" name="文本框 145410"/>
          <p:cNvSpPr txBox="1"/>
          <p:nvPr/>
        </p:nvSpPr>
        <p:spPr>
          <a:xfrm>
            <a:off x="88900" y="1023938"/>
            <a:ext cx="9144000" cy="55181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苏洵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1009</a:t>
            </a:r>
            <a:r>
              <a:rPr lang="en-US" altLang="zh-CN" sz="2800" b="1" u="sng">
                <a:latin typeface="Times New Roman" pitchFamily="18" charset="0"/>
                <a:ea typeface="黑体" panose="02010609060101010101" pitchFamily="2" charset="-122"/>
              </a:rPr>
              <a:t>—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1066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）</a:t>
            </a: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字明允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号老泉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,</a:t>
            </a: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唐宋八大家之一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. </a:t>
            </a: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宋代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眉山（今四川眉山县）</a:t>
            </a:r>
            <a:r>
              <a:rPr lang="zh-CN" altLang="en-US" sz="2800" b="1" u="sng">
                <a:solidFill>
                  <a:srgbClr val="FF0000"/>
                </a:solidFill>
                <a:latin typeface="微软雅黑" charset="-122"/>
                <a:ea typeface="微软雅黑" charset="-122"/>
              </a:rPr>
              <a:t>人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，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人称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“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老苏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，与儿子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“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大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苏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(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苏轼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)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、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“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小苏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(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苏辙</a:t>
            </a:r>
            <a:r>
              <a:rPr lang="en-US" altLang="zh-CN" sz="2800" b="1" u="sng">
                <a:latin typeface="黑体" pitchFamily="2" charset="-122"/>
                <a:ea typeface="黑体" panose="02010609060101010101" pitchFamily="2" charset="-122"/>
              </a:rPr>
              <a:t>)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并称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“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三苏</a:t>
            </a:r>
            <a:r>
              <a:rPr lang="zh-CN" altLang="en-US" sz="2800" b="1" u="sng"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zh-CN" altLang="en-US" sz="2800" b="1" u="sng">
                <a:latin typeface="黑体" pitchFamily="2" charset="-122"/>
                <a:ea typeface="黑体" panose="02010609060101010101" pitchFamily="2" charset="-122"/>
              </a:rPr>
              <a:t>。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latin typeface="黑体" pitchFamily="2" charset="-122"/>
                <a:ea typeface="黑体" panose="02010609060101010101" pitchFamily="2" charset="-122"/>
              </a:rPr>
              <a:t>后人有诗称赞：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latin typeface="黑体" pitchFamily="2" charset="-122"/>
                <a:ea typeface="黑体" panose="02010609060101010101" pitchFamily="2" charset="-122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一门三父子，都是大文豪，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诗赋传千古，峨嵋共比高</a:t>
            </a:r>
            <a:r>
              <a:rPr lang="zh-CN" altLang="en-US" sz="2800" b="1"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zh-CN" altLang="en-US" sz="2800" b="1">
                <a:latin typeface="黑体" pitchFamily="2" charset="-122"/>
                <a:ea typeface="黑体" panose="02010609060101010101" pitchFamily="2" charset="-122"/>
              </a:rPr>
              <a:t>。</a:t>
            </a:r>
            <a:endParaRPr lang="zh-CN" altLang="en-US" sz="4000" b="1">
              <a:latin typeface="黑体" pitchFamily="2" charset="-122"/>
              <a:ea typeface="黑体" panose="02010609060101010101" pitchFamily="2" charset="-122"/>
            </a:endParaRPr>
          </a:p>
        </p:txBody>
      </p:sp>
      <p:pic>
        <p:nvPicPr>
          <p:cNvPr id="19459" name="图片 1454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725" y="2636838"/>
            <a:ext cx="3614738" cy="39608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3077CE8-EC15-9255-08C1-E85E9768E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D523A051-F0EF-4CA5-B1A3-559F48D8AA42}" type="slidenum">
              <a:rPr lang="zh-CN" altLang="en-US" sz="1400" smtClean="0"/>
              <a:t>3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A0975B7-5B0C-1F63-8478-0F5C61C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1" name="图片 122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2" name="矩形 12290"/>
          <p:cNvSpPr/>
          <p:nvPr/>
        </p:nvSpPr>
        <p:spPr>
          <a:xfrm>
            <a:off x="125413" y="762000"/>
            <a:ext cx="8893175" cy="57753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993366"/>
                </a:solidFill>
                <a:latin typeface="黑体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北宋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建国后，鉴于唐末藩镇割据和五代军人乱政，实行中央专制集权制度，将军权完全收归中央，造成了军事上的衰势。北宋建国往后一百年间，与</a:t>
            </a:r>
            <a:r>
              <a:rPr lang="zh-CN" altLang="en-US" sz="28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契丹、西夏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作战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60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余次，败多胜少，到苏洵所处的时代，北宋每年要向契丹纳银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20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万两，绢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30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万匹；向西夏纳银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10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万两，绢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10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万匹，茶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3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万斤。这样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黑体" panose="02010609060101010101" pitchFamily="2" charset="-122"/>
              </a:rPr>
              <a:t>“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陪邻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黑体" panose="02010609060101010101" pitchFamily="2" charset="-122"/>
              </a:rPr>
              <a:t>”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的结果，助长了契丹、西夏的气焰，加重了人民负担，极大地损伤了国力，带来了无穷的祸患。苏洵正是针对这样的现实撰写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六国论</a:t>
            </a:r>
            <a:r>
              <a:rPr lang="en-US" altLang="zh-CN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800" b="1">
                <a:solidFill>
                  <a:srgbClr val="000066"/>
                </a:solidFill>
                <a:latin typeface="黑体" pitchFamily="2" charset="-122"/>
                <a:ea typeface="黑体" panose="02010609060101010101" pitchFamily="2" charset="-122"/>
              </a:rPr>
              <a:t>的</a:t>
            </a:r>
            <a:r>
              <a:rPr lang="zh-CN" altLang="en-US" sz="2800" b="1">
                <a:solidFill>
                  <a:srgbClr val="993366"/>
                </a:solidFill>
                <a:latin typeface="黑体" pitchFamily="2" charset="-122"/>
                <a:ea typeface="黑体" panose="02010609060101010101" pitchFamily="2" charset="-122"/>
              </a:rPr>
              <a:t>。</a:t>
            </a:r>
            <a:r>
              <a:rPr lang="zh-CN" altLang="en-US" sz="28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作者想通过</a:t>
            </a:r>
            <a:r>
              <a:rPr lang="zh-CN" altLang="en-US" sz="2800" b="1">
                <a:solidFill>
                  <a:srgbClr val="CC0000"/>
                </a:solidFill>
                <a:latin typeface="黑体" pitchFamily="2" charset="-122"/>
                <a:ea typeface="黑体" panose="02010609060101010101" pitchFamily="2" charset="-122"/>
              </a:rPr>
              <a:t>分析六国失败的原因，借古讽今，来委婉地提醒当朝统治者。</a:t>
            </a:r>
          </a:p>
          <a:p>
            <a:pPr lvl="0">
              <a:lnSpc>
                <a:spcPct val="120000"/>
              </a:lnSpc>
            </a:pPr>
            <a:r>
              <a:rPr lang="zh-CN" altLang="en-US" sz="2800" b="1">
                <a:solidFill>
                  <a:srgbClr val="993366"/>
                </a:solidFill>
                <a:latin typeface="黑体" pitchFamily="2" charset="-122"/>
                <a:ea typeface="黑体" panose="02010609060101010101" pitchFamily="2" charset="-122"/>
              </a:rPr>
              <a:t> </a:t>
            </a:r>
          </a:p>
        </p:txBody>
      </p:sp>
      <p:sp>
        <p:nvSpPr>
          <p:cNvPr id="20483" name="矩形 12291"/>
          <p:cNvSpPr/>
          <p:nvPr/>
        </p:nvSpPr>
        <p:spPr>
          <a:xfrm>
            <a:off x="3059113" y="0"/>
            <a:ext cx="28956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华文新魏" pitchFamily="2" charset="-122"/>
              </a:rPr>
              <a:t>背景介绍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C7B71F8-B5DC-AFEB-FD35-050DE4EA1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D523A051-F0EF-4CA5-B1A3-559F48D8AA42}" type="slidenum">
              <a:rPr lang="zh-CN" altLang="en-US" sz="1400" smtClean="0"/>
              <a:t>4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19F03BF-49F5-C5B2-6C35-C4E7BBA3A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文本框 12292"/>
          <p:cNvSpPr txBox="1"/>
          <p:nvPr/>
        </p:nvSpPr>
        <p:spPr>
          <a:xfrm>
            <a:off x="1047750" y="2133600"/>
            <a:ext cx="66071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CC0000"/>
                </a:solidFill>
                <a:latin typeface="Arial" pitchFamily="34" charset="0"/>
                <a:ea typeface="黑体" panose="02010609060101010101" pitchFamily="2" charset="-122"/>
              </a:rPr>
              <a:t>先看看六国与秦国争斗的形势图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A9F7F825-6D39-7806-8D2E-577570AEF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D523A051-F0EF-4CA5-B1A3-559F48D8AA42}" type="slidenum">
              <a:rPr lang="zh-CN" altLang="en-US" sz="1400" smtClean="0"/>
              <a:t>5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1FCD287-8DA1-5EF6-6F0D-830FE38C4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29" name="图片 163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0" name="椭圆 16386"/>
          <p:cNvSpPr/>
          <p:nvPr/>
        </p:nvSpPr>
        <p:spPr>
          <a:xfrm>
            <a:off x="468313" y="5446713"/>
            <a:ext cx="647700" cy="719137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FF00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1" name="椭圆 16387"/>
          <p:cNvSpPr/>
          <p:nvPr/>
        </p:nvSpPr>
        <p:spPr>
          <a:xfrm>
            <a:off x="3203575" y="5229225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2" name="椭圆 16388"/>
          <p:cNvSpPr/>
          <p:nvPr/>
        </p:nvSpPr>
        <p:spPr>
          <a:xfrm>
            <a:off x="3995738" y="3716338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3" name="椭圆 16389"/>
          <p:cNvSpPr/>
          <p:nvPr/>
        </p:nvSpPr>
        <p:spPr>
          <a:xfrm>
            <a:off x="4284663" y="4510088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4" name="椭圆 16390"/>
          <p:cNvSpPr/>
          <p:nvPr/>
        </p:nvSpPr>
        <p:spPr>
          <a:xfrm>
            <a:off x="5580063" y="5805488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5" name="椭圆 16391"/>
          <p:cNvSpPr/>
          <p:nvPr/>
        </p:nvSpPr>
        <p:spPr>
          <a:xfrm>
            <a:off x="4643438" y="620713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2536" name="椭圆 16392"/>
          <p:cNvSpPr/>
          <p:nvPr/>
        </p:nvSpPr>
        <p:spPr>
          <a:xfrm>
            <a:off x="6588125" y="3573463"/>
            <a:ext cx="647700" cy="647700"/>
          </a:xfrm>
          <a:prstGeom prst="ellipse">
            <a:avLst/>
          </a:prstGeom>
          <a:solidFill>
            <a:srgbClr val="FFFFFF">
              <a:alpha val="0"/>
            </a:srgbClr>
          </a:solidFill>
          <a:ln w="28575">
            <a:solidFill>
              <a:srgbClr val="00CC00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zh-CN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46DE415-423D-C319-50AC-CDFB6CA10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D523A051-F0EF-4CA5-B1A3-559F48D8AA42}" type="slidenum">
              <a:rPr lang="zh-CN" altLang="en-US" sz="1400" smtClean="0"/>
              <a:t>6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5DC9F56-C793-8163-8562-4F1252754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/>
      <p:bldP spid="22532" grpId="0"/>
      <p:bldP spid="22533" grpId="0"/>
      <p:bldP spid="22534" grpId="0"/>
      <p:bldP spid="22535" grpId="0"/>
      <p:bldP spid="225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矩形 60419"/>
          <p:cNvSpPr>
            <a:spLocks noTextEdit="1"/>
          </p:cNvSpPr>
          <p:nvPr/>
        </p:nvSpPr>
        <p:spPr>
          <a:xfrm>
            <a:off x="1835150" y="765175"/>
            <a:ext cx="5097463" cy="1066800"/>
          </a:xfrm>
        </p:spPr>
        <p:txBody>
          <a:bodyPr wrap="none" fromWordArt="1" anchor="t" anchorCtr="0">
            <a:prstTxWarp prst="textFadeUp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200" kern="10">
                <a:ln w="12700">
                  <a:solidFill>
                    <a:srgbClr val="CC3300"/>
                  </a:solidFill>
                  <a:round/>
                </a:ln>
                <a:gradFill rotWithShape="0">
                  <a:gsLst>
                    <a:gs pos="0">
                      <a:srgbClr val="520402"/>
                    </a:gs>
                    <a:gs pos="100000">
                      <a:srgbClr val="FFCC00"/>
                    </a:gs>
                  </a:gsLst>
                  <a:lin ang="5400000" scaled="1"/>
                </a:gradFill>
                <a:effectLst>
                  <a:outerShdw dist="35921" dir="2700000" sy="50000">
                    <a:srgbClr val="875B0D">
                      <a:alpha val="70000"/>
                    </a:srgbClr>
                  </a:outerShdw>
                </a:effectLst>
                <a:latin typeface="华文新魏" charset="0"/>
              </a:rPr>
              <a:t>参考译文</a:t>
            </a:r>
          </a:p>
        </p:txBody>
      </p:sp>
      <p:pic>
        <p:nvPicPr>
          <p:cNvPr id="23554" name="图片 604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8" y="2276475"/>
            <a:ext cx="7561262" cy="45815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5C3F283-FAC0-E464-78D6-98058BF1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6A37578-41AC-4B17-B262-FD51063CF36D}" type="slidenum">
              <a:rPr lang="zh-CN" altLang="en-US" sz="2600" b="1" smtClean="0">
                <a:solidFill>
                  <a:schemeClr val="bg1"/>
                </a:solidFill>
                <a:latin typeface="Arial" pitchFamily="34" charset="0"/>
                <a:ea typeface="宋体" pitchFamily="2" charset="-122"/>
              </a:rPr>
              <a:t>7</a:t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94691D0-419F-EB94-1A73-15E2C7B4A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框 21505"/>
          <p:cNvSpPr txBox="1"/>
          <p:nvPr/>
        </p:nvSpPr>
        <p:spPr>
          <a:xfrm>
            <a:off x="3975100" y="-31750"/>
            <a:ext cx="4932363" cy="65547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125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六国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被灭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，并不是（他们的）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武器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不锋利，仗打不好，弊病就在拿土地贿赂秦国。拿土地贿赂秦国使自己的力量亏损，（这）是被灭的原因。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有人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会问：“六国接连灭亡，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是因为贿赂秦国吗？”（回答）说：不贿赂秦国的国家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因为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（有）贿赂秦国的国家灭亡，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因为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不行贿赂的国家失掉了强有力的外援，不能单独地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保全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。所以说：弊病就在贿赂秦国。</a:t>
            </a:r>
          </a:p>
        </p:txBody>
      </p:sp>
      <p:sp>
        <p:nvSpPr>
          <p:cNvPr id="24578" name="文本框 21507"/>
          <p:cNvSpPr txBox="1"/>
          <p:nvPr/>
        </p:nvSpPr>
        <p:spPr>
          <a:xfrm>
            <a:off x="71438" y="334963"/>
            <a:ext cx="3779837" cy="618807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六国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破灭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，非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兵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不利，战不善，弊在赂</a:t>
            </a:r>
            <a:r>
              <a:rPr lang="en-US" altLang="zh-CN" sz="3200" b="1">
                <a:solidFill>
                  <a:srgbClr val="003366"/>
                </a:solidFill>
                <a:latin typeface="黑体" pitchFamily="2" charset="-122"/>
                <a:ea typeface="黑体" panose="02010609060101010101" pitchFamily="2" charset="-122"/>
              </a:rPr>
              <a:t>lù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秦。赂秦而力亏，破灭之道也。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或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曰：六国互丧，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率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赂秦耶？曰：不赂者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赂者丧，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盖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失强援，不能独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完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。故曰：弊在赂秦也。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79B1DD4-9C00-7BEE-BE13-25A7C8904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8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39D0C5D-D7A8-8860-E5F5-2BBA2EE23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22529"/>
          <p:cNvSpPr txBox="1"/>
          <p:nvPr/>
        </p:nvSpPr>
        <p:spPr>
          <a:xfrm>
            <a:off x="3262313" y="111125"/>
            <a:ext cx="5834062" cy="618490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秦国凭借攻战获得土地以外（接受诸侯的贿赂），（不打仗）小的就获得邑镇，大的就获得城市。把秦国受贿赂得到的土地，与战胜得到的土地比较，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它的实际数量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多到百倍。把六国诸侯（贿赂秦国）丧失的土地，与战败丧失的土地比较，它实际也要多到百倍。那么秦国欲望最大的，就是六国诸侯祸患最大的，（这样，）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本来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就不通过战争来决定（胜负）。</a:t>
            </a:r>
          </a:p>
        </p:txBody>
      </p:sp>
      <p:sp>
        <p:nvSpPr>
          <p:cNvPr id="25602" name="文本框 22530"/>
          <p:cNvSpPr txBox="1"/>
          <p:nvPr/>
        </p:nvSpPr>
        <p:spPr>
          <a:xfrm>
            <a:off x="203200" y="44450"/>
            <a:ext cx="3059113" cy="651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秦以攻取之外，小则获邑，大则得城。较秦之所得，与战胜而得者，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其实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百倍；诸侯之所亡，与战败而亡者，其实亦百倍。则秦之所大欲，诸侯之所大患，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固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不在战矣。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32DA9D6-0322-0674-1CE3-8FB65209B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9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541BA3A-1A79-C1F4-746C-EB1C875B1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文本框 23553"/>
          <p:cNvSpPr txBox="1"/>
          <p:nvPr/>
        </p:nvSpPr>
        <p:spPr>
          <a:xfrm>
            <a:off x="3540125" y="47625"/>
            <a:ext cx="5256213" cy="6092825"/>
          </a:xfrm>
          <a:prstGeom prst="rect">
            <a:avLst/>
          </a:prstGeom>
          <a:noFill/>
          <a:ln w="12700">
            <a:solidFill>
              <a:srgbClr val="FF0000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spcBef>
                <a:spcPct val="50000"/>
              </a:spcBef>
            </a:pP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想想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他们的</a:t>
            </a:r>
            <a:r>
              <a:rPr lang="zh-CN" altLang="en-US" sz="3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（死去的）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祖辈父辈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冒着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寒霜雨露，披荆斩棘，才有了一点儿土地。子孙对土地却不很爱惜，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拿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它来送给别人，好像抛弃（不值钱的）小草一样。今天割去五座城，明天割去十座城，这才能睡一夜安稳觉。（可是第二天）起来向四境一看，</a:t>
            </a:r>
            <a:r>
              <a:rPr lang="zh-CN" altLang="en-US" sz="3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秦国的军队</a:t>
            </a:r>
            <a:r>
              <a:rPr lang="zh-CN" altLang="en-US" sz="3000" b="1">
                <a:latin typeface="楷体_GB2312" pitchFamily="49" charset="-122"/>
                <a:ea typeface="楷体_GB2312" pitchFamily="49" charset="-122"/>
              </a:rPr>
              <a:t>又来了。</a:t>
            </a:r>
          </a:p>
        </p:txBody>
      </p:sp>
      <p:sp>
        <p:nvSpPr>
          <p:cNvPr id="26626" name="文本框 23554"/>
          <p:cNvSpPr txBox="1"/>
          <p:nvPr/>
        </p:nvSpPr>
        <p:spPr>
          <a:xfrm>
            <a:off x="184150" y="215900"/>
            <a:ext cx="3146425" cy="5259388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  <a:round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05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思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先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祖父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暴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霜露，斩荆棘，以有尺寸之地。子孙视之不甚惜，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举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以予人，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如弃草芥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。今日割五城，明日割十城，然后得一夕安寝。起视四境，而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秦兵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又至矣。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04500" y="110236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DE89B524-F437-E143-6B21-97F902D78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10</a:t>
            </a:fld>
            <a:endParaRPr lang="zh-CN" altLang="en-US" sz="1400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6FB5C6D-D9BF-D1DB-643B-407352A91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24577"/>
          <p:cNvSpPr txBox="1"/>
          <p:nvPr/>
        </p:nvSpPr>
        <p:spPr>
          <a:xfrm>
            <a:off x="3741738" y="0"/>
            <a:ext cx="5402262" cy="6584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50000"/>
              </a:spcBef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既然这样，那么诸侯的土地有限，强暴秦国的贪心永远没有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满足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。（诸侯）送给秦国的土地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越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多，秦国对诸侯的侵略也越急。所以用不着战争，谁强谁弱，谁胜谁负就已经分得清清楚楚了。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以至于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全部灭亡，是理所当然的事。古人说：“用土地侍奉秦国，就好像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抱柴救火，</a:t>
            </a:r>
            <a:r>
              <a:rPr lang="zh-CN" altLang="en-US" sz="32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柴不烧完，火就不会灭。”这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话说得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正确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。</a:t>
            </a:r>
          </a:p>
        </p:txBody>
      </p:sp>
      <p:sp>
        <p:nvSpPr>
          <p:cNvPr id="27650" name="文本框 24578"/>
          <p:cNvSpPr txBox="1"/>
          <p:nvPr/>
        </p:nvSpPr>
        <p:spPr>
          <a:xfrm>
            <a:off x="250825" y="404813"/>
            <a:ext cx="3384550" cy="6319837"/>
          </a:xfrm>
          <a:prstGeom prst="rect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5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然则诸侯之地有限，暴秦之欲无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厌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，奉之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繁，侵之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愈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急。故不战而强弱胜负已判矣。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至于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颠覆，理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固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宜然。古人云：“以地事秦，犹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抱薪救火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，薪不尽，火不灭。”此言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得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之。 </a:t>
            </a:r>
          </a:p>
        </p:txBody>
      </p:sp>
      <p:sp>
        <p:nvSpPr>
          <p:cNvPr id="27651" name="圆角矩形标注 24579"/>
          <p:cNvSpPr/>
          <p:nvPr/>
        </p:nvSpPr>
        <p:spPr>
          <a:xfrm>
            <a:off x="515938" y="2097088"/>
            <a:ext cx="4248150" cy="1871662"/>
          </a:xfrm>
          <a:prstGeom prst="wedgeRoundRectCallout">
            <a:avLst>
              <a:gd name="adj1" fmla="val -8444"/>
              <a:gd name="adj2" fmla="val 105218"/>
              <a:gd name="adj3" fmla="val 16667"/>
            </a:avLst>
          </a:prstGeom>
          <a:solidFill>
            <a:srgbClr val="CCFFFF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latin typeface="黑体" pitchFamily="2" charset="-122"/>
                <a:ea typeface="黑体" panose="02010609060101010101" pitchFamily="2" charset="-122"/>
              </a:rPr>
              <a:t>薪：柴草。抱着柴草去救火。</a:t>
            </a:r>
            <a:r>
              <a:rPr lang="zh-CN" altLang="en-US" sz="28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比喻用错误的方法去消除灾祸，结果使灾祸反而扩大</a:t>
            </a:r>
            <a:r>
              <a:rPr lang="zh-CN" altLang="en-US" sz="2800" b="1">
                <a:latin typeface="黑体" pitchFamily="2" charset="-122"/>
                <a:ea typeface="黑体" panose="02010609060101010101" pitchFamily="2" charset="-122"/>
              </a:rPr>
              <a:t>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D554F3B-8CE7-B81D-568D-E622CFC8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11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C60BF1E-1D26-C25D-4D5B-114E2778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49" grpId="0"/>
      <p:bldP spid="2765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框 25601"/>
          <p:cNvSpPr txBox="1"/>
          <p:nvPr/>
        </p:nvSpPr>
        <p:spPr>
          <a:xfrm>
            <a:off x="3133725" y="0"/>
            <a:ext cx="5759450" cy="6526213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115000"/>
              </a:lnSpc>
              <a:spcBef>
                <a:spcPct val="50000"/>
              </a:spcBef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齐国不曾贿赂秦国，终于也随着五国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灭亡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了，为什么呢？（是因为齐国）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亲附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秦国却不帮助其他五国。五国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已经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灭亡了，齐国也就没法避免了。燕国和赵国的国君，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起初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有长远的打算，能够守住自己的国土，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坚持正义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，不贿赂秦国。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因此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燕虽然是个小国，却最后被灭，这就是用兵抗秦的效果。等到后来燕太子丹用派荆轲刺杀秦王作对付秦国的计策，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才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招致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了（灭亡的）祸患。赵国曾经对秦国五次作战。打了两次败仗，三次胜仗。</a:t>
            </a:r>
          </a:p>
        </p:txBody>
      </p:sp>
      <p:sp>
        <p:nvSpPr>
          <p:cNvPr id="28674" name="文本框 25602"/>
          <p:cNvSpPr txBox="1"/>
          <p:nvPr/>
        </p:nvSpPr>
        <p:spPr>
          <a:xfrm>
            <a:off x="179388" y="147638"/>
            <a:ext cx="2954337" cy="6230937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5000"/>
              </a:lnSpc>
              <a:spcBef>
                <a:spcPct val="50000"/>
              </a:spcBef>
            </a:pP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齐人未尝赂秦，终继五国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迁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灭，何哉？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与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嬴而不助五国也。五国</a:t>
            </a:r>
            <a:r>
              <a:rPr lang="zh-CN" altLang="en-US" sz="30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既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丧，齐亦不免矣。燕赵之君，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始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有远略，能守其土，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义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不赂秦。</a:t>
            </a:r>
            <a:r>
              <a:rPr lang="zh-CN" altLang="en-US" sz="30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是故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燕虽小国而后亡，斯用兵之效也。至丹以荆卿为计，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始速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祸焉。赵尝五战于秦，二败而三胜。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9009D84-A8D8-80AD-46DB-6D105D1D9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12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1792F17-02F7-9097-F91F-E8A51C7AF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26625"/>
          <p:cNvSpPr txBox="1"/>
          <p:nvPr/>
        </p:nvSpPr>
        <p:spPr>
          <a:xfrm>
            <a:off x="3459163" y="0"/>
            <a:ext cx="5505450" cy="6637338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95000"/>
              </a:lnSpc>
              <a:spcBef>
                <a:spcPct val="50000"/>
              </a:spcBef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后来秦国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两次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攻打赵国。（赵国大将）李牧接连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打退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秦国进攻。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等到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李牧因受诬陷而被杀死的时候，（赵国都城）邯郸变成（秦国的）郡，可惜赵国用武力抗秦没能坚持到底。而且燕、赵两国正处在秦国把其他国家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快要消灭干净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的时候，可以说（他们的）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智谋和力量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都很单薄，战败了因而亡国，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确实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是不得已的事。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假使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韩、魏、楚三国都爱惜他们的国土，齐国不依附秦国，（燕国的）刺客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不去（刺秦王）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，（赵国的）良将李牧还活着，那么胜败存亡的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命运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假若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与秦国相比，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或许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不能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轻易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判定呢。 </a:t>
            </a:r>
          </a:p>
        </p:txBody>
      </p:sp>
      <p:sp>
        <p:nvSpPr>
          <p:cNvPr id="29698" name="文本框 26626"/>
          <p:cNvSpPr txBox="1"/>
          <p:nvPr/>
        </p:nvSpPr>
        <p:spPr>
          <a:xfrm>
            <a:off x="109538" y="134938"/>
            <a:ext cx="3349625" cy="6230937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  <a:round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5000"/>
              </a:lnSpc>
              <a:spcBef>
                <a:spcPct val="50000"/>
              </a:spcBef>
            </a:pP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后秦击赵者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再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，李牧连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却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之。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洎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牧以谗诛，邯郸为郡，惜其用武而不终也。且燕赵处秦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革灭殆</a:t>
            </a:r>
            <a:r>
              <a:rPr lang="zh-CN" altLang="en-US" sz="30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尽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之际，可谓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智力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孤危，战败而亡，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诚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不得已。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向使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三国各爱其地，齐人勿附于秦，刺客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不行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，良将犹在，则胜负之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数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，存亡之理，</a:t>
            </a:r>
            <a:r>
              <a:rPr lang="zh-CN" altLang="en-US" sz="30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当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与秦相较，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或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未</a:t>
            </a:r>
            <a:r>
              <a:rPr lang="zh-CN" altLang="en-US" sz="30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易</a:t>
            </a:r>
            <a:r>
              <a:rPr lang="zh-CN" altLang="en-US" sz="30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量。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8BCEE77-CB32-D51B-20A5-079E4B771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13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DFC2ED8-E590-D919-1176-1BE21E053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文本框 27649"/>
          <p:cNvSpPr txBox="1"/>
          <p:nvPr/>
        </p:nvSpPr>
        <p:spPr>
          <a:xfrm>
            <a:off x="3563938" y="0"/>
            <a:ext cx="5329238" cy="658495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110000"/>
              </a:lnSpc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唉！（如果六国诸侯）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用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贿赂秦国的土地来分封天下的谋臣，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用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侍奉秦国的心来</a:t>
            </a:r>
            <a:r>
              <a:rPr lang="zh-CN" alt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礼遇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天下的奇才，齐心合力地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向西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（对付秦国），那么，我恐怕秦国人吃饭都咽不下去了。真可悲叹啊！有这样有利的形势，却</a:t>
            </a:r>
            <a:r>
              <a:rPr lang="zh-CN" alt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被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秦国积久的威势所胁迫，天天割地，月月割地，因而走向灭亡。</a:t>
            </a:r>
            <a:r>
              <a:rPr lang="zh-CN" altLang="en-US" sz="32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治理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国家的人不要让自己</a:t>
            </a:r>
            <a:r>
              <a:rPr lang="zh-CN" altLang="en-US" sz="32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被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他国的积威胁迫啊！    </a:t>
            </a:r>
          </a:p>
        </p:txBody>
      </p:sp>
      <p:sp>
        <p:nvSpPr>
          <p:cNvPr id="30722" name="文本框 27650"/>
          <p:cNvSpPr txBox="1"/>
          <p:nvPr/>
        </p:nvSpPr>
        <p:spPr>
          <a:xfrm>
            <a:off x="144463" y="214313"/>
            <a:ext cx="3419475" cy="6492875"/>
          </a:xfrm>
          <a:prstGeom prst="rect">
            <a:avLst/>
          </a:prstGeom>
          <a:solidFill>
            <a:schemeClr val="bg1"/>
          </a:solidFill>
          <a:ln w="19050">
            <a:solidFill>
              <a:srgbClr val="00B0F0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呜呼！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赂秦之地，封天下之谋臣，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事秦之心，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礼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天下之奇才，并力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西向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，则吾恐秦人食之不得下咽也。悲夫！有如此之势，而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为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秦人积威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之所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劫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削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月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割，以趋于亡。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为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国者无使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为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积威之所劫哉！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27EE59D-E2AF-C148-34F5-A35D0E99A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14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B6EEFF1-7A8F-9ABA-AA2B-E641148CD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文本框 28673"/>
          <p:cNvSpPr txBox="1"/>
          <p:nvPr/>
        </p:nvSpPr>
        <p:spPr>
          <a:xfrm>
            <a:off x="3635375" y="188913"/>
            <a:ext cx="4905375" cy="5821362"/>
          </a:xfrm>
          <a:prstGeom prst="rect">
            <a:avLst/>
          </a:prstGeom>
          <a:noFill/>
          <a:ln>
            <a:solidFill>
              <a:srgbClr val="00B0F0"/>
            </a:solidFill>
            <a:round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5000"/>
              </a:lnSpc>
            </a:pPr>
            <a:r>
              <a:rPr lang="en-US" altLang="zh-CN" sz="3600" b="1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六国和秦国都是诸侯国。六国的势力虽然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比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秦国弱，可是还有</a:t>
            </a:r>
            <a:r>
              <a:rPr lang="zh-CN" altLang="en-US" sz="3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可以凭借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不赂秦的手段战胜秦国的形势。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假如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我们凭着这样大的国家，却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跟随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六国灭亡的</a:t>
            </a:r>
            <a:r>
              <a:rPr lang="zh-CN" altLang="en-US" sz="3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先例</a:t>
            </a: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，这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就是又在六国的下面了！</a:t>
            </a:r>
          </a:p>
        </p:txBody>
      </p:sp>
      <p:sp>
        <p:nvSpPr>
          <p:cNvPr id="31746" name="文本框 28674"/>
          <p:cNvSpPr txBox="1"/>
          <p:nvPr/>
        </p:nvSpPr>
        <p:spPr>
          <a:xfrm>
            <a:off x="358775" y="609600"/>
            <a:ext cx="3276600" cy="5159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  <a:round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　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夫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六国与秦皆诸侯，其势弱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于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秦，而犹有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可以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不赂而胜之之势。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苟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以天下之大，而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从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六国破亡之</a:t>
            </a:r>
            <a:r>
              <a:rPr lang="zh-CN" altLang="en-US" sz="3200" b="1" u="sng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故事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itchFamily="2" charset="-122"/>
                <a:ea typeface="黑体" panose="02010609060101010101" pitchFamily="2" charset="-122"/>
              </a:rPr>
              <a:t>是</a:t>
            </a:r>
            <a:r>
              <a:rPr lang="zh-CN" altLang="en-US" sz="3200" b="1">
                <a:solidFill>
                  <a:srgbClr val="0000CC"/>
                </a:solidFill>
                <a:latin typeface="黑体" pitchFamily="2" charset="-122"/>
                <a:ea typeface="黑体" panose="02010609060101010101" pitchFamily="2" charset="-122"/>
              </a:rPr>
              <a:t>又在六国下矣。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8BD1F07-8707-4D29-EB56-360AB503A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BDEDE1FE-E93F-441A-9939-FFC3FCBE65C3}" type="slidenum">
              <a:rPr lang="zh-CN" altLang="en-US" sz="1400" smtClean="0"/>
              <a:t>15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BA20CD7-B25C-5FFB-7234-0DC52526B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80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https://d.book118.com/538035074001006040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F"/>
      </a:accent4>
      <a:accent5>
        <a:srgbClr val="E2F4FF"/>
      </a:accent5>
      <a:accent6>
        <a:srgbClr val="2D89E5"/>
      </a:accent6>
      <a:hlink>
        <a:srgbClr val="CC0066"/>
      </a:hlink>
      <a:folHlink>
        <a:srgbClr val="7D7DA9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F"/>
        </a:accent4>
        <a:accent5>
          <a:srgbClr val="E2F4FF"/>
        </a:accent5>
        <a:accent6>
          <a:srgbClr val="2D89E5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5FAF5"/>
        </a:accent3>
        <a:accent4>
          <a:srgbClr val="006866"/>
        </a:accent4>
        <a:accent5>
          <a:srgbClr val="F1F5F0"/>
        </a:accent5>
        <a:accent6>
          <a:srgbClr val="E589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B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9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E"/>
        </a:accent3>
        <a:accent4>
          <a:srgbClr val="545480"/>
        </a:accent4>
        <a:accent5>
          <a:srgbClr val="FFEDED"/>
        </a:accent5>
        <a:accent6>
          <a:srgbClr val="E589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D"/>
        </a:accent4>
        <a:accent5>
          <a:srgbClr val="E9F7FF"/>
        </a:accent5>
        <a:accent6>
          <a:srgbClr val="E589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DED"/>
        </a:accent3>
        <a:accent4>
          <a:srgbClr val="0057AF"/>
        </a:accent4>
        <a:accent5>
          <a:srgbClr val="FFFFE2"/>
        </a:accent5>
        <a:accent6>
          <a:srgbClr val="008989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22222"/>
        </a:accent4>
        <a:accent5>
          <a:srgbClr val="E1E1EA"/>
        </a:accent5>
        <a:accent6>
          <a:srgbClr val="E5B7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Capsules">
  <a:themeElements>
    <a:clrScheme name="">
      <a:dk1>
        <a:srgbClr val="003366"/>
      </a:dk1>
      <a:lt1>
        <a:srgbClr val="FFFFFF"/>
      </a:lt1>
      <a:dk2>
        <a:srgbClr val="006666"/>
      </a:dk2>
      <a:lt2>
        <a:srgbClr val="003366"/>
      </a:lt2>
      <a:accent1>
        <a:srgbClr val="99CC99"/>
      </a:accent1>
      <a:accent2>
        <a:srgbClr val="33CCCC"/>
      </a:accent2>
      <a:accent3>
        <a:srgbClr val="FFFFFF"/>
      </a:accent3>
      <a:accent4>
        <a:srgbClr val="002A57"/>
      </a:accent4>
      <a:accent5>
        <a:srgbClr val="CAE2CA"/>
      </a:accent5>
      <a:accent6>
        <a:srgbClr val="2DB7B7"/>
      </a:accent6>
      <a:hlink>
        <a:srgbClr val="666699"/>
      </a:hlink>
      <a:folHlink>
        <a:srgbClr val="CC99F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FFFFEB"/>
        </a:dk1>
        <a:lt1>
          <a:srgbClr val="336699"/>
        </a:lt1>
        <a:dk2>
          <a:srgbClr val="FFFFEB"/>
        </a:dk2>
        <a:lt2>
          <a:srgbClr val="000066"/>
        </a:lt2>
        <a:accent1>
          <a:srgbClr val="666699"/>
        </a:accent1>
        <a:accent2>
          <a:srgbClr val="99CCFF"/>
        </a:accent2>
        <a:accent3>
          <a:srgbClr val="ADB9CA"/>
        </a:accent3>
        <a:accent4>
          <a:srgbClr val="DCDCCA"/>
        </a:accent4>
        <a:accent5>
          <a:srgbClr val="B9B9CA"/>
        </a:accent5>
        <a:accent6>
          <a:srgbClr val="89B7E5"/>
        </a:accent6>
        <a:hlink>
          <a:srgbClr val="CCCCFF"/>
        </a:hlink>
        <a:folHlink>
          <a:srgbClr val="C68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7"/>
        </a:accent4>
        <a:accent5>
          <a:srgbClr val="CAE2CA"/>
        </a:accent5>
        <a:accent6>
          <a:srgbClr val="2DB7B7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27272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2DB7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Wingdings</vt:lpstr>
      <vt:lpstr>楷体_GB2312</vt:lpstr>
      <vt:lpstr>微软雅黑</vt:lpstr>
      <vt:lpstr>Times New Roman</vt:lpstr>
      <vt:lpstr>隶书</vt:lpstr>
      <vt:lpstr>黑体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2024-09-18T01:52:05.334</cp:lastPrinted>
  <dcterms:created xsi:type="dcterms:W3CDTF">2024-09-17T17:52:05Z</dcterms:created>
  <dcterms:modified xsi:type="dcterms:W3CDTF">2024-09-17T17:52:07Z</dcterms:modified>
</cp:coreProperties>
</file>