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627BA2-94C4-4BC8-BCF9-9D3AE9B24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0DE3F3-2850-41A7-ACB3-0A3D57C73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050ACA-F0F8-4551-ADAD-E3E14E8D6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FB868C-7CB3-47EC-BA5E-DDF2DAD47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3068A1-2604-4183-AFCF-3C370B3A1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96EA15-8BFA-47A4-8F52-C3FA82F8E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98D846-AC58-4F99-A834-B91BAFFC1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89D99-1988-4FA7-96FD-2F9E72795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157188-7D78-4872-831B-2C87BD675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6B2EA-96D6-4C81-A5B9-D32573948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64240-61EA-4667-91C2-B49BAC3A8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3513207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:AA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机关单位垃圾分类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机关单位垃圾分类现状分析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垃圾分类标准与方法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机关单位实施垃圾分类措施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成功案例分享与经验借鉴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环境保护是全球性议题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垃圾分类是环境保护的重要措施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随着工业化进程的加速，环境污染和资源浪费问题日益严重，环境保护已成为全球关注的焦点。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通过垃圾分类，可以减少垃圾处理量，降低处理成本，减少土地资源的消耗，同时有利于资源的回收利用。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垃圾产量不断增长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随着人口增长和消费水平的提高，垃圾产量不断增长，给环境带来巨大压力。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垃圾对环境和健康的危害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垃圾中的有害物质会对土壤、水源和空气造成污染，危害人类健康和生态环境。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垃圾产量及危害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促进资源回收利用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减少垃圾处理量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提高环保意识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通过垃圾分类，可以将可回收的废弃物进行回收利用，减少资源浪费。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垃圾分类可以减少需要处理的垃圾量，降低处理成本和环境压力。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垃圾分类可以提高人们的环保意识和责任感，促进环保行为的普及和推广。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垃圾分类意义和价值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机关单位垃圾分类现状分析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机关单位垃圾产生特点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机关单位产生的垃圾包括办公废纸、打印耗材、食品残渣、塑料包装等多种类型。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相对于其他单位，机关单位的垃圾产生量较为稳定，主要集中在日常办公和会议等活动。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机关单位的垃圾中，废纸、塑料等可回收物的比例相对较高。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垃圾种类多样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产生量稳定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可回收物比例高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分类垃圾桶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宣传标识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定期清运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现有分类设施及使用情况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在垃圾桶旁边或者办公室内，通常会张贴垃圾分类的宣传标识，提醒员工正确分类。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有专门的清洁人员负责定期清运垃圾，确保垃圾桶的干净和整洁。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机关单位普遍配备了分类垃圾桶，用于收集不同种类的垃圾。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部分员工对垃圾分类的重要性认识不足，存在随意丢弃垃圾的现象。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分类意识不强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042" r="3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分类设施不足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监管力度不够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667" r="11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一些机关单位的分类垃圾桶数量不足或分布不合理，给员工分类投放垃圾带来不便。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尽管有相关的垃圾分类规定和制度，但监管力度不够，导致分类效果不佳。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垃圾分类标准与方法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5869176" y="171874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5869234" y="204895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5869176" y="228994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5869176" y="260617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5869176" y="293192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  <a:headEnd type="none"/>
            <a:tailEnd type="none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76152" y="1125474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76152" y="2178729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76152" y="3231985"/>
            <a:ext cx="1455586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76152" y="4285240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76152" y="5338496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3516854" y="1722297"/>
            <a:ext cx="2286044" cy="1214837"/>
            <a:chOff x="3516854" y="1722297"/>
            <a:chExt cx="2286044" cy="1214837"/>
          </a:xfrm>
        </p:grpSpPr>
        <p:cxnSp>
          <p:nvCxnSpPr>
            <p:cNvPr id="13" name="Connector 13"/>
            <p:cNvCxnSpPr/>
            <p:nvPr/>
          </p:nvCxnSpPr>
          <p:spPr>
            <a:xfrm>
              <a:off x="3516854" y="2936005"/>
              <a:ext cx="2286043" cy="1129"/>
            </a:xfrm>
            <a:prstGeom prst="line">
              <a:avLst/>
            </a:prstGeom>
            <a:ln w="123825">
              <a:solidFill>
                <a:schemeClr val="accent5"/>
              </a:solidFill>
              <a:prstDash val="solid"/>
              <a:headEnd type="none"/>
              <a:tailEnd type="none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Connector 14"/>
            <p:cNvCxnSpPr/>
            <p:nvPr/>
          </p:nvCxnSpPr>
          <p:spPr>
            <a:xfrm>
              <a:off x="3516854" y="2609027"/>
              <a:ext cx="2286043" cy="1129"/>
            </a:xfrm>
            <a:prstGeom prst="line">
              <a:avLst/>
            </a:prstGeom>
            <a:ln w="123825">
              <a:solidFill>
                <a:schemeClr val="accent4"/>
              </a:solidFill>
              <a:prstDash val="solid"/>
              <a:headEnd type="none"/>
              <a:tailEnd type="none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5" name="Connector 15"/>
            <p:cNvCxnSpPr/>
            <p:nvPr/>
          </p:nvCxnSpPr>
          <p:spPr>
            <a:xfrm>
              <a:off x="3516854" y="2292273"/>
              <a:ext cx="2286043" cy="2257"/>
            </a:xfrm>
            <a:prstGeom prst="line">
              <a:avLst/>
            </a:prstGeom>
            <a:ln w="123825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6" name="Connector 16"/>
            <p:cNvCxnSpPr/>
            <p:nvPr/>
          </p:nvCxnSpPr>
          <p:spPr>
            <a:xfrm>
              <a:off x="3516854" y="2042290"/>
              <a:ext cx="2286043" cy="1128"/>
            </a:xfrm>
            <a:prstGeom prst="line">
              <a:avLst/>
            </a:prstGeom>
            <a:ln w="1238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Connector 17"/>
            <p:cNvCxnSpPr/>
            <p:nvPr/>
          </p:nvCxnSpPr>
          <p:spPr>
            <a:xfrm>
              <a:off x="3516854" y="1722297"/>
              <a:ext cx="2286044" cy="1128"/>
            </a:xfrm>
            <a:prstGeom prst="line">
              <a:avLst/>
            </a:prstGeom>
            <a:ln w="1238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AutoShape 18"/>
          <p:cNvSpPr/>
          <p:nvPr/>
        </p:nvSpPr>
        <p:spPr>
          <a:xfrm>
            <a:off x="539110" y="150250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20110" y="1885606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301110" y="2266606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682110" y="2647606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2063110" y="3028606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7397997" y="1117118"/>
            <a:ext cx="4231005" cy="1001597"/>
            <a:chOff x="7397997" y="1117118"/>
            <a:chExt cx="4231005" cy="1001597"/>
          </a:xfrm>
        </p:grpSpPr>
        <p:sp>
          <p:nvSpPr>
            <p:cNvPr id="24" name="TextBox 24"/>
            <p:cNvSpPr txBox="1"/>
            <p:nvPr/>
          </p:nvSpPr>
          <p:spPr>
            <a:xfrm>
              <a:off x="7397997" y="1117118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纸类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397997" y="1455775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包括报纸、期刊、图书、各种包装纸等。注意，纸巾和厕所纸由于水溶性太强不可回收。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97997" y="2152730"/>
            <a:ext cx="4231005" cy="1004807"/>
            <a:chOff x="7397997" y="2152730"/>
            <a:chExt cx="4231005" cy="1004807"/>
          </a:xfrm>
        </p:grpSpPr>
        <p:sp>
          <p:nvSpPr>
            <p:cNvPr id="27" name="TextBox 27"/>
            <p:cNvSpPr txBox="1"/>
            <p:nvPr/>
          </p:nvSpPr>
          <p:spPr>
            <a:xfrm>
              <a:off x="7397997" y="215273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97997" y="2494597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各种塑料袋、塑料泡沫、塑料包装、一次性塑料餐盒餐具、硬塑料、塑料牙刷、塑料杯子、矿泉水瓶等。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397997" y="3191552"/>
            <a:ext cx="4231005" cy="1001597"/>
            <a:chOff x="7397997" y="3191552"/>
            <a:chExt cx="4231005" cy="1001597"/>
          </a:xfrm>
        </p:grpSpPr>
        <p:sp>
          <p:nvSpPr>
            <p:cNvPr id="30" name="TextBox 30"/>
            <p:cNvSpPr txBox="1"/>
            <p:nvPr/>
          </p:nvSpPr>
          <p:spPr>
            <a:xfrm>
              <a:off x="7397997" y="3191552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玻璃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97997" y="3530209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各种玻璃瓶、碎玻璃片、镜子、暖瓶等。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97997" y="4227164"/>
            <a:ext cx="4231005" cy="1001598"/>
            <a:chOff x="7397997" y="4227164"/>
            <a:chExt cx="4231005" cy="1001598"/>
          </a:xfrm>
        </p:grpSpPr>
        <p:sp>
          <p:nvSpPr>
            <p:cNvPr id="33" name="TextBox 33"/>
            <p:cNvSpPr txBox="1"/>
            <p:nvPr/>
          </p:nvSpPr>
          <p:spPr>
            <a:xfrm>
              <a:off x="7397997" y="4227164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4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金属物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397997" y="4565822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主要包括易拉罐、罐头盒等。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97997" y="5262777"/>
            <a:ext cx="4231005" cy="1004806"/>
            <a:chOff x="7397997" y="5262777"/>
            <a:chExt cx="4231005" cy="1004806"/>
          </a:xfrm>
        </p:grpSpPr>
        <p:sp>
          <p:nvSpPr>
            <p:cNvPr id="36" name="TextBox 36"/>
            <p:cNvSpPr txBox="1"/>
            <p:nvPr/>
          </p:nvSpPr>
          <p:spPr>
            <a:xfrm>
              <a:off x="7397997" y="5262777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5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布料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397997" y="5604643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主要包括废弃衣服、桌布、洗脸巾、书包、鞋等。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可回收物分类标准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72" r="1707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132" r="201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有害垃圾分类标准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电池（蓄电池、钮扣电池等）。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废旧手机、废充电器、废荧光灯管、废温度计、废血压计、废胶片等。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废油漆桶、废硒鼓墨盒、废杀虫剂瓶、废日化用品等。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过期药品及其包装物。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湿垃圾和干垃圾分类标准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湿垃圾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即易腐垃圾，指食材废料、剩菜剩饭、过期食品、瓜皮果核、花卉绿植、中药药渣等易腐的生物质生活废弃物。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干垃圾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即其它垃圾，指除可回收物、有害垃圾、湿垃圾以外的其它生活废弃物。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https://d.book118.com/538035132072006032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2024-09-10T02:11:58.065</cp:lastPrinted>
  <dcterms:created xsi:type="dcterms:W3CDTF">2024-09-09T18:11:58Z</dcterms:created>
  <dcterms:modified xsi:type="dcterms:W3CDTF">2024-09-09T18:12:00Z</dcterms:modified>
</cp:coreProperties>
</file>