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embeddedFontLst>
    <p:embeddedFont>
      <p:font typeface="RPAODF+MUHMLW+ArialMT"/>
      <p:regular r:id="rId18"/>
    </p:embeddedFont>
    <p:embeddedFont>
      <p:font typeface="BMTDHA+MS-UIGothic"/>
      <p:regular r:id="rId19"/>
    </p:embeddedFont>
    <p:embeddedFont>
      <p:font typeface="GOHFVK+LKDWUD+MicrosoftYaHei-Bold"/>
      <p:regular r:id="rId20"/>
    </p:embeddedFont>
    <p:embeddedFont>
      <p:font typeface="KGQAVK+HDJARD+Arial-BoldMT"/>
      <p:regular r:id="rId21"/>
    </p:embeddedFont>
    <p:embeddedFont>
      <p:font typeface="PJQQHR+NVBTLE+MicrosoftYaHei"/>
      <p:regular r:id="rId22"/>
    </p:embeddedFont>
  </p:embeddedFontLst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font" Target="fonts/font1.fntdata" /><Relationship Id="rId19" Type="http://schemas.openxmlformats.org/officeDocument/2006/relationships/font" Target="fonts/font2.fntdata" /><Relationship Id="rId2" Type="http://schemas.openxmlformats.org/officeDocument/2006/relationships/slideMaster" Target="slideMasters/slideMaster2.xml" /><Relationship Id="rId20" Type="http://schemas.openxmlformats.org/officeDocument/2006/relationships/font" Target="fonts/font3.fntdata" /><Relationship Id="rId21" Type="http://schemas.openxmlformats.org/officeDocument/2006/relationships/font" Target="fonts/font4.fntdata" /><Relationship Id="rId22" Type="http://schemas.openxmlformats.org/officeDocument/2006/relationships/font" Target="fonts/font5.fntdata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0C9C1B-16C5-4AA1-8D48-1B2C3B35FD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8AA94B-B56D-4C7D-A90E-07DB62F6FB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7F4EBF-F8C5-449E-803B-B0AD31B040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5E7E356-DB42-42E6-B23F-88B4BD9DAB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5363DD6-C19A-44CA-9536-825EF159EE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1FA11F8-3253-4DE8-892B-FA62290180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637EE80-3137-48A2-BDA5-AFB08BACF1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DC6734A-BAF2-4064-89E2-4F35D6C04C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54D9C97-AA7C-4FA1-B4D9-801FD92E9A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24E1A4-16FD-4E05-8763-38FBC36432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0F27B2-69CE-4657-A6F0-56084C5540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38041000105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916929" y="2158555"/>
            <a:ext cx="4089341" cy="7834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657D"/>
                </a:solidFill>
                <a:latin typeface="RPAODF+MUHMLW+ArialMT"/>
                <a:cs typeface="RPAODF+MUHMLW+ArialMT"/>
              </a:rPr>
              <a:t>•</a:t>
            </a:r>
            <a:r>
              <a:rPr sz="2450" spc="128">
                <a:solidFill>
                  <a:srgbClr val="00657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657D"/>
                </a:solidFill>
                <a:latin typeface="BMTDHA+MS-UIGothic"/>
                <a:cs typeface="BMTDHA+MS-UIGothic"/>
              </a:rPr>
              <a:t>新生儿胸腔</a:t>
            </a:r>
            <a:r>
              <a:rPr sz="2400">
                <a:solidFill>
                  <a:srgbClr val="00657D"/>
                </a:solidFill>
                <a:latin typeface="SimSun"/>
                <a:cs typeface="SimSun"/>
              </a:rPr>
              <a:t>闭</a:t>
            </a:r>
            <a:r>
              <a:rPr sz="2400">
                <a:solidFill>
                  <a:srgbClr val="00657D"/>
                </a:solidFill>
                <a:latin typeface="BMTDHA+MS-UIGothic"/>
                <a:cs typeface="BMTDHA+MS-UIGothic"/>
              </a:rPr>
              <a:t>式引流概述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82369" y="2670695"/>
            <a:ext cx="2200275" cy="1571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50"/>
              </a:lnSpc>
              <a:spcBef>
                <a:spcPct val="0"/>
              </a:spcBef>
              <a:spcAft>
                <a:spcPct val="0"/>
              </a:spcAft>
            </a:pPr>
            <a:r>
              <a:rPr sz="4950">
                <a:solidFill>
                  <a:srgbClr val="00A5B2"/>
                </a:solidFill>
                <a:latin typeface="BMTDHA+MS-UIGothic"/>
                <a:cs typeface="BMTDHA+MS-UIGothic"/>
              </a:rPr>
              <a:t>目</a:t>
            </a:r>
            <a:r>
              <a:rPr sz="4950">
                <a:solidFill>
                  <a:srgbClr val="00A5B2"/>
                </a:solidFill>
                <a:latin typeface="SimSun"/>
                <a:cs typeface="SimSun"/>
              </a:rPr>
              <a:t>录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916929" y="2717990"/>
            <a:ext cx="5491421" cy="7832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657D"/>
                </a:solidFill>
                <a:latin typeface="RPAODF+MUHMLW+ArialMT"/>
                <a:cs typeface="RPAODF+MUHMLW+ArialMT"/>
              </a:rPr>
              <a:t>•</a:t>
            </a:r>
            <a:r>
              <a:rPr sz="2450" spc="128">
                <a:solidFill>
                  <a:srgbClr val="00657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657D"/>
                </a:solidFill>
                <a:latin typeface="BMTDHA+MS-UIGothic"/>
                <a:cs typeface="BMTDHA+MS-UIGothic"/>
              </a:rPr>
              <a:t>新生儿胸腔</a:t>
            </a:r>
            <a:r>
              <a:rPr sz="2400">
                <a:solidFill>
                  <a:srgbClr val="00657D"/>
                </a:solidFill>
                <a:latin typeface="SimSun"/>
                <a:cs typeface="SimSun"/>
              </a:rPr>
              <a:t>闭</a:t>
            </a:r>
            <a:r>
              <a:rPr sz="2400">
                <a:solidFill>
                  <a:srgbClr val="00657D"/>
                </a:solidFill>
                <a:latin typeface="BMTDHA+MS-UIGothic"/>
                <a:cs typeface="BMTDHA+MS-UIGothic"/>
              </a:rPr>
              <a:t>式引流</a:t>
            </a:r>
            <a:r>
              <a:rPr sz="2400">
                <a:solidFill>
                  <a:srgbClr val="00657D"/>
                </a:solidFill>
                <a:latin typeface="SimSun"/>
                <a:cs typeface="SimSun"/>
              </a:rPr>
              <a:t>护</a:t>
            </a:r>
            <a:r>
              <a:rPr sz="2400">
                <a:solidFill>
                  <a:srgbClr val="00657D"/>
                </a:solidFill>
                <a:latin typeface="BMTDHA+MS-UIGothic"/>
                <a:cs typeface="BMTDHA+MS-UIGothic"/>
              </a:rPr>
              <a:t>理操作流程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916929" y="3278060"/>
            <a:ext cx="5841941" cy="127358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657D"/>
                </a:solidFill>
                <a:latin typeface="RPAODF+MUHMLW+ArialMT"/>
                <a:cs typeface="RPAODF+MUHMLW+ArialMT"/>
              </a:rPr>
              <a:t>•</a:t>
            </a:r>
            <a:r>
              <a:rPr sz="2450" spc="128">
                <a:solidFill>
                  <a:srgbClr val="00657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657D"/>
                </a:solidFill>
                <a:latin typeface="BMTDHA+MS-UIGothic"/>
                <a:cs typeface="BMTDHA+MS-UIGothic"/>
              </a:rPr>
              <a:t>新生儿胸腔</a:t>
            </a:r>
            <a:r>
              <a:rPr sz="2400">
                <a:solidFill>
                  <a:srgbClr val="00657D"/>
                </a:solidFill>
                <a:latin typeface="SimSun"/>
                <a:cs typeface="SimSun"/>
              </a:rPr>
              <a:t>闭</a:t>
            </a:r>
            <a:r>
              <a:rPr sz="2400">
                <a:solidFill>
                  <a:srgbClr val="00657D"/>
                </a:solidFill>
                <a:latin typeface="BMTDHA+MS-UIGothic"/>
                <a:cs typeface="BMTDHA+MS-UIGothic"/>
              </a:rPr>
              <a:t>式引流并</a:t>
            </a:r>
            <a:r>
              <a:rPr sz="2400">
                <a:solidFill>
                  <a:srgbClr val="00657D"/>
                </a:solidFill>
                <a:latin typeface="SimSun"/>
                <a:cs typeface="SimSun"/>
              </a:rPr>
              <a:t>发</a:t>
            </a:r>
            <a:r>
              <a:rPr sz="2400">
                <a:solidFill>
                  <a:srgbClr val="00657D"/>
                </a:solidFill>
                <a:latin typeface="BMTDHA+MS-UIGothic"/>
                <a:cs typeface="BMTDHA+MS-UIGothic"/>
              </a:rPr>
              <a:t>症的</a:t>
            </a:r>
            <a:r>
              <a:rPr sz="2400">
                <a:solidFill>
                  <a:srgbClr val="00657D"/>
                </a:solidFill>
                <a:latin typeface="SimSun"/>
                <a:cs typeface="SimSun"/>
              </a:rPr>
              <a:t>预</a:t>
            </a:r>
            <a:r>
              <a:rPr sz="2400">
                <a:solidFill>
                  <a:srgbClr val="00657D"/>
                </a:solidFill>
                <a:latin typeface="BMTDHA+MS-UIGothic"/>
                <a:cs typeface="BMTDHA+MS-UIGothic"/>
              </a:rPr>
              <a:t>防与</a:t>
            </a:r>
          </a:p>
          <a:p>
            <a:pPr marL="203200" marR="0">
              <a:lnSpc>
                <a:spcPts val="2400"/>
              </a:lnSpc>
              <a:spcBef>
                <a:spcPts val="1626"/>
              </a:spcBef>
              <a:spcAft>
                <a:spcPct val="0"/>
              </a:spcAft>
            </a:pPr>
            <a:r>
              <a:rPr sz="2400">
                <a:solidFill>
                  <a:srgbClr val="00657D"/>
                </a:solidFill>
                <a:latin typeface="SimSun"/>
                <a:cs typeface="SimSun"/>
              </a:rPr>
              <a:t>处</a:t>
            </a:r>
            <a:r>
              <a:rPr sz="2400">
                <a:solidFill>
                  <a:srgbClr val="00657D"/>
                </a:solidFill>
                <a:latin typeface="BMTDHA+MS-UIGothic"/>
                <a:cs typeface="BMTDHA+MS-UIGothic"/>
              </a:rPr>
              <a:t>理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69035" y="3497173"/>
            <a:ext cx="1625931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</a:pPr>
            <a:r>
              <a:rPr sz="1800">
                <a:solidFill>
                  <a:srgbClr val="00A5B2"/>
                </a:solidFill>
                <a:latin typeface="GOHFVK+LKDWUD+MicrosoftYaHei-Bold"/>
                <a:cs typeface="GOHFVK+LKDWUD+MicrosoftYaHei-Bold"/>
              </a:rPr>
              <a:t>CONTENTS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916929" y="4349305"/>
            <a:ext cx="5841941" cy="7832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657D"/>
                </a:solidFill>
                <a:latin typeface="RPAODF+MUHMLW+ArialMT"/>
                <a:cs typeface="RPAODF+MUHMLW+ArialMT"/>
              </a:rPr>
              <a:t>•</a:t>
            </a:r>
            <a:r>
              <a:rPr sz="2450" spc="128">
                <a:solidFill>
                  <a:srgbClr val="00657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657D"/>
                </a:solidFill>
                <a:latin typeface="BMTDHA+MS-UIGothic"/>
                <a:cs typeface="BMTDHA+MS-UIGothic"/>
              </a:rPr>
              <a:t>新生儿胸腔</a:t>
            </a:r>
            <a:r>
              <a:rPr sz="2400">
                <a:solidFill>
                  <a:srgbClr val="00657D"/>
                </a:solidFill>
                <a:latin typeface="SimSun"/>
                <a:cs typeface="SimSun"/>
              </a:rPr>
              <a:t>闭</a:t>
            </a:r>
            <a:r>
              <a:rPr sz="2400">
                <a:solidFill>
                  <a:srgbClr val="00657D"/>
                </a:solidFill>
                <a:latin typeface="BMTDHA+MS-UIGothic"/>
                <a:cs typeface="BMTDHA+MS-UIGothic"/>
              </a:rPr>
              <a:t>式引流</a:t>
            </a:r>
            <a:r>
              <a:rPr sz="2400">
                <a:solidFill>
                  <a:srgbClr val="00657D"/>
                </a:solidFill>
                <a:latin typeface="SimSun"/>
                <a:cs typeface="SimSun"/>
              </a:rPr>
              <a:t>护</a:t>
            </a:r>
            <a:r>
              <a:rPr sz="2400">
                <a:solidFill>
                  <a:srgbClr val="00657D"/>
                </a:solidFill>
                <a:latin typeface="BMTDHA+MS-UIGothic"/>
                <a:cs typeface="BMTDHA+MS-UIGothic"/>
              </a:rPr>
              <a:t>理的注意事</a:t>
            </a:r>
            <a:r>
              <a:rPr sz="2400">
                <a:solidFill>
                  <a:srgbClr val="00657D"/>
                </a:solidFill>
                <a:latin typeface="SimSun"/>
                <a:cs typeface="SimSun"/>
              </a:rPr>
              <a:t>项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82369" y="2670695"/>
            <a:ext cx="2200275" cy="1571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50"/>
              </a:lnSpc>
              <a:spcBef>
                <a:spcPct val="0"/>
              </a:spcBef>
              <a:spcAft>
                <a:spcPct val="0"/>
              </a:spcAft>
            </a:pPr>
            <a:r>
              <a:rPr sz="4950">
                <a:solidFill>
                  <a:srgbClr val="00A5B2"/>
                </a:solidFill>
                <a:latin typeface="BMTDHA+MS-UIGothic"/>
                <a:cs typeface="BMTDHA+MS-UIGothic"/>
              </a:rPr>
              <a:t>目</a:t>
            </a:r>
            <a:r>
              <a:rPr sz="4950">
                <a:solidFill>
                  <a:srgbClr val="00A5B2"/>
                </a:solidFill>
                <a:latin typeface="SimSun"/>
                <a:cs typeface="SimSun"/>
              </a:rPr>
              <a:t>录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916929" y="2717990"/>
            <a:ext cx="5841941" cy="7832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657D"/>
                </a:solidFill>
                <a:latin typeface="RPAODF+MUHMLW+ArialMT"/>
                <a:cs typeface="RPAODF+MUHMLW+ArialMT"/>
              </a:rPr>
              <a:t>•</a:t>
            </a:r>
            <a:r>
              <a:rPr sz="2450" spc="128">
                <a:solidFill>
                  <a:srgbClr val="00657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657D"/>
                </a:solidFill>
                <a:latin typeface="BMTDHA+MS-UIGothic"/>
                <a:cs typeface="BMTDHA+MS-UIGothic"/>
              </a:rPr>
              <a:t>新生儿胸腔</a:t>
            </a:r>
            <a:r>
              <a:rPr sz="2400">
                <a:solidFill>
                  <a:srgbClr val="00657D"/>
                </a:solidFill>
                <a:latin typeface="SimSun"/>
                <a:cs typeface="SimSun"/>
              </a:rPr>
              <a:t>闭</a:t>
            </a:r>
            <a:r>
              <a:rPr sz="2400">
                <a:solidFill>
                  <a:srgbClr val="00657D"/>
                </a:solidFill>
                <a:latin typeface="BMTDHA+MS-UIGothic"/>
                <a:cs typeface="BMTDHA+MS-UIGothic"/>
              </a:rPr>
              <a:t>式引流</a:t>
            </a:r>
            <a:r>
              <a:rPr sz="2400">
                <a:solidFill>
                  <a:srgbClr val="00657D"/>
                </a:solidFill>
                <a:latin typeface="SimSun"/>
                <a:cs typeface="SimSun"/>
              </a:rPr>
              <a:t>护</a:t>
            </a:r>
            <a:r>
              <a:rPr sz="2400">
                <a:solidFill>
                  <a:srgbClr val="00657D"/>
                </a:solidFill>
                <a:latin typeface="BMTDHA+MS-UIGothic"/>
                <a:cs typeface="BMTDHA+MS-UIGothic"/>
              </a:rPr>
              <a:t>理的培</a:t>
            </a:r>
            <a:r>
              <a:rPr sz="2400">
                <a:solidFill>
                  <a:srgbClr val="00657D"/>
                </a:solidFill>
                <a:latin typeface="SimSun"/>
                <a:cs typeface="SimSun"/>
              </a:rPr>
              <a:t>训</a:t>
            </a:r>
            <a:r>
              <a:rPr sz="2400">
                <a:solidFill>
                  <a:srgbClr val="00657D"/>
                </a:solidFill>
                <a:latin typeface="BMTDHA+MS-UIGothic"/>
                <a:cs typeface="BMTDHA+MS-UIGothic"/>
              </a:rPr>
              <a:t>与教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120129" y="3229927"/>
            <a:ext cx="762000" cy="762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00657D"/>
                </a:solidFill>
                <a:latin typeface="BMTDHA+MS-UIGothic"/>
                <a:cs typeface="BMTDHA+MS-UIGothic"/>
              </a:rPr>
              <a:t>育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69035" y="3497173"/>
            <a:ext cx="1625931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</a:pPr>
            <a:r>
              <a:rPr sz="1800">
                <a:solidFill>
                  <a:srgbClr val="00A5B2"/>
                </a:solidFill>
                <a:latin typeface="GOHFVK+LKDWUD+MicrosoftYaHei-Bold"/>
                <a:cs typeface="GOHFVK+LKDWUD+MicrosoftYaHei-Bold"/>
              </a:rPr>
              <a:t>CONTENTS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916929" y="3789870"/>
            <a:ext cx="5841941" cy="7832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657D"/>
                </a:solidFill>
                <a:latin typeface="RPAODF+MUHMLW+ArialMT"/>
                <a:cs typeface="RPAODF+MUHMLW+ArialMT"/>
              </a:rPr>
              <a:t>•</a:t>
            </a:r>
            <a:r>
              <a:rPr sz="2450" spc="128">
                <a:solidFill>
                  <a:srgbClr val="00657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657D"/>
                </a:solidFill>
                <a:latin typeface="BMTDHA+MS-UIGothic"/>
                <a:cs typeface="BMTDHA+MS-UIGothic"/>
              </a:rPr>
              <a:t>新生儿胸腔</a:t>
            </a:r>
            <a:r>
              <a:rPr sz="2400">
                <a:solidFill>
                  <a:srgbClr val="00657D"/>
                </a:solidFill>
                <a:latin typeface="SimSun"/>
                <a:cs typeface="SimSun"/>
              </a:rPr>
              <a:t>闭</a:t>
            </a:r>
            <a:r>
              <a:rPr sz="2400">
                <a:solidFill>
                  <a:srgbClr val="00657D"/>
                </a:solidFill>
                <a:latin typeface="BMTDHA+MS-UIGothic"/>
                <a:cs typeface="BMTDHA+MS-UIGothic"/>
              </a:rPr>
              <a:t>式引流的未来研究方向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971540" y="2529195"/>
            <a:ext cx="6182677" cy="25410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6877"/>
              </a:lnSpc>
              <a:spcBef>
                <a:spcPct val="0"/>
              </a:spcBef>
              <a:spcAft>
                <a:spcPct val="0"/>
              </a:spcAft>
            </a:pPr>
            <a:r>
              <a:rPr sz="6600">
                <a:solidFill>
                  <a:srgbClr val="00A5B2"/>
                </a:solidFill>
                <a:latin typeface="KGQAVK+HDJARD+Arial-BoldMT"/>
                <a:cs typeface="KGQAVK+HDJARD+Arial-BoldMT"/>
              </a:rPr>
              <a:t>01</a:t>
            </a:r>
          </a:p>
          <a:p>
            <a:pPr marL="24764" marR="0">
              <a:lnSpc>
                <a:spcPts val="4050"/>
              </a:lnSpc>
              <a:spcBef>
                <a:spcPts val="1870"/>
              </a:spcBef>
              <a:spcAft>
                <a:spcPct val="0"/>
              </a:spcAft>
            </a:pPr>
            <a:r>
              <a:rPr sz="4050">
                <a:solidFill>
                  <a:srgbClr val="00A5B2"/>
                </a:solidFill>
                <a:latin typeface="BMTDHA+MS-UIGothic"/>
                <a:cs typeface="BMTDHA+MS-UIGothic"/>
              </a:rPr>
              <a:t>新生儿胸腔</a:t>
            </a:r>
            <a:r>
              <a:rPr sz="4050">
                <a:solidFill>
                  <a:srgbClr val="00A5B2"/>
                </a:solidFill>
                <a:latin typeface="SimSun"/>
                <a:cs typeface="SimSun"/>
              </a:rPr>
              <a:t>闭</a:t>
            </a:r>
            <a:r>
              <a:rPr sz="4050">
                <a:solidFill>
                  <a:srgbClr val="00A5B2"/>
                </a:solidFill>
                <a:latin typeface="BMTDHA+MS-UIGothic"/>
                <a:cs typeface="BMTDHA+MS-UIGothic"/>
              </a:rPr>
              <a:t>式引流概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996304" y="4281872"/>
            <a:ext cx="1285875" cy="1285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050"/>
              </a:lnSpc>
              <a:spcBef>
                <a:spcPct val="0"/>
              </a:spcBef>
              <a:spcAft>
                <a:spcPct val="0"/>
              </a:spcAft>
            </a:pPr>
            <a:r>
              <a:rPr sz="4050">
                <a:solidFill>
                  <a:srgbClr val="00A5B2"/>
                </a:solidFill>
                <a:latin typeface="BMTDHA+MS-UIGothic"/>
                <a:cs typeface="BMTDHA+MS-UIGothic"/>
              </a:rPr>
              <a:t>述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BMTDHA+MS-UIGothic"/>
                <a:cs typeface="BMTDHA+MS-UIGothic"/>
              </a:rPr>
              <a:t>定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义</a:t>
            </a:r>
            <a:r>
              <a:rPr sz="3000">
                <a:solidFill>
                  <a:srgbClr val="00A5B2"/>
                </a:solidFill>
                <a:latin typeface="BMTDHA+MS-UIGothic"/>
                <a:cs typeface="BMTDHA+MS-UIGothic"/>
              </a:rPr>
              <a:t>与目的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744075" y="2004055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A5B2"/>
                </a:solidFill>
                <a:latin typeface="BMTDHA+MS-UIGothic"/>
                <a:cs typeface="BMTDHA+MS-UIGothic"/>
              </a:rPr>
              <a:t>定</a:t>
            </a:r>
            <a:r>
              <a:rPr sz="1550">
                <a:solidFill>
                  <a:srgbClr val="00A5B2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497569" y="2558268"/>
            <a:ext cx="2760345" cy="13544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BMTDHA+MS-UIGothic"/>
                <a:cs typeface="BMTDHA+MS-UIGothic"/>
              </a:rPr>
              <a:t>胸腔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闭</a:t>
            </a:r>
            <a:r>
              <a:rPr sz="1350">
                <a:solidFill>
                  <a:srgbClr val="000000"/>
                </a:solidFill>
                <a:latin typeface="BMTDHA+MS-UIGothic"/>
                <a:cs typeface="BMTDHA+MS-UIGothic"/>
              </a:rPr>
              <a:t>式引流是通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000000"/>
                </a:solidFill>
                <a:latin typeface="BMTDHA+MS-UIGothic"/>
                <a:cs typeface="BMTDHA+MS-UIGothic"/>
              </a:rPr>
              <a:t>胸壁放置引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BMTDHA+MS-UIGothic"/>
                <a:cs typeface="BMTDHA+MS-UIGothic"/>
              </a:rPr>
              <a:t>流管，将胸腔内的气体或液体引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BMTDHA+MS-UIGothic"/>
                <a:cs typeface="BMTDHA+MS-UIGothic"/>
              </a:rPr>
              <a:t>流出体外，以治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疗</a:t>
            </a:r>
            <a:r>
              <a:rPr sz="1350">
                <a:solidFill>
                  <a:srgbClr val="000000"/>
                </a:solidFill>
                <a:latin typeface="BMTDHA+MS-UIGothic"/>
                <a:cs typeface="BMTDHA+MS-UIGothic"/>
              </a:rPr>
              <a:t>某些胸部疾病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BMTDHA+MS-UIGothic"/>
                <a:cs typeface="BMTDHA+MS-UIGothic"/>
              </a:rPr>
              <a:t>的方法。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744075" y="4147815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A5B2"/>
                </a:solidFill>
                <a:latin typeface="BMTDHA+MS-UIGothic"/>
                <a:cs typeface="BMTDHA+MS-UIGothic"/>
              </a:rPr>
              <a:t>目的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497569" y="4661388"/>
            <a:ext cx="2627873" cy="1045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BMTDHA+MS-UIGothic"/>
                <a:cs typeface="BMTDHA+MS-UIGothic"/>
              </a:rPr>
              <a:t>引流胸腔内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积</a:t>
            </a:r>
            <a:r>
              <a:rPr sz="1350">
                <a:solidFill>
                  <a:srgbClr val="000000"/>
                </a:solidFill>
                <a:latin typeface="BMTDHA+MS-UIGothic"/>
                <a:cs typeface="BMTDHA+MS-UIGothic"/>
              </a:rPr>
              <a:t>气、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积</a:t>
            </a:r>
            <a:r>
              <a:rPr sz="1350">
                <a:solidFill>
                  <a:srgbClr val="000000"/>
                </a:solidFill>
                <a:latin typeface="BMTDHA+MS-UIGothic"/>
                <a:cs typeface="BMTDHA+MS-UIGothic"/>
              </a:rPr>
              <a:t>液，恢复胸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BMTDHA+MS-UIGothic"/>
                <a:cs typeface="BMTDHA+MS-UIGothic"/>
              </a:rPr>
              <a:t>腔正常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负压</a:t>
            </a:r>
            <a:r>
              <a:rPr sz="1350">
                <a:solidFill>
                  <a:srgbClr val="000000"/>
                </a:solidFill>
                <a:latin typeface="BMTDHA+MS-UIGothic"/>
                <a:cs typeface="BMTDHA+MS-UIGothic"/>
              </a:rPr>
              <a:t>，促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000000"/>
                </a:solidFill>
                <a:latin typeface="BMTDHA+MS-UIGothic"/>
                <a:cs typeface="BMTDHA+MS-UIGothic"/>
              </a:rPr>
              <a:t>肺复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张</a:t>
            </a:r>
            <a:r>
              <a:rPr sz="1350">
                <a:solidFill>
                  <a:srgbClr val="000000"/>
                </a:solidFill>
                <a:latin typeface="BMTDHA+MS-UIGothic"/>
                <a:cs typeface="BMTDHA+MS-UIGothic"/>
              </a:rPr>
              <a:t>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缓</a:t>
            </a:r>
            <a:r>
              <a:rPr sz="1350">
                <a:solidFill>
                  <a:srgbClr val="000000"/>
                </a:solidFill>
                <a:latin typeface="BMTDHA+MS-UIGothic"/>
                <a:cs typeface="BMTDHA+MS-UIGothic"/>
              </a:rPr>
              <a:t>解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BMTDHA+MS-UIGothic"/>
                <a:cs typeface="BMTDHA+MS-UIGothic"/>
              </a:rPr>
              <a:t>呼吸困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难</a:t>
            </a:r>
            <a:r>
              <a:rPr sz="1350">
                <a:solidFill>
                  <a:srgbClr val="000000"/>
                </a:solidFill>
                <a:latin typeface="BMTDHA+MS-UIGothic"/>
                <a:cs typeface="BMTDHA+MS-UIGothic"/>
              </a:rPr>
              <a:t>等症状。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BMTDHA+MS-UIGothic"/>
                <a:cs typeface="BMTDHA+MS-UIGothic"/>
              </a:rPr>
              <a:t>适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应</a:t>
            </a:r>
            <a:r>
              <a:rPr sz="3000">
                <a:solidFill>
                  <a:srgbClr val="00A5B2"/>
                </a:solidFill>
                <a:latin typeface="BMTDHA+MS-UIGothic"/>
                <a:cs typeface="BMTDHA+MS-UIGothic"/>
              </a:rPr>
              <a:t>症与禁忌症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5319" y="1473196"/>
            <a:ext cx="8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A5B2"/>
                </a:solidFill>
                <a:latin typeface="BMTDHA+MS-UIGothic"/>
                <a:cs typeface="BMTDHA+MS-UIGothic"/>
              </a:rPr>
              <a:t>适</a:t>
            </a:r>
            <a:r>
              <a:rPr sz="1550" spc="25">
                <a:solidFill>
                  <a:srgbClr val="00A5B2"/>
                </a:solidFill>
                <a:latin typeface="SimSun"/>
                <a:cs typeface="SimSun"/>
              </a:rPr>
              <a:t>应</a:t>
            </a:r>
            <a:r>
              <a:rPr sz="1550">
                <a:solidFill>
                  <a:srgbClr val="00A5B2"/>
                </a:solidFill>
                <a:latin typeface="BMTDHA+MS-UIGothic"/>
                <a:cs typeface="BMTDHA+MS-UIGothic"/>
              </a:rPr>
              <a:t>症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55319" y="1960098"/>
            <a:ext cx="2955972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BMTDHA+MS-UIGothic"/>
                <a:cs typeface="BMTDHA+MS-UIGothic"/>
              </a:rPr>
              <a:t>气胸、血胸、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脓</a:t>
            </a:r>
            <a:r>
              <a:rPr sz="1350">
                <a:solidFill>
                  <a:srgbClr val="000000"/>
                </a:solidFill>
                <a:latin typeface="BMTDHA+MS-UIGothic"/>
                <a:cs typeface="BMTDHA+MS-UIGothic"/>
              </a:rPr>
              <a:t>胸、胸腔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积</a:t>
            </a:r>
            <a:r>
              <a:rPr sz="1350">
                <a:solidFill>
                  <a:srgbClr val="000000"/>
                </a:solidFill>
                <a:latin typeface="BMTDHA+MS-UIGothic"/>
                <a:cs typeface="BMTDHA+MS-UIGothic"/>
              </a:rPr>
              <a:t>液等胸部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55319" y="2268708"/>
            <a:ext cx="71392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BMTDHA+MS-UIGothic"/>
                <a:cs typeface="BMTDHA+MS-UIGothic"/>
              </a:rPr>
              <a:t>疾病。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93419" y="4044946"/>
            <a:ext cx="8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FFFF"/>
                </a:solidFill>
                <a:latin typeface="BMTDHA+MS-UIGothic"/>
                <a:cs typeface="BMTDHA+MS-UIGothic"/>
              </a:rPr>
              <a:t>禁忌症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93419" y="4451838"/>
            <a:ext cx="3088444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严</a:t>
            </a:r>
            <a:r>
              <a:rPr sz="1350">
                <a:solidFill>
                  <a:srgbClr val="FFFFFF"/>
                </a:solidFill>
                <a:latin typeface="BMTDHA+MS-UIGothic"/>
                <a:cs typeface="BMTDHA+MS-UIGothic"/>
              </a:rPr>
              <a:t>重心肺功能不全、无法耐受引流管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93419" y="4760448"/>
            <a:ext cx="88537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BMTDHA+MS-UIGothic"/>
                <a:cs typeface="BMTDHA+MS-UIGothic"/>
              </a:rPr>
              <a:t>放置者。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BMTDHA+MS-UIGothic"/>
                <a:cs typeface="BMTDHA+MS-UIGothic"/>
              </a:rPr>
              <a:t>引流管的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类</a:t>
            </a:r>
            <a:r>
              <a:rPr sz="3000">
                <a:solidFill>
                  <a:srgbClr val="00A5B2"/>
                </a:solidFill>
                <a:latin typeface="BMTDHA+MS-UIGothic"/>
                <a:cs typeface="BMTDHA+MS-UIGothic"/>
              </a:rPr>
              <a:t>型与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选择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7730" y="1757481"/>
            <a:ext cx="102556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A5B2"/>
                </a:solidFill>
                <a:latin typeface="SimSun"/>
                <a:cs typeface="SimSun"/>
              </a:rPr>
              <a:t>类</a:t>
            </a:r>
            <a:r>
              <a:rPr sz="2300">
                <a:solidFill>
                  <a:srgbClr val="00A5B2"/>
                </a:solidFill>
                <a:latin typeface="BMTDHA+MS-UIGothic"/>
                <a:cs typeface="BMTDHA+MS-UIGothic"/>
              </a:rPr>
              <a:t>型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87730" y="2317488"/>
            <a:ext cx="3941638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单</a:t>
            </a:r>
            <a:r>
              <a:rPr sz="1500">
                <a:solidFill>
                  <a:srgbClr val="000000"/>
                </a:solidFill>
                <a:latin typeface="BMTDHA+MS-UIGothic"/>
                <a:cs typeface="BMTDHA+MS-UIGothic"/>
              </a:rPr>
              <a:t>腔引流管、双腔引流管、三腔引流管等。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13435" y="4291766"/>
            <a:ext cx="102556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A5B2"/>
                </a:solidFill>
                <a:latin typeface="SimSun"/>
                <a:cs typeface="SimSun"/>
              </a:rPr>
              <a:t>选择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13435" y="4870188"/>
            <a:ext cx="7374954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BMTDHA+MS-UIGothic"/>
                <a:cs typeface="BMTDHA+MS-UIGothic"/>
              </a:rPr>
              <a:t>根据患者的具体情况和需要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选择</a:t>
            </a:r>
            <a:r>
              <a:rPr sz="1500">
                <a:solidFill>
                  <a:srgbClr val="000000"/>
                </a:solidFill>
                <a:latin typeface="BMTDHA+MS-UIGothic"/>
                <a:cs typeface="BMTDHA+MS-UIGothic"/>
              </a:rPr>
              <a:t>合适的引流管，如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单</a:t>
            </a:r>
            <a:r>
              <a:rPr sz="1500">
                <a:solidFill>
                  <a:srgbClr val="000000"/>
                </a:solidFill>
                <a:latin typeface="BMTDHA+MS-UIGothic"/>
                <a:cs typeface="BMTDHA+MS-UIGothic"/>
              </a:rPr>
              <a:t>腔引流管适用于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单纯</a:t>
            </a:r>
            <a:r>
              <a:rPr sz="1500">
                <a:solidFill>
                  <a:srgbClr val="000000"/>
                </a:solidFill>
                <a:latin typeface="BMTDHA+MS-UIGothic"/>
                <a:cs typeface="BMTDHA+MS-UIGothic"/>
              </a:rPr>
              <a:t>气胸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BMTDHA+MS-UIGothic"/>
                <a:cs typeface="BMTDHA+MS-UIGothic"/>
              </a:rPr>
              <a:t>或胸腔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积</a:t>
            </a:r>
            <a:r>
              <a:rPr sz="1500">
                <a:solidFill>
                  <a:srgbClr val="000000"/>
                </a:solidFill>
                <a:latin typeface="BMTDHA+MS-UIGothic"/>
                <a:cs typeface="BMTDHA+MS-UIGothic"/>
              </a:rPr>
              <a:t>液，双腔引流管适用于需分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别</a:t>
            </a:r>
            <a:r>
              <a:rPr sz="1500">
                <a:solidFill>
                  <a:srgbClr val="000000"/>
                </a:solidFill>
                <a:latin typeface="BMTDHA+MS-UIGothic"/>
                <a:cs typeface="BMTDHA+MS-UIGothic"/>
              </a:rPr>
              <a:t>引流气体和液体的情况。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971540" y="2529195"/>
            <a:ext cx="6182677" cy="25410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6877"/>
              </a:lnSpc>
              <a:spcBef>
                <a:spcPct val="0"/>
              </a:spcBef>
              <a:spcAft>
                <a:spcPct val="0"/>
              </a:spcAft>
            </a:pPr>
            <a:r>
              <a:rPr sz="6600">
                <a:solidFill>
                  <a:srgbClr val="00A5B2"/>
                </a:solidFill>
                <a:latin typeface="KGQAVK+HDJARD+Arial-BoldMT"/>
                <a:cs typeface="KGQAVK+HDJARD+Arial-BoldMT"/>
              </a:rPr>
              <a:t>02</a:t>
            </a:r>
          </a:p>
          <a:p>
            <a:pPr marL="24764" marR="0">
              <a:lnSpc>
                <a:spcPts val="4050"/>
              </a:lnSpc>
              <a:spcBef>
                <a:spcPts val="1870"/>
              </a:spcBef>
              <a:spcAft>
                <a:spcPct val="0"/>
              </a:spcAft>
            </a:pPr>
            <a:r>
              <a:rPr sz="4050">
                <a:solidFill>
                  <a:srgbClr val="00A5B2"/>
                </a:solidFill>
                <a:latin typeface="BMTDHA+MS-UIGothic"/>
                <a:cs typeface="BMTDHA+MS-UIGothic"/>
              </a:rPr>
              <a:t>新生儿胸腔</a:t>
            </a:r>
            <a:r>
              <a:rPr sz="4050">
                <a:solidFill>
                  <a:srgbClr val="00A5B2"/>
                </a:solidFill>
                <a:latin typeface="SimSun"/>
                <a:cs typeface="SimSun"/>
              </a:rPr>
              <a:t>闭</a:t>
            </a:r>
            <a:r>
              <a:rPr sz="4050">
                <a:solidFill>
                  <a:srgbClr val="00A5B2"/>
                </a:solidFill>
                <a:latin typeface="BMTDHA+MS-UIGothic"/>
                <a:cs typeface="BMTDHA+MS-UIGothic"/>
              </a:rPr>
              <a:t>式引流</a:t>
            </a:r>
            <a:r>
              <a:rPr sz="4050">
                <a:solidFill>
                  <a:srgbClr val="00A5B2"/>
                </a:solidFill>
                <a:latin typeface="SimSun"/>
                <a:cs typeface="SimSun"/>
              </a:rPr>
              <a:t>护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996304" y="4281872"/>
            <a:ext cx="3343275" cy="1285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050"/>
              </a:lnSpc>
              <a:spcBef>
                <a:spcPct val="0"/>
              </a:spcBef>
              <a:spcAft>
                <a:spcPct val="0"/>
              </a:spcAft>
            </a:pPr>
            <a:r>
              <a:rPr sz="4050">
                <a:solidFill>
                  <a:srgbClr val="00A5B2"/>
                </a:solidFill>
                <a:latin typeface="BMTDHA+MS-UIGothic"/>
                <a:cs typeface="BMTDHA+MS-UIGothic"/>
              </a:rPr>
              <a:t>理操作流程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BMTDHA+MS-UIGothic"/>
                <a:cs typeface="BMTDHA+MS-UIGothic"/>
              </a:rPr>
              <a:t>引流管安置前的准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 备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GOHFVK+LKDWUD+MicrosoftYaHei-Bold"/>
                <a:cs typeface="GOHFVK+LKDWUD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GOHFVK+LKDWUD+MicrosoftYaHei-Bold"/>
                <a:cs typeface="GOHFVK+LKDWUD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GOHFVK+LKDWUD+MicrosoftYaHei-Bold"/>
                <a:cs typeface="GOHFVK+LKDWUD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140665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00A5B2"/>
                </a:solidFill>
                <a:latin typeface="SimSun"/>
                <a:cs typeface="SimSun"/>
              </a:rPr>
              <a:t>评</a:t>
            </a:r>
            <a:r>
              <a:rPr sz="2000" spc="25">
                <a:solidFill>
                  <a:srgbClr val="00A5B2"/>
                </a:solidFill>
                <a:latin typeface="BMTDHA+MS-UIGothic"/>
                <a:cs typeface="BMTDHA+MS-UIGothic"/>
              </a:rPr>
              <a:t>估病情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00A5B2"/>
                </a:solidFill>
                <a:latin typeface="BMTDHA+MS-UIGothic"/>
                <a:cs typeface="BMTDHA+MS-UIGothic"/>
              </a:rPr>
              <a:t>准</a:t>
            </a:r>
            <a:r>
              <a:rPr sz="2000" spc="25">
                <a:solidFill>
                  <a:srgbClr val="00A5B2"/>
                </a:solidFill>
                <a:latin typeface="SimSun"/>
                <a:cs typeface="SimSun"/>
              </a:rPr>
              <a:t>备</a:t>
            </a:r>
            <a:r>
              <a:rPr sz="2000" spc="25">
                <a:solidFill>
                  <a:srgbClr val="00A5B2"/>
                </a:solidFill>
                <a:latin typeface="BMTDHA+MS-UIGothic"/>
                <a:cs typeface="BMTDHA+MS-UIGothic"/>
              </a:rPr>
              <a:t>用物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A5B2"/>
                </a:solidFill>
                <a:latin typeface="BMTDHA+MS-UIGothic"/>
                <a:cs typeface="BMTDHA+MS-UIGothic"/>
              </a:rPr>
              <a:t>患儿准</a:t>
            </a:r>
            <a:r>
              <a:rPr sz="2000">
                <a:solidFill>
                  <a:srgbClr val="00A5B2"/>
                </a:solidFill>
                <a:latin typeface="SimSun"/>
                <a:cs typeface="SimSun"/>
              </a:rPr>
              <a:t>备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04264" y="4746997"/>
            <a:ext cx="2336229" cy="91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BMTDHA+MS-UIGothic"/>
                <a:cs typeface="BMTDHA+MS-UIGothic"/>
              </a:rPr>
              <a:t>了解患儿的病史、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诊</a:t>
            </a:r>
            <a:r>
              <a:rPr sz="1500">
                <a:solidFill>
                  <a:srgbClr val="000000"/>
                </a:solidFill>
                <a:latin typeface="BMTDHA+MS-UIGothic"/>
                <a:cs typeface="BMTDHA+MS-UIGothic"/>
              </a:rPr>
              <a:t>断、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BMTDHA+MS-UIGothic"/>
                <a:cs typeface="BMTDHA+MS-UIGothic"/>
              </a:rPr>
              <a:t>手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000000"/>
                </a:solidFill>
                <a:latin typeface="BMTDHA+MS-UIGothic"/>
                <a:cs typeface="BMTDHA+MS-UIGothic"/>
              </a:rPr>
              <a:t>情况，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评</a:t>
            </a:r>
            <a:r>
              <a:rPr sz="1500">
                <a:solidFill>
                  <a:srgbClr val="000000"/>
                </a:solidFill>
                <a:latin typeface="BMTDHA+MS-UIGothic"/>
                <a:cs typeface="BMTDHA+MS-UIGothic"/>
              </a:rPr>
              <a:t>估是否存在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BMTDHA+MS-UIGothic"/>
                <a:cs typeface="BMTDHA+MS-UIGothic"/>
              </a:rPr>
              <a:t>胸腔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积</a:t>
            </a:r>
            <a:r>
              <a:rPr sz="1500">
                <a:solidFill>
                  <a:srgbClr val="000000"/>
                </a:solidFill>
                <a:latin typeface="BMTDHA+MS-UIGothic"/>
                <a:cs typeface="BMTDHA+MS-UIGothic"/>
              </a:rPr>
              <a:t>液、气胸等。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785359" y="4746997"/>
            <a:ext cx="2409825" cy="91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备齐</a:t>
            </a:r>
            <a:r>
              <a:rPr sz="1500">
                <a:solidFill>
                  <a:srgbClr val="000000"/>
                </a:solidFill>
                <a:latin typeface="BMTDHA+MS-UIGothic"/>
                <a:cs typeface="BMTDHA+MS-UIGothic"/>
              </a:rPr>
              <a:t>胸腔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闭</a:t>
            </a:r>
            <a:r>
              <a:rPr sz="1500">
                <a:solidFill>
                  <a:srgbClr val="000000"/>
                </a:solidFill>
                <a:latin typeface="BMTDHA+MS-UIGothic"/>
                <a:cs typeface="BMTDHA+MS-UIGothic"/>
              </a:rPr>
              <a:t>式引流所需的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BMTDHA+MS-UIGothic"/>
                <a:cs typeface="BMTDHA+MS-UIGothic"/>
              </a:rPr>
              <a:t>器械、敷料、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药</a:t>
            </a:r>
            <a:r>
              <a:rPr sz="1500">
                <a:solidFill>
                  <a:srgbClr val="000000"/>
                </a:solidFill>
                <a:latin typeface="BMTDHA+MS-UIGothic"/>
                <a:cs typeface="BMTDHA+MS-UIGothic"/>
              </a:rPr>
              <a:t>品等，确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BMTDHA+MS-UIGothic"/>
                <a:cs typeface="BMTDHA+MS-UIGothic"/>
              </a:rPr>
              <a:t>保用物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齐</a:t>
            </a:r>
            <a:r>
              <a:rPr sz="1500">
                <a:solidFill>
                  <a:srgbClr val="000000"/>
                </a:solidFill>
                <a:latin typeface="BMTDHA+MS-UIGothic"/>
                <a:cs typeface="BMTDHA+MS-UIGothic"/>
              </a:rPr>
              <a:t>全、完好。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487409" y="4746997"/>
            <a:ext cx="2336229" cy="91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BMTDHA+MS-UIGothic"/>
                <a:cs typeface="BMTDHA+MS-UIGothic"/>
              </a:rPr>
              <a:t>确保患儿安静，必要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000000"/>
                </a:solidFill>
                <a:latin typeface="BMTDHA+MS-UIGothic"/>
                <a:cs typeface="BMTDHA+MS-UIGothic"/>
              </a:rPr>
              <a:t>使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BMTDHA+MS-UIGothic"/>
                <a:cs typeface="BMTDHA+MS-UIGothic"/>
              </a:rPr>
              <a:t>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镇</a:t>
            </a:r>
            <a:r>
              <a:rPr sz="1500">
                <a:solidFill>
                  <a:srgbClr val="000000"/>
                </a:solidFill>
                <a:latin typeface="BMTDHA+MS-UIGothic"/>
                <a:cs typeface="BMTDHA+MS-UIGothic"/>
              </a:rPr>
              <a:t>静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剂</a:t>
            </a:r>
            <a:r>
              <a:rPr sz="1500">
                <a:solidFill>
                  <a:srgbClr val="000000"/>
                </a:solidFill>
                <a:latin typeface="BMTDHA+MS-UIGothic"/>
                <a:cs typeface="BMTDHA+MS-UIGothic"/>
              </a:rPr>
              <a:t>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协</a:t>
            </a:r>
            <a:r>
              <a:rPr sz="1500">
                <a:solidFill>
                  <a:srgbClr val="000000"/>
                </a:solidFill>
                <a:latin typeface="BMTDHA+MS-UIGothic"/>
                <a:cs typeface="BMTDHA+MS-UIGothic"/>
              </a:rPr>
              <a:t>助患儿采取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BMTDHA+MS-UIGothic"/>
                <a:cs typeface="BMTDHA+MS-UIGothic"/>
              </a:rPr>
              <a:t>适宜的体位。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BMTDHA+MS-UIGothic"/>
                <a:cs typeface="BMTDHA+MS-UIGothic"/>
              </a:rPr>
              <a:t>引流管安置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过</a:t>
            </a:r>
            <a:r>
              <a:rPr sz="3000">
                <a:solidFill>
                  <a:srgbClr val="00A5B2"/>
                </a:solidFill>
                <a:latin typeface="BMTDHA+MS-UIGothic"/>
                <a:cs typeface="BMTDHA+MS-UIGothic"/>
              </a:rPr>
              <a:t>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57375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PJQQHR+NVBTLE+MicrosoftYaHei"/>
                <a:cs typeface="PJQQHR+NVBTLE+MicrosoftYaHei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3517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PJQQHR+NVBTLE+MicrosoftYaHei"/>
                <a:cs typeface="PJQQHR+NVBTLE+MicrosoftYaHei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21360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PJQQHR+NVBTLE+MicrosoftYaHei"/>
                <a:cs typeface="PJQQHR+NVBTLE+MicrosoftYaHei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9203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PJQQHR+NVBTLE+MicrosoftYaHei"/>
                <a:cs typeface="PJQQHR+NVBTLE+MicrosoftYaHei"/>
              </a:rPr>
              <a:t>04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876425" y="4788530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A5B2"/>
                </a:solidFill>
                <a:latin typeface="BMTDHA+MS-UIGothic"/>
                <a:cs typeface="BMTDHA+MS-UIGothic"/>
              </a:rPr>
              <a:t>定位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583429" y="4788530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A5B2"/>
                </a:solidFill>
                <a:latin typeface="BMTDHA+MS-UIGothic"/>
                <a:cs typeface="BMTDHA+MS-UIGothic"/>
              </a:rPr>
              <a:t>消毒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927850" y="4788530"/>
            <a:ext cx="1292320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A5B2"/>
                </a:solidFill>
                <a:latin typeface="BMTDHA+MS-UIGothic"/>
                <a:cs typeface="BMTDHA+MS-UIGothic"/>
              </a:rPr>
              <a:t>安置引流管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634855" y="4788530"/>
            <a:ext cx="1292320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A5B2"/>
                </a:solidFill>
                <a:latin typeface="BMTDHA+MS-UIGothic"/>
                <a:cs typeface="BMTDHA+MS-UIGothic"/>
              </a:rPr>
              <a:t>固定引流管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925194" y="5274162"/>
            <a:ext cx="2694109" cy="1003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BMTDHA+MS-UIGothic"/>
                <a:cs typeface="BMTDHA+MS-UIGothic"/>
              </a:rPr>
              <a:t>根据病情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选择</a:t>
            </a:r>
            <a:r>
              <a:rPr sz="1350">
                <a:solidFill>
                  <a:srgbClr val="000000"/>
                </a:solidFill>
                <a:latin typeface="BMTDHA+MS-UIGothic"/>
                <a:cs typeface="BMTDHA+MS-UIGothic"/>
              </a:rPr>
              <a:t>合适的引流位置，</a:t>
            </a:r>
          </a:p>
          <a:p>
            <a:pPr marL="85725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BMTDHA+MS-UIGothic"/>
                <a:cs typeface="BMTDHA+MS-UIGothic"/>
              </a:rPr>
              <a:t>通常在腋中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线</a:t>
            </a:r>
            <a:r>
              <a:rPr sz="1350">
                <a:solidFill>
                  <a:srgbClr val="000000"/>
                </a:solidFill>
                <a:latin typeface="BMTDHA+MS-UIGothic"/>
                <a:cs typeface="BMTDHA+MS-UIGothic"/>
              </a:rPr>
              <a:t>或腋前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线</a:t>
            </a:r>
            <a:r>
              <a:rPr sz="1350">
                <a:solidFill>
                  <a:srgbClr val="000000"/>
                </a:solidFill>
                <a:latin typeface="BMTDHA+MS-UIGothic"/>
                <a:cs typeface="BMTDHA+MS-UIGothic"/>
              </a:rPr>
              <a:t>放置引</a:t>
            </a:r>
          </a:p>
          <a:p>
            <a:pPr marL="942974" marR="0">
              <a:lnSpc>
                <a:spcPts val="1350"/>
              </a:lnSpc>
              <a:spcBef>
                <a:spcPts val="915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BMTDHA+MS-UIGothic"/>
                <a:cs typeface="BMTDHA+MS-UIGothic"/>
              </a:rPr>
              <a:t>流管。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3689350" y="5274162"/>
            <a:ext cx="2496941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000000"/>
                </a:solidFill>
                <a:latin typeface="BMTDHA+MS-UIGothic"/>
                <a:cs typeface="BMTDHA+MS-UIGothic"/>
              </a:rPr>
              <a:t>引流部位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000000"/>
                </a:solidFill>
                <a:latin typeface="BMTDHA+MS-UIGothic"/>
                <a:cs typeface="BMTDHA+MS-UIGothic"/>
              </a:rPr>
              <a:t>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严</a:t>
            </a:r>
            <a:r>
              <a:rPr sz="1350">
                <a:solidFill>
                  <a:srgbClr val="000000"/>
                </a:solidFill>
                <a:latin typeface="BMTDHA+MS-UIGothic"/>
                <a:cs typeface="BMTDHA+MS-UIGothic"/>
              </a:rPr>
              <a:t>格消毒，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预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6367145" y="5274162"/>
            <a:ext cx="2563177" cy="1003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BMTDHA+MS-UIGothic"/>
                <a:cs typeface="BMTDHA+MS-UIGothic"/>
              </a:rPr>
              <a:t>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严</a:t>
            </a:r>
            <a:r>
              <a:rPr sz="1350">
                <a:solidFill>
                  <a:srgbClr val="000000"/>
                </a:solidFill>
                <a:latin typeface="BMTDHA+MS-UIGothic"/>
                <a:cs typeface="BMTDHA+MS-UIGothic"/>
              </a:rPr>
              <a:t>格的无菌操作下安置引流</a:t>
            </a:r>
          </a:p>
          <a:p>
            <a:pPr marL="0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BMTDHA+MS-UIGothic"/>
                <a:cs typeface="BMTDHA+MS-UIGothic"/>
              </a:rPr>
              <a:t>管，确保引流管放置合适、通</a:t>
            </a:r>
          </a:p>
          <a:p>
            <a:pPr marL="942974" marR="0">
              <a:lnSpc>
                <a:spcPts val="1350"/>
              </a:lnSpc>
              <a:spcBef>
                <a:spcPts val="915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畅</a:t>
            </a:r>
            <a:r>
              <a:rPr sz="1350">
                <a:solidFill>
                  <a:srgbClr val="000000"/>
                </a:solidFill>
                <a:latin typeface="BMTDHA+MS-UIGothic"/>
                <a:cs typeface="BMTDHA+MS-UIGothic"/>
              </a:rPr>
              <a:t>。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9045575" y="5274162"/>
            <a:ext cx="2496941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BMTDHA+MS-UIGothic"/>
                <a:cs typeface="BMTDHA+MS-UIGothic"/>
              </a:rPr>
              <a:t>用敷料妥善固定引流管，防止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4460875" y="5561817"/>
            <a:ext cx="88537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BMTDHA+MS-UIGothic"/>
                <a:cs typeface="BMTDHA+MS-UIGothic"/>
              </a:rPr>
              <a:t>防感染。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9645650" y="5561817"/>
            <a:ext cx="122827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BMTDHA+MS-UIGothic"/>
                <a:cs typeface="BMTDHA+MS-UIGothic"/>
              </a:rPr>
              <a:t>滑脱和移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00000"/>
                </a:solidFill>
                <a:latin typeface="BMTDHA+MS-UIGothic"/>
                <a:cs typeface="BMTDHA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BMTDHA+MS-UIGothic"/>
                <a:cs typeface="BMTDHA+MS-UIGothic"/>
              </a:rPr>
              <a:t>引流管安置后的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护</a:t>
            </a:r>
            <a:r>
              <a:rPr sz="3000">
                <a:solidFill>
                  <a:srgbClr val="00A5B2"/>
                </a:solidFill>
                <a:latin typeface="BMTDHA+MS-UIGothic"/>
                <a:cs typeface="BMTDHA+MS-UIGothic"/>
              </a:rPr>
              <a:t>理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25244" y="3720369"/>
            <a:ext cx="140665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FFF"/>
                </a:solidFill>
                <a:latin typeface="SimSun"/>
                <a:cs typeface="SimSun"/>
              </a:rPr>
              <a:t>观</a:t>
            </a:r>
            <a:r>
              <a:rPr sz="2000" spc="25">
                <a:solidFill>
                  <a:srgbClr val="FFFFFF"/>
                </a:solidFill>
                <a:latin typeface="BMTDHA+MS-UIGothic"/>
                <a:cs typeface="BMTDHA+MS-UIGothic"/>
              </a:rPr>
              <a:t>察</a:t>
            </a:r>
            <a:r>
              <a:rPr sz="2000" spc="25">
                <a:solidFill>
                  <a:srgbClr val="FFFFFF"/>
                </a:solidFill>
                <a:latin typeface="SimSun"/>
                <a:cs typeface="SimSun"/>
              </a:rPr>
              <a:t>记录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248150" y="372036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FFF"/>
                </a:solidFill>
                <a:latin typeface="BMTDHA+MS-UIGothic"/>
                <a:cs typeface="BMTDHA+MS-UIGothic"/>
              </a:rPr>
              <a:t>保持通</a:t>
            </a:r>
            <a:r>
              <a:rPr sz="2000">
                <a:solidFill>
                  <a:srgbClr val="FFFFFF"/>
                </a:solidFill>
                <a:latin typeface="SimSun"/>
                <a:cs typeface="SimSun"/>
              </a:rPr>
              <a:t>畅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052944" y="372036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FFF"/>
                </a:solidFill>
                <a:latin typeface="BMTDHA+MS-UIGothic"/>
                <a:cs typeface="BMTDHA+MS-UIGothic"/>
              </a:rPr>
              <a:t>更</a:t>
            </a:r>
            <a:r>
              <a:rPr sz="2000" spc="25">
                <a:solidFill>
                  <a:srgbClr val="FFFFFF"/>
                </a:solidFill>
                <a:latin typeface="SimSun"/>
                <a:cs typeface="SimSun"/>
              </a:rPr>
              <a:t>换</a:t>
            </a:r>
            <a:r>
              <a:rPr sz="2000" spc="25">
                <a:solidFill>
                  <a:srgbClr val="FFFFFF"/>
                </a:solidFill>
                <a:latin typeface="BMTDHA+MS-UIGothic"/>
                <a:cs typeface="BMTDHA+MS-UIGothic"/>
              </a:rPr>
              <a:t>敷料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85044" y="372036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FFF"/>
                </a:solidFill>
                <a:latin typeface="BMTDHA+MS-UIGothic"/>
                <a:cs typeface="BMTDHA+MS-UIGothic"/>
              </a:rPr>
              <a:t>拔管</a:t>
            </a:r>
            <a:r>
              <a:rPr sz="2000" spc="25">
                <a:solidFill>
                  <a:srgbClr val="FFFFFF"/>
                </a:solidFill>
                <a:latin typeface="SimSun"/>
                <a:cs typeface="SimSun"/>
              </a:rPr>
              <a:t>护</a:t>
            </a:r>
            <a:r>
              <a:rPr sz="2000">
                <a:solidFill>
                  <a:srgbClr val="FFFFFF"/>
                </a:solidFill>
                <a:latin typeface="BMTDHA+MS-UIGothic"/>
                <a:cs typeface="BMTDHA+MS-UIGothic"/>
              </a:rPr>
              <a:t>理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448165" y="4668258"/>
            <a:ext cx="2126753" cy="150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BMTDHA+MS-UIGothic"/>
                <a:cs typeface="BMTDHA+MS-UIGothic"/>
              </a:rPr>
              <a:t>当引流液明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显</a:t>
            </a:r>
            <a:r>
              <a:rPr sz="1500">
                <a:solidFill>
                  <a:srgbClr val="FFFDFD"/>
                </a:solidFill>
                <a:latin typeface="BMTDHA+MS-UIGothic"/>
                <a:cs typeface="BMTDHA+MS-UIGothic"/>
              </a:rPr>
              <a:t>减少、病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BMTDHA+MS-UIGothic"/>
                <a:cs typeface="BMTDHA+MS-UIGothic"/>
              </a:rPr>
              <a:t>情改善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FFFDFD"/>
                </a:solidFill>
                <a:latin typeface="BMTDHA+MS-UIGothic"/>
                <a:cs typeface="BMTDHA+MS-UIGothic"/>
              </a:rPr>
              <a:t>，可考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虑</a:t>
            </a:r>
            <a:r>
              <a:rPr sz="1500">
                <a:solidFill>
                  <a:srgbClr val="FFFDFD"/>
                </a:solidFill>
                <a:latin typeface="BMTDHA+MS-UIGothic"/>
                <a:cs typeface="BMTDHA+MS-UIGothic"/>
              </a:rPr>
              <a:t>拔除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BMTDHA+MS-UIGothic"/>
                <a:cs typeface="BMTDHA+MS-UIGothic"/>
              </a:rPr>
              <a:t>引流管，拔管后需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继续</a:t>
            </a:r>
          </a:p>
          <a:p>
            <a:pPr marL="47625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观</a:t>
            </a:r>
            <a:r>
              <a:rPr sz="1500">
                <a:solidFill>
                  <a:srgbClr val="FFFDFD"/>
                </a:solidFill>
                <a:latin typeface="BMTDHA+MS-UIGothic"/>
                <a:cs typeface="BMTDHA+MS-UIGothic"/>
              </a:rPr>
              <a:t>察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护</a:t>
            </a:r>
            <a:r>
              <a:rPr sz="1500">
                <a:solidFill>
                  <a:srgbClr val="FFFDFD"/>
                </a:solidFill>
                <a:latin typeface="BMTDHA+MS-UIGothic"/>
                <a:cs typeface="BMTDHA+MS-UIGothic"/>
              </a:rPr>
              <a:t>理。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791209" y="4839708"/>
            <a:ext cx="2336229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BMTDHA+MS-UIGothic"/>
                <a:cs typeface="BMTDHA+MS-UIGothic"/>
              </a:rPr>
              <a:t>密切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观</a:t>
            </a:r>
            <a:r>
              <a:rPr sz="1500">
                <a:solidFill>
                  <a:srgbClr val="FFFDFD"/>
                </a:solidFill>
                <a:latin typeface="BMTDHA+MS-UIGothic"/>
                <a:cs typeface="BMTDHA+MS-UIGothic"/>
              </a:rPr>
              <a:t>察引流液的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颜</a:t>
            </a:r>
            <a:r>
              <a:rPr sz="1500">
                <a:solidFill>
                  <a:srgbClr val="FFFDFD"/>
                </a:solidFill>
                <a:latin typeface="BMTDHA+MS-UIGothic"/>
                <a:cs typeface="BMTDHA+MS-UIGothic"/>
              </a:rPr>
              <a:t>色、</a:t>
            </a:r>
          </a:p>
          <a:p>
            <a:pPr marL="95249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BMTDHA+MS-UIGothic"/>
                <a:cs typeface="BMTDHA+MS-UIGothic"/>
              </a:rPr>
              <a:t>量、性状，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记录观</a:t>
            </a:r>
            <a:r>
              <a:rPr sz="1500">
                <a:solidFill>
                  <a:srgbClr val="FFFDFD"/>
                </a:solidFill>
                <a:latin typeface="BMTDHA+MS-UIGothic"/>
                <a:cs typeface="BMTDHA+MS-UIGothic"/>
              </a:rPr>
              <a:t>察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结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BMTDHA+MS-UIGothic"/>
                <a:cs typeface="BMTDHA+MS-UIGothic"/>
              </a:rPr>
              <a:t>果，及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时发现</a:t>
            </a:r>
            <a:r>
              <a:rPr sz="1500">
                <a:solidFill>
                  <a:srgbClr val="FFFDFD"/>
                </a:solidFill>
                <a:latin typeface="BMTDHA+MS-UIGothic"/>
                <a:cs typeface="BMTDHA+MS-UIGothic"/>
              </a:rPr>
              <a:t>异常情况。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3758565" y="4839708"/>
            <a:ext cx="2190750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BMTDHA+MS-UIGothic"/>
                <a:cs typeface="BMTDHA+MS-UIGothic"/>
              </a:rPr>
              <a:t>定期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检查</a:t>
            </a:r>
            <a:r>
              <a:rPr sz="1500">
                <a:solidFill>
                  <a:srgbClr val="FFFDFD"/>
                </a:solidFill>
                <a:latin typeface="BMTDHA+MS-UIGothic"/>
                <a:cs typeface="BMTDHA+MS-UIGothic"/>
              </a:rPr>
              <a:t>引流管是否通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畅</a:t>
            </a:r>
            <a:r>
              <a:rPr sz="1500">
                <a:solidFill>
                  <a:srgbClr val="FFFDFD"/>
                </a:solidFill>
                <a:latin typeface="BMTDHA+MS-UIGothic"/>
                <a:cs typeface="BMTDHA+MS-UIGothic"/>
              </a:rPr>
              <a:t>，防止引流管受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压</a:t>
            </a:r>
            <a:r>
              <a:rPr sz="1500">
                <a:solidFill>
                  <a:srgbClr val="FFFDFD"/>
                </a:solidFill>
                <a:latin typeface="BMTDHA+MS-UIGothic"/>
                <a:cs typeface="BMTDHA+MS-UIGothic"/>
              </a:rPr>
              <a:t>、</a:t>
            </a:r>
          </a:p>
          <a:p>
            <a:pPr marL="38100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BMTDHA+MS-UIGothic"/>
                <a:cs typeface="BMTDHA+MS-UIGothic"/>
              </a:rPr>
              <a:t>扭曲、堵塞。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501765" y="5011158"/>
            <a:ext cx="2262633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BMTDHA+MS-UIGothic"/>
                <a:cs typeface="BMTDHA+MS-UIGothic"/>
              </a:rPr>
              <a:t>定期更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换</a:t>
            </a:r>
            <a:r>
              <a:rPr sz="1500">
                <a:solidFill>
                  <a:srgbClr val="FFFDFD"/>
                </a:solidFill>
                <a:latin typeface="BMTDHA+MS-UIGothic"/>
                <a:cs typeface="BMTDHA+MS-UIGothic"/>
              </a:rPr>
              <a:t>敷料，保持局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BMTDHA+MS-UIGothic"/>
                <a:cs typeface="BMTDHA+MS-UIGothic"/>
              </a:rPr>
              <a:t>部清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洁</a:t>
            </a:r>
            <a:r>
              <a:rPr sz="1500">
                <a:solidFill>
                  <a:srgbClr val="FFFDFD"/>
                </a:solidFill>
                <a:latin typeface="BMTDHA+MS-UIGothic"/>
                <a:cs typeface="BMTDHA+MS-UIGothic"/>
              </a:rPr>
              <a:t>干燥，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预</a:t>
            </a:r>
            <a:r>
              <a:rPr sz="1500">
                <a:solidFill>
                  <a:srgbClr val="FFFDFD"/>
                </a:solidFill>
                <a:latin typeface="BMTDHA+MS-UIGothic"/>
                <a:cs typeface="BMTDHA+MS-UIGothic"/>
              </a:rPr>
              <a:t>防感染。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971540" y="2529195"/>
            <a:ext cx="6182677" cy="25410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6877"/>
              </a:lnSpc>
              <a:spcBef>
                <a:spcPct val="0"/>
              </a:spcBef>
              <a:spcAft>
                <a:spcPct val="0"/>
              </a:spcAft>
            </a:pPr>
            <a:r>
              <a:rPr sz="6600">
                <a:solidFill>
                  <a:srgbClr val="00A5B2"/>
                </a:solidFill>
                <a:latin typeface="KGQAVK+HDJARD+Arial-BoldMT"/>
                <a:cs typeface="KGQAVK+HDJARD+Arial-BoldMT"/>
              </a:rPr>
              <a:t>03</a:t>
            </a:r>
          </a:p>
          <a:p>
            <a:pPr marL="24764" marR="0">
              <a:lnSpc>
                <a:spcPts val="4050"/>
              </a:lnSpc>
              <a:spcBef>
                <a:spcPts val="1870"/>
              </a:spcBef>
              <a:spcAft>
                <a:spcPct val="0"/>
              </a:spcAft>
            </a:pPr>
            <a:r>
              <a:rPr sz="4050">
                <a:solidFill>
                  <a:srgbClr val="00A5B2"/>
                </a:solidFill>
                <a:latin typeface="BMTDHA+MS-UIGothic"/>
                <a:cs typeface="BMTDHA+MS-UIGothic"/>
              </a:rPr>
              <a:t>新生儿胸腔</a:t>
            </a:r>
            <a:r>
              <a:rPr sz="4050">
                <a:solidFill>
                  <a:srgbClr val="00A5B2"/>
                </a:solidFill>
                <a:latin typeface="SimSun"/>
                <a:cs typeface="SimSun"/>
              </a:rPr>
              <a:t>闭</a:t>
            </a:r>
            <a:r>
              <a:rPr sz="4050">
                <a:solidFill>
                  <a:srgbClr val="00A5B2"/>
                </a:solidFill>
                <a:latin typeface="BMTDHA+MS-UIGothic"/>
                <a:cs typeface="BMTDHA+MS-UIGothic"/>
              </a:rPr>
              <a:t>式引流并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996304" y="4281872"/>
            <a:ext cx="4886325" cy="1285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050"/>
              </a:lnSpc>
              <a:spcBef>
                <a:spcPct val="0"/>
              </a:spcBef>
              <a:spcAft>
                <a:spcPct val="0"/>
              </a:spcAft>
            </a:pPr>
            <a:r>
              <a:rPr sz="4050">
                <a:solidFill>
                  <a:srgbClr val="00A5B2"/>
                </a:solidFill>
                <a:latin typeface="SimSun"/>
                <a:cs typeface="SimSun"/>
              </a:rPr>
              <a:t>发</a:t>
            </a:r>
            <a:r>
              <a:rPr sz="4050">
                <a:solidFill>
                  <a:srgbClr val="00A5B2"/>
                </a:solidFill>
                <a:latin typeface="BMTDHA+MS-UIGothic"/>
                <a:cs typeface="BMTDHA+MS-UIGothic"/>
              </a:rPr>
              <a:t>症的</a:t>
            </a:r>
            <a:r>
              <a:rPr sz="4050">
                <a:solidFill>
                  <a:srgbClr val="00A5B2"/>
                </a:solidFill>
                <a:latin typeface="SimSun"/>
                <a:cs typeface="SimSun"/>
              </a:rPr>
              <a:t>预</a:t>
            </a:r>
            <a:r>
              <a:rPr sz="4050">
                <a:solidFill>
                  <a:srgbClr val="00A5B2"/>
                </a:solidFill>
                <a:latin typeface="BMTDHA+MS-UIGothic"/>
                <a:cs typeface="BMTDHA+MS-UIGothic"/>
              </a:rPr>
              <a:t>防与</a:t>
            </a:r>
            <a:r>
              <a:rPr sz="4050">
                <a:solidFill>
                  <a:srgbClr val="00A5B2"/>
                </a:solidFill>
                <a:latin typeface="SimSun"/>
                <a:cs typeface="SimSun"/>
              </a:rPr>
              <a:t>处</a:t>
            </a:r>
            <a:r>
              <a:rPr sz="4050">
                <a:solidFill>
                  <a:srgbClr val="00A5B2"/>
                </a:solidFill>
                <a:latin typeface="BMTDHA+MS-UIGothic"/>
                <a:cs typeface="BMTDHA+MS-UIGothic"/>
              </a:rPr>
              <a:t>理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8196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BMTDHA+MS-UIGothic"/>
                <a:cs typeface="BMTDHA+MS-UIGothic"/>
              </a:rPr>
              <a:t>引流管堵塞的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预</a:t>
            </a:r>
            <a:r>
              <a:rPr sz="3000">
                <a:solidFill>
                  <a:srgbClr val="00A5B2"/>
                </a:solidFill>
                <a:latin typeface="BMTDHA+MS-UIGothic"/>
                <a:cs typeface="BMTDHA+MS-UIGothic"/>
              </a:rPr>
              <a:t>防与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处</a:t>
            </a:r>
            <a:r>
              <a:rPr sz="3000">
                <a:solidFill>
                  <a:srgbClr val="00A5B2"/>
                </a:solidFill>
                <a:latin typeface="BMTDHA+MS-UIGothic"/>
                <a:cs typeface="BMTDHA+MS-UIGothic"/>
              </a:rPr>
              <a:t>理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78704" y="1984176"/>
            <a:ext cx="132087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FFFF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78704" y="2517628"/>
            <a:ext cx="6834626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BMTDHA+MS-UIGothic"/>
                <a:cs typeface="BMTDHA+MS-UIGothic"/>
              </a:rPr>
              <a:t>引流管堵塞是新生儿胸腔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闭</a:t>
            </a:r>
            <a:r>
              <a:rPr sz="1350">
                <a:solidFill>
                  <a:srgbClr val="FFFFFF"/>
                </a:solidFill>
                <a:latin typeface="BMTDHA+MS-UIGothic"/>
                <a:cs typeface="BMTDHA+MS-UIGothic"/>
              </a:rPr>
              <a:t>式引流中常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见</a:t>
            </a:r>
            <a:r>
              <a:rPr sz="1350">
                <a:solidFill>
                  <a:srgbClr val="FFFFFF"/>
                </a:solidFill>
                <a:latin typeface="BMTDHA+MS-UIGothic"/>
                <a:cs typeface="BMTDHA+MS-UIGothic"/>
              </a:rPr>
              <a:t>的并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FFFFFF"/>
                </a:solidFill>
                <a:latin typeface="BMTDHA+MS-UIGothic"/>
                <a:cs typeface="BMTDHA+MS-UIGothic"/>
              </a:rPr>
              <a:t>症，需要采取有效的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预</a:t>
            </a:r>
            <a:r>
              <a:rPr sz="1350">
                <a:solidFill>
                  <a:srgbClr val="FFFFFF"/>
                </a:solidFill>
                <a:latin typeface="BMTDHA+MS-UIGothic"/>
                <a:cs typeface="BMTDHA+MS-UIGothic"/>
              </a:rPr>
              <a:t>防和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处</a:t>
            </a:r>
            <a:r>
              <a:rPr sz="1350">
                <a:solidFill>
                  <a:srgbClr val="FFFFFF"/>
                </a:solidFill>
                <a:latin typeface="BMTDHA+MS-UIGothic"/>
                <a:cs typeface="BMTDHA+MS-UIGothic"/>
              </a:rPr>
              <a:t>理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878704" y="2826238"/>
            <a:ext cx="71392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BMTDHA+MS-UIGothic"/>
                <a:cs typeface="BMTDHA+MS-UIGothic"/>
              </a:rPr>
              <a:t>措施。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878704" y="404030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FFFF"/>
                </a:solidFill>
                <a:latin typeface="SimSun"/>
                <a:cs typeface="SimSun"/>
              </a:rPr>
              <a:t>详细</a:t>
            </a:r>
            <a:r>
              <a:rPr sz="2300" spc="25">
                <a:solidFill>
                  <a:srgbClr val="FFFFFF"/>
                </a:solidFill>
                <a:latin typeface="BMTDHA+MS-UIGothic"/>
                <a:cs typeface="BMTDHA+MS-UIGothic"/>
              </a:rPr>
              <a:t>描述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878704" y="4650592"/>
            <a:ext cx="6702154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BMTDHA+MS-UIGothic"/>
                <a:cs typeface="BMTDHA+MS-UIGothic"/>
              </a:rPr>
              <a:t>保持引流管通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畅</a:t>
            </a:r>
            <a:r>
              <a:rPr sz="1350">
                <a:solidFill>
                  <a:srgbClr val="FFFFFF"/>
                </a:solidFill>
                <a:latin typeface="BMTDHA+MS-UIGothic"/>
                <a:cs typeface="BMTDHA+MS-UIGothic"/>
              </a:rPr>
              <a:t>，定期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挤压</a:t>
            </a:r>
            <a:r>
              <a:rPr sz="1350">
                <a:solidFill>
                  <a:srgbClr val="FFFFFF"/>
                </a:solidFill>
                <a:latin typeface="BMTDHA+MS-UIGothic"/>
                <a:cs typeface="BMTDHA+MS-UIGothic"/>
              </a:rPr>
              <a:t>引流管，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观</a:t>
            </a:r>
            <a:r>
              <a:rPr sz="1350">
                <a:solidFill>
                  <a:srgbClr val="FFFFFF"/>
                </a:solidFill>
                <a:latin typeface="BMTDHA+MS-UIGothic"/>
                <a:cs typeface="BMTDHA+MS-UIGothic"/>
              </a:rPr>
              <a:t>察引流情况，如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发现</a:t>
            </a:r>
            <a:r>
              <a:rPr sz="1350">
                <a:solidFill>
                  <a:srgbClr val="FFFFFF"/>
                </a:solidFill>
                <a:latin typeface="BMTDHA+MS-UIGothic"/>
                <a:cs typeface="BMTDHA+MS-UIGothic"/>
              </a:rPr>
              <a:t>引流不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畅</a:t>
            </a:r>
            <a:r>
              <a:rPr sz="1350">
                <a:solidFill>
                  <a:srgbClr val="FFFFFF"/>
                </a:solidFill>
                <a:latin typeface="BMTDHA+MS-UIGothic"/>
                <a:cs typeface="BMTDHA+MS-UIGothic"/>
              </a:rPr>
              <a:t>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FFFFFF"/>
                </a:solidFill>
                <a:latin typeface="BMTDHA+MS-UIGothic"/>
                <a:cs typeface="BMTDHA+MS-UIGothic"/>
              </a:rPr>
              <a:t>及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时处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BMTDHA+MS-UIGothic"/>
                <a:cs typeface="BMTDHA+MS-UIGothic"/>
              </a:rPr>
              <a:t>理。可采用生理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盐</a:t>
            </a:r>
            <a:r>
              <a:rPr sz="1350">
                <a:solidFill>
                  <a:srgbClr val="FFFFFF"/>
                </a:solidFill>
                <a:latin typeface="BMTDHA+MS-UIGothic"/>
                <a:cs typeface="BMTDHA+MS-UIGothic"/>
              </a:rPr>
              <a:t>水冲洗引流管，或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轻轻</a:t>
            </a:r>
            <a:r>
              <a:rPr sz="1350">
                <a:solidFill>
                  <a:srgbClr val="FFFFFF"/>
                </a:solidFill>
                <a:latin typeface="BMTDHA+MS-UIGothic"/>
                <a:cs typeface="BMTDHA+MS-UIGothic"/>
              </a:rPr>
              <a:t>旋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转</a:t>
            </a:r>
            <a:r>
              <a:rPr sz="1350">
                <a:solidFill>
                  <a:srgbClr val="FFFFFF"/>
                </a:solidFill>
                <a:latin typeface="BMTDHA+MS-UIGothic"/>
                <a:cs typeface="BMTDHA+MS-UIGothic"/>
              </a:rPr>
              <a:t>引流管的方法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FFFFFF"/>
                </a:solidFill>
                <a:latin typeface="BMTDHA+MS-UIGothic"/>
                <a:cs typeface="BMTDHA+MS-UIGothic"/>
              </a:rPr>
              <a:t>行疏通。在冲洗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过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BMTDHA+MS-UIGothic"/>
                <a:cs typeface="BMTDHA+MS-UIGothic"/>
              </a:rPr>
              <a:t>程中，要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严</a:t>
            </a:r>
            <a:r>
              <a:rPr sz="1350">
                <a:solidFill>
                  <a:srgbClr val="FFFFFF"/>
                </a:solidFill>
                <a:latin typeface="BMTDHA+MS-UIGothic"/>
                <a:cs typeface="BMTDHA+MS-UIGothic"/>
              </a:rPr>
              <a:t>格遵循无菌操作原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则</a:t>
            </a:r>
            <a:r>
              <a:rPr sz="1350">
                <a:solidFill>
                  <a:srgbClr val="FFFFFF"/>
                </a:solidFill>
                <a:latin typeface="BMTDHA+MS-UIGothic"/>
                <a:cs typeface="BMTDHA+MS-UIGothic"/>
              </a:rPr>
              <a:t>，避免感染。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https://d.book118.com/538041000105006041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4">
      <vt:lpstr>Arial</vt:lpstr>
      <vt:lpstr>Calibri</vt:lpstr>
      <vt:lpstr>RPAODF+MUHMLW+ArialMT</vt:lpstr>
      <vt:lpstr>Times New Roman</vt:lpstr>
      <vt:lpstr>BMTDHA+MS-UIGothic</vt:lpstr>
      <vt:lpstr>SimSun</vt:lpstr>
      <vt:lpstr>GOHFVK+LKDWUD+MicrosoftYaHei-Bold</vt:lpstr>
      <vt:lpstr>KGQAVK+HDJARD+Arial-BoldMT</vt:lpstr>
      <vt:lpstr>PJQQHR+NVBTLE+MicrosoftYaHei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2024-09-20T13:09:05.936</cp:lastPrinted>
  <dcterms:created xsi:type="dcterms:W3CDTF">2024-09-20T05:09:05Z</dcterms:created>
  <dcterms:modified xsi:type="dcterms:W3CDTF">2024-09-20T05:09:07Z</dcterms:modified>
</cp:coreProperties>
</file>