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CVQFQI+MONFHB+Arial-BoldMT"/>
      <p:regular r:id="rId15"/>
    </p:embeddedFont>
    <p:embeddedFont>
      <p:font typeface="CICDDF+MS-UIGothic"/>
      <p:regular r:id="rId16"/>
    </p:embeddedFont>
    <p:embeddedFont>
      <p:font typeface="ECEHWD+UQCPTP+MicrosoftYaHei"/>
      <p:regular r:id="rId17"/>
    </p:embeddedFont>
    <p:embeddedFont>
      <p:font typeface="MBWJSC+VJVFTE+MicrosoftYaHei-Bold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5DC021-5315-459F-8840-63ACD4445F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39D2E1-0189-48B5-8C24-7F29BE24D3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873E37-55F8-4342-B58B-C5A8C24F95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2F9B47-DEB9-4835-B9A3-CEBF8A9703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82BBD79-571F-4584-9B50-7E7EF72433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9182424-7C18-47EE-838F-A180DC87E5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8AC327E-E93F-4F1C-A081-F574866902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848A85-790E-4B26-8265-C697C9990A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639C21-6BE6-4F74-93FD-DB2B65A782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1C1665-5DCB-4218-BB91-2F4EC4E055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8B32D8-74C4-48E5-B8E4-5F2D1D574E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8041052026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9595" y="2392462"/>
            <a:ext cx="2090104" cy="203384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564"/>
              </a:lnSpc>
              <a:spcBef>
                <a:spcPct val="0"/>
              </a:spcBef>
              <a:spcAft>
                <a:spcPct val="0"/>
              </a:spcAft>
            </a:pPr>
            <a:r>
              <a:rPr sz="6300">
                <a:solidFill>
                  <a:srgbClr val="FFF0DC"/>
                </a:solidFill>
                <a:latin typeface="CVQFQI+MONFHB+Arial-BoldMT"/>
                <a:cs typeface="CVQFQI+MONFHB+Arial-BoldMT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060190" y="4137893"/>
            <a:ext cx="4930794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3">
                <a:solidFill>
                  <a:srgbClr val="FFEACF"/>
                </a:solidFill>
                <a:latin typeface="SimSun"/>
                <a:cs typeface="SimSun"/>
              </a:rPr>
              <a:t>宫</a:t>
            </a:r>
            <a:r>
              <a:rPr sz="4550" spc="27">
                <a:solidFill>
                  <a:srgbClr val="FFEACF"/>
                </a:solidFill>
                <a:latin typeface="CICDDF+MS-UIGothic"/>
                <a:cs typeface="CICDDF+MS-UIGothic"/>
              </a:rPr>
              <a:t>腔</a:t>
            </a:r>
            <a:r>
              <a:rPr sz="4550" spc="23">
                <a:solidFill>
                  <a:srgbClr val="FFEACF"/>
                </a:solidFill>
                <a:latin typeface="SimSun"/>
                <a:cs typeface="SimSun"/>
              </a:rPr>
              <a:t>镜设备</a:t>
            </a:r>
            <a:r>
              <a:rPr sz="4550" spc="27">
                <a:solidFill>
                  <a:srgbClr val="FFEACF"/>
                </a:solidFill>
                <a:latin typeface="CICDDF+MS-UIGothic"/>
                <a:cs typeface="CICDDF+MS-UIGothic"/>
              </a:rPr>
              <a:t>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宫</a:t>
            </a:r>
            <a:r>
              <a:rPr sz="3000">
                <a:solidFill>
                  <a:srgbClr val="FF960E"/>
                </a:solidFill>
                <a:latin typeface="CICDDF+MS-UIGothic"/>
                <a:cs typeface="CICDDF+MS-UIGothic"/>
              </a:rPr>
              <a:t>腔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镜设备简</a:t>
            </a:r>
            <a:r>
              <a:rPr sz="3000">
                <a:solidFill>
                  <a:srgbClr val="FF960E"/>
                </a:solidFill>
                <a:latin typeface="CICDDF+MS-UIGothic"/>
                <a:cs typeface="CICDDF+MS-UIGothic"/>
              </a:rPr>
              <a:t>介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宫</a:t>
            </a:r>
            <a:r>
              <a:rPr sz="3000">
                <a:solidFill>
                  <a:srgbClr val="FF960E"/>
                </a:solidFill>
                <a:latin typeface="CICDDF+MS-UIGothic"/>
                <a:cs typeface="CICDDF+MS-UIGothic"/>
              </a:rPr>
              <a:t>腔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镜设备</a:t>
            </a:r>
            <a:r>
              <a:rPr sz="3000">
                <a:solidFill>
                  <a:srgbClr val="FF960E"/>
                </a:solidFill>
                <a:latin typeface="CICDDF+MS-UIGothic"/>
                <a:cs typeface="CICDDF+MS-UIGothic"/>
              </a:rPr>
              <a:t>的工作原理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3285" y="4651747"/>
            <a:ext cx="277437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宫</a:t>
            </a:r>
            <a:r>
              <a:rPr sz="1500">
                <a:solidFill>
                  <a:srgbClr val="FFFFFF"/>
                </a:solidFill>
                <a:latin typeface="CICDDF+MS-UIGothic"/>
                <a:cs typeface="CICDDF+MS-UIGothic"/>
              </a:rPr>
              <a:t>腔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镜</a:t>
            </a:r>
            <a:r>
              <a:rPr sz="1500">
                <a:solidFill>
                  <a:srgbClr val="FFFFFF"/>
                </a:solidFill>
                <a:latin typeface="CICDDF+MS-UIGothic"/>
                <a:cs typeface="CICDDF+MS-UIGothic"/>
              </a:rPr>
              <a:t>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CICDDF+MS-UIGothic"/>
                <a:cs typeface="CICDDF+MS-UIGothic"/>
              </a:rPr>
              <a:t>阴道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CICDDF+MS-UIGothic"/>
                <a:cs typeface="CICDDF+MS-UIGothic"/>
              </a:rPr>
              <a:t>入子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宫</a:t>
            </a:r>
            <a:r>
              <a:rPr sz="1500">
                <a:solidFill>
                  <a:srgbClr val="FFFFFF"/>
                </a:solidFill>
                <a:latin typeface="CICDDF+MS-UIGothic"/>
                <a:cs typeface="CICDDF+MS-UIGothic"/>
              </a:rPr>
              <a:t>，将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09490" y="4651747"/>
            <a:ext cx="32125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摄</a:t>
            </a:r>
            <a:r>
              <a:rPr sz="1500">
                <a:solidFill>
                  <a:srgbClr val="FFFFFF"/>
                </a:solidFill>
                <a:latin typeface="CICDDF+MS-UIGothic"/>
                <a:cs typeface="CICDDF+MS-UIGothic"/>
              </a:rPr>
              <a:t>像系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FFF"/>
                </a:solidFill>
                <a:latin typeface="CICDDF+MS-UIGothic"/>
                <a:cs typeface="CICDDF+MS-UIGothic"/>
              </a:rPr>
              <a:t>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图</a:t>
            </a:r>
            <a:r>
              <a:rPr sz="1500">
                <a:solidFill>
                  <a:srgbClr val="FFFFFF"/>
                </a:solidFill>
                <a:latin typeface="CICDDF+MS-UIGothic"/>
                <a:cs typeface="CICDDF+MS-UIGothic"/>
              </a:rPr>
              <a:t>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传输</a:t>
            </a:r>
            <a:r>
              <a:rPr sz="1500">
                <a:solidFill>
                  <a:srgbClr val="FFFFFF"/>
                </a:solidFill>
                <a:latin typeface="CICDDF+MS-UIGothic"/>
                <a:cs typeface="CICDDF+MS-UIGothic"/>
              </a:rPr>
              <a:t>到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显</a:t>
            </a:r>
            <a:r>
              <a:rPr sz="1500">
                <a:solidFill>
                  <a:srgbClr val="FFFFFF"/>
                </a:solidFill>
                <a:latin typeface="CICDDF+MS-UIGothic"/>
                <a:cs typeface="CICDDF+MS-UIGothic"/>
              </a:rPr>
              <a:t>示器，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CICDDF+MS-UIGothic"/>
                <a:cs typeface="CICDDF+MS-UIGothic"/>
              </a:rPr>
              <a:t>医生通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过观</a:t>
            </a:r>
            <a:r>
              <a:rPr sz="1500">
                <a:solidFill>
                  <a:srgbClr val="FFFFFF"/>
                </a:solidFill>
                <a:latin typeface="CICDDF+MS-UIGothic"/>
                <a:cs typeface="CICDDF+MS-UIGothic"/>
              </a:rPr>
              <a:t>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显</a:t>
            </a:r>
            <a:r>
              <a:rPr sz="1500">
                <a:solidFill>
                  <a:srgbClr val="FFFFFF"/>
                </a:solidFill>
                <a:latin typeface="CICDDF+MS-UIGothic"/>
                <a:cs typeface="CICDDF+MS-UIGothic"/>
              </a:rPr>
              <a:t>示器来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诊</a:t>
            </a:r>
            <a:r>
              <a:rPr sz="1500">
                <a:solidFill>
                  <a:srgbClr val="FFFFFF"/>
                </a:solidFill>
                <a:latin typeface="CICDDF+MS-UIGothic"/>
                <a:cs typeface="CICDDF+MS-UIGothic"/>
              </a:rPr>
              <a:t>断病情。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3155" y="4651747"/>
            <a:ext cx="277437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CICDDF+MS-UIGothic"/>
                <a:cs typeface="CICDDF+MS-UIGothic"/>
              </a:rPr>
              <a:t>在手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术过</a:t>
            </a:r>
            <a:r>
              <a:rPr sz="1500">
                <a:solidFill>
                  <a:srgbClr val="FFFFFF"/>
                </a:solidFill>
                <a:latin typeface="CICDDF+MS-UIGothic"/>
                <a:cs typeface="CICDDF+MS-UIGothic"/>
              </a:rPr>
              <a:t>程中，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宫</a:t>
            </a:r>
            <a:r>
              <a:rPr sz="1500">
                <a:solidFill>
                  <a:srgbClr val="FFFFFF"/>
                </a:solidFill>
                <a:latin typeface="CICDDF+MS-UIGothic"/>
                <a:cs typeface="CICDDF+MS-UIGothic"/>
              </a:rPr>
              <a:t>腔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镜还</a:t>
            </a:r>
            <a:r>
              <a:rPr sz="1500">
                <a:solidFill>
                  <a:srgbClr val="FFFFFF"/>
                </a:solidFill>
                <a:latin typeface="CICDDF+MS-UIGothic"/>
                <a:cs typeface="CICDDF+MS-UIGothic"/>
              </a:rPr>
              <a:t>可以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CICDDF+MS-UIGothic"/>
                <a:cs typeface="CICDDF+MS-UIGothic"/>
              </a:rPr>
              <a:t>用于治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FFFFFF"/>
                </a:solidFill>
                <a:latin typeface="CICDDF+MS-UIGothic"/>
                <a:cs typeface="CICDDF+MS-UIGothic"/>
              </a:rPr>
              <a:t>和切除病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变组织</a:t>
            </a:r>
            <a:r>
              <a:rPr sz="1500">
                <a:solidFill>
                  <a:srgbClr val="FFFFFF"/>
                </a:solidFill>
                <a:latin typeface="CICDDF+MS-UIGothic"/>
                <a:cs typeface="CICDDF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83285" y="4926068"/>
            <a:ext cx="32125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CICDDF+MS-UIGothic"/>
                <a:cs typeface="CICDDF+MS-UIGothic"/>
              </a:rPr>
              <a:t>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宫</a:t>
            </a:r>
            <a:r>
              <a:rPr sz="1500">
                <a:solidFill>
                  <a:srgbClr val="FFFFFF"/>
                </a:solidFill>
                <a:latin typeface="CICDDF+MS-UIGothic"/>
                <a:cs typeface="CICDDF+MS-UIGothic"/>
              </a:rPr>
              <a:t>内部的情况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传输</a:t>
            </a:r>
            <a:r>
              <a:rPr sz="1500">
                <a:solidFill>
                  <a:srgbClr val="FFFFFF"/>
                </a:solidFill>
                <a:latin typeface="CICDDF+MS-UIGothic"/>
                <a:cs typeface="CICDDF+MS-UIGothic"/>
              </a:rPr>
              <a:t>到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摄</a:t>
            </a:r>
            <a:r>
              <a:rPr sz="1500">
                <a:solidFill>
                  <a:srgbClr val="FFFFFF"/>
                </a:solidFill>
                <a:latin typeface="CICDDF+MS-UIGothic"/>
                <a:cs typeface="CICDDF+MS-UIGothic"/>
              </a:rPr>
              <a:t>像系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FFF"/>
                </a:solidFill>
                <a:latin typeface="CICDDF+MS-UIGothic"/>
                <a:cs typeface="CICDDF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宫</a:t>
            </a:r>
            <a:r>
              <a:rPr sz="3000">
                <a:solidFill>
                  <a:srgbClr val="FF960E"/>
                </a:solidFill>
                <a:latin typeface="CICDDF+MS-UIGothic"/>
                <a:cs typeface="CICDDF+MS-UIGothic"/>
              </a:rPr>
              <a:t>腔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镜设备</a:t>
            </a:r>
            <a:r>
              <a:rPr sz="3000">
                <a:solidFill>
                  <a:srgbClr val="FF960E"/>
                </a:solidFill>
                <a:latin typeface="CICDDF+MS-UIGothic"/>
                <a:cs typeface="CICDDF+MS-UIGothic"/>
              </a:rPr>
              <a:t>的分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类</a:t>
            </a:r>
            <a:r>
              <a:rPr sz="3000">
                <a:solidFill>
                  <a:srgbClr val="FF960E"/>
                </a:solidFill>
                <a:latin typeface="CICDDF+MS-UIGothic"/>
                <a:cs typeface="CICDDF+MS-UIGothic"/>
              </a:rPr>
              <a:t>与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选择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966709" y="2235572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ICDDF+MS-UIGothic"/>
                <a:cs typeface="CICDDF+MS-UIGothic"/>
              </a:rPr>
              <a:t>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选择宫</a:t>
            </a:r>
            <a:r>
              <a:rPr sz="1500">
                <a:solidFill>
                  <a:srgbClr val="FFFDFD"/>
                </a:solidFill>
                <a:latin typeface="CICDDF+MS-UIGothic"/>
                <a:cs typeface="CICDDF+MS-UIGothic"/>
              </a:rPr>
              <a:t>腔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镜设备时</a:t>
            </a:r>
            <a:r>
              <a:rPr sz="1500">
                <a:solidFill>
                  <a:srgbClr val="FFFDFD"/>
                </a:solidFill>
                <a:latin typeface="CICDDF+MS-UIGothic"/>
                <a:cs typeface="CICDDF+MS-UIGothic"/>
              </a:rPr>
              <a:t>，需要考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虑设备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ICDDF+MS-UIGothic"/>
                <a:cs typeface="CICDDF+MS-UIGothic"/>
              </a:rPr>
              <a:t>的品牌、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DFD"/>
                </a:solidFill>
                <a:latin typeface="CICDDF+MS-UIGothic"/>
                <a:cs typeface="CICDDF+MS-UIGothic"/>
              </a:rPr>
              <a:t>量、功能、易用性以及售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ICDDF+MS-UIGothic"/>
                <a:cs typeface="CICDDF+MS-UIGothic"/>
              </a:rPr>
              <a:t>后服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DFD"/>
                </a:solidFill>
                <a:latin typeface="CICDDF+MS-UIGothic"/>
                <a:cs typeface="CICDDF+MS-UIGothic"/>
              </a:rPr>
              <a:t>等因素。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77289" y="2407022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ICDDF+MS-UIGothic"/>
                <a:cs typeface="CICDDF+MS-UIGothic"/>
              </a:rPr>
              <a:t>根据使用目的，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宫</a:t>
            </a:r>
            <a:r>
              <a:rPr sz="1500">
                <a:solidFill>
                  <a:srgbClr val="FFFDFD"/>
                </a:solidFill>
                <a:latin typeface="CICDDF+MS-UIGothic"/>
                <a:cs typeface="CICDDF+MS-UIGothic"/>
              </a:rPr>
              <a:t>腔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镜设备</a:t>
            </a:r>
            <a:r>
              <a:rPr sz="1500">
                <a:solidFill>
                  <a:srgbClr val="FFFDFD"/>
                </a:solidFill>
                <a:latin typeface="CICDDF+MS-UIGothic"/>
                <a:cs typeface="CICDDF+MS-UIGothic"/>
              </a:rPr>
              <a:t>可分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为诊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ICDDF+MS-UIGothic"/>
                <a:cs typeface="CICDDF+MS-UIGothic"/>
              </a:rPr>
              <a:t>断型和治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FFFDFD"/>
                </a:solidFill>
                <a:latin typeface="CICDDF+MS-UIGothic"/>
                <a:cs typeface="CICDDF+MS-UIGothic"/>
              </a:rPr>
              <a:t>型。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572000" y="4550783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ICDDF+MS-UIGothic"/>
                <a:cs typeface="CICDDF+MS-UIGothic"/>
              </a:rPr>
              <a:t>根据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FFFDFD"/>
                </a:solidFill>
                <a:latin typeface="CICDDF+MS-UIGothic"/>
                <a:cs typeface="CICDDF+MS-UIGothic"/>
              </a:rPr>
              <a:t>的性能和功能，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FFFDFD"/>
                </a:solidFill>
                <a:latin typeface="CICDDF+MS-UIGothic"/>
                <a:cs typeface="CICDDF+MS-UIGothic"/>
              </a:rPr>
              <a:t>适合的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宫</a:t>
            </a:r>
            <a:r>
              <a:rPr sz="1500">
                <a:solidFill>
                  <a:srgbClr val="FFFDFD"/>
                </a:solidFill>
                <a:latin typeface="CICDDF+MS-UIGothic"/>
                <a:cs typeface="CICDDF+MS-UIGothic"/>
              </a:rPr>
              <a:t>腔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镜设备对</a:t>
            </a:r>
            <a:r>
              <a:rPr sz="1500">
                <a:solidFill>
                  <a:srgbClr val="FFFDFD"/>
                </a:solidFill>
                <a:latin typeface="CICDDF+MS-UIGothic"/>
                <a:cs typeface="CICDDF+MS-UIGothic"/>
              </a:rPr>
              <a:t>于手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DFD"/>
                </a:solidFill>
                <a:latin typeface="CICDDF+MS-UIGothic"/>
                <a:cs typeface="CICDDF+MS-UIGothic"/>
              </a:rPr>
              <a:t>成功至关重要。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9595" y="2392462"/>
            <a:ext cx="2090104" cy="203384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564"/>
              </a:lnSpc>
              <a:spcBef>
                <a:spcPct val="0"/>
              </a:spcBef>
              <a:spcAft>
                <a:spcPct val="0"/>
              </a:spcAft>
            </a:pPr>
            <a:r>
              <a:rPr sz="6300">
                <a:solidFill>
                  <a:srgbClr val="FFF0DC"/>
                </a:solidFill>
                <a:latin typeface="CVQFQI+MONFHB+Arial-BoldMT"/>
                <a:cs typeface="CVQFQI+MONFHB+Arial-BoldMT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898139" y="4137893"/>
            <a:ext cx="7346351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3">
                <a:solidFill>
                  <a:srgbClr val="FFEACF"/>
                </a:solidFill>
                <a:latin typeface="SimSun"/>
                <a:cs typeface="SimSun"/>
              </a:rPr>
              <a:t>宫</a:t>
            </a:r>
            <a:r>
              <a:rPr sz="4550" spc="27">
                <a:solidFill>
                  <a:srgbClr val="FFEACF"/>
                </a:solidFill>
                <a:latin typeface="CICDDF+MS-UIGothic"/>
                <a:cs typeface="CICDDF+MS-UIGothic"/>
              </a:rPr>
              <a:t>腔</a:t>
            </a:r>
            <a:r>
              <a:rPr sz="4550" spc="23">
                <a:solidFill>
                  <a:srgbClr val="FFEACF"/>
                </a:solidFill>
                <a:latin typeface="SimSun"/>
                <a:cs typeface="SimSun"/>
              </a:rPr>
              <a:t>镜设备</a:t>
            </a:r>
            <a:r>
              <a:rPr sz="4550" spc="25">
                <a:solidFill>
                  <a:srgbClr val="FFEACF"/>
                </a:solidFill>
                <a:latin typeface="CICDDF+MS-UIGothic"/>
                <a:cs typeface="CICDDF+MS-UIGothic"/>
              </a:rPr>
              <a:t>的操作与使用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宫</a:t>
            </a:r>
            <a:r>
              <a:rPr sz="3000">
                <a:solidFill>
                  <a:srgbClr val="FF960E"/>
                </a:solidFill>
                <a:latin typeface="CICDDF+MS-UIGothic"/>
                <a:cs typeface="CICDDF+MS-UIGothic"/>
              </a:rPr>
              <a:t>腔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镜设备</a:t>
            </a:r>
            <a:r>
              <a:rPr sz="3000">
                <a:solidFill>
                  <a:srgbClr val="FF960E"/>
                </a:solidFill>
                <a:latin typeface="CICDDF+MS-UIGothic"/>
                <a:cs typeface="CICDDF+MS-UIGothic"/>
              </a:rPr>
              <a:t>的操作流程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ECEHWD+UQCPTP+MicrosoftYaHei"/>
                <a:cs typeface="ECEHWD+UQCPTP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ECEHWD+UQCPTP+MicrosoftYaHei"/>
                <a:cs typeface="ECEHWD+UQCPTP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ECEHWD+UQCPTP+MicrosoftYaHei"/>
                <a:cs typeface="ECEHWD+UQCPTP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ECEHWD+UQCPTP+MicrosoftYaHei"/>
                <a:cs typeface="ECEHWD+UQCPTP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676400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SimSun"/>
                <a:cs typeface="SimSun"/>
              </a:rPr>
              <a:t>设备</a:t>
            </a:r>
            <a:r>
              <a:rPr sz="1550" spc="25">
                <a:solidFill>
                  <a:srgbClr val="FF960E"/>
                </a:solidFill>
                <a:latin typeface="CICDDF+MS-UIGothic"/>
                <a:cs typeface="CICDDF+MS-UIGothic"/>
              </a:rPr>
              <a:t>准</a:t>
            </a:r>
            <a:r>
              <a:rPr sz="1550">
                <a:solidFill>
                  <a:srgbClr val="FF960E"/>
                </a:solidFill>
                <a:latin typeface="SimSun"/>
                <a:cs typeface="SimSun"/>
              </a:rPr>
              <a:t>备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383404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CICDDF+MS-UIGothic"/>
                <a:cs typeface="CICDDF+MS-UIGothic"/>
              </a:rPr>
              <a:t>患者准</a:t>
            </a:r>
            <a:r>
              <a:rPr sz="1550">
                <a:solidFill>
                  <a:srgbClr val="FF960E"/>
                </a:solidFill>
                <a:latin typeface="SimSun"/>
                <a:cs typeface="SimSun"/>
              </a:rPr>
              <a:t>备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927850" y="4788530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SimSun"/>
                <a:cs typeface="SimSun"/>
              </a:rPr>
              <a:t>宫</a:t>
            </a:r>
            <a:r>
              <a:rPr sz="1550" spc="25">
                <a:solidFill>
                  <a:srgbClr val="FF960E"/>
                </a:solidFill>
                <a:latin typeface="CICDDF+MS-UIGothic"/>
                <a:cs typeface="CICDDF+MS-UIGothic"/>
              </a:rPr>
              <a:t>腔</a:t>
            </a:r>
            <a:r>
              <a:rPr sz="1550" spc="25">
                <a:solidFill>
                  <a:srgbClr val="FF960E"/>
                </a:solidFill>
                <a:latin typeface="SimSun"/>
                <a:cs typeface="SimSun"/>
              </a:rPr>
              <a:t>镜检查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634855" y="4788530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SimSun"/>
                <a:cs typeface="SimSun"/>
              </a:rPr>
              <a:t>诊</a:t>
            </a:r>
            <a:r>
              <a:rPr sz="1550" spc="25">
                <a:solidFill>
                  <a:srgbClr val="FF960E"/>
                </a:solidFill>
                <a:latin typeface="CICDDF+MS-UIGothic"/>
                <a:cs typeface="CICDDF+MS-UIGothic"/>
              </a:rPr>
              <a:t>断与治</a:t>
            </a:r>
            <a:r>
              <a:rPr sz="1550">
                <a:solidFill>
                  <a:srgbClr val="FF960E"/>
                </a:solidFill>
                <a:latin typeface="SimSun"/>
                <a:cs typeface="SimSun"/>
              </a:rPr>
              <a:t>疗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6959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宫</a:t>
            </a:r>
            <a:r>
              <a:rPr sz="3000">
                <a:solidFill>
                  <a:srgbClr val="FF960E"/>
                </a:solidFill>
                <a:latin typeface="CICDDF+MS-UIGothic"/>
                <a:cs typeface="CICDDF+MS-UIGothic"/>
              </a:rPr>
              <a:t>腔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镜设备</a:t>
            </a:r>
            <a:r>
              <a:rPr sz="3000">
                <a:solidFill>
                  <a:srgbClr val="FF960E"/>
                </a:solidFill>
                <a:latin typeface="CICDDF+MS-UIGothic"/>
                <a:cs typeface="CICDDF+MS-UIGothic"/>
              </a:rPr>
              <a:t>的日常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维护</a:t>
            </a:r>
            <a:r>
              <a:rPr sz="3000">
                <a:solidFill>
                  <a:srgbClr val="FF960E"/>
                </a:solidFill>
                <a:latin typeface="CICDDF+MS-UIGothic"/>
                <a:cs typeface="CICDDF+MS-UIGothic"/>
              </a:rPr>
              <a:t>与保养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32610" y="1781809"/>
            <a:ext cx="132323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CICDDF+MS-UIGothic"/>
                <a:cs typeface="CICDDF+MS-UIGothic"/>
              </a:rPr>
              <a:t>清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洁</a:t>
            </a:r>
            <a:r>
              <a:rPr sz="1600">
                <a:solidFill>
                  <a:srgbClr val="FFFFFF"/>
                </a:solidFill>
                <a:latin typeface="CICDDF+MS-UIGothic"/>
                <a:cs typeface="CICDDF+MS-UIGothic"/>
              </a:rPr>
              <a:t>与消毒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736590" y="1781175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设备检查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841500" y="4335779"/>
            <a:ext cx="132323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CICDDF+MS-UIGothic"/>
                <a:cs typeface="CICDDF+MS-UIGothic"/>
              </a:rPr>
              <a:t>保养与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润</a:t>
            </a:r>
            <a:r>
              <a:rPr sz="1600">
                <a:solidFill>
                  <a:srgbClr val="FFFFFF"/>
                </a:solidFill>
                <a:latin typeface="CICDDF+MS-UIGothic"/>
                <a:cs typeface="CICDDF+MS-UIGothic"/>
              </a:rPr>
              <a:t>滑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634354" y="4335779"/>
            <a:ext cx="132323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CICDDF+MS-UIGothic"/>
                <a:cs typeface="CICDDF+MS-UIGothic"/>
              </a:rPr>
              <a:t>存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储</a:t>
            </a:r>
            <a:r>
              <a:rPr sz="1600">
                <a:solidFill>
                  <a:srgbClr val="FFFFFF"/>
                </a:solidFill>
                <a:latin typeface="CICDDF+MS-UIGothic"/>
                <a:cs typeface="CICDDF+MS-UIGothic"/>
              </a:rPr>
              <a:t>与运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输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宫</a:t>
            </a:r>
            <a:r>
              <a:rPr sz="3000">
                <a:solidFill>
                  <a:srgbClr val="FF960E"/>
                </a:solidFill>
                <a:latin typeface="CICDDF+MS-UIGothic"/>
                <a:cs typeface="CICDDF+MS-UIGothic"/>
              </a:rPr>
              <a:t>腔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镜设备</a:t>
            </a:r>
            <a:r>
              <a:rPr sz="3000">
                <a:solidFill>
                  <a:srgbClr val="FF960E"/>
                </a:solidFill>
                <a:latin typeface="CICDDF+MS-UIGothic"/>
                <a:cs typeface="CICDDF+MS-UIGothic"/>
              </a:rPr>
              <a:t>的使用注意事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09750" y="2105655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CICDDF+MS-UIGothic"/>
                <a:cs typeface="CICDDF+MS-UIGothic"/>
              </a:rPr>
              <a:t>适</a:t>
            </a:r>
            <a:r>
              <a:rPr sz="1550" spc="25">
                <a:solidFill>
                  <a:srgbClr val="FF960E"/>
                </a:solidFill>
                <a:latin typeface="SimSun"/>
                <a:cs typeface="SimSun"/>
              </a:rPr>
              <a:t>应</a:t>
            </a:r>
            <a:r>
              <a:rPr sz="1550" spc="25">
                <a:solidFill>
                  <a:srgbClr val="FF960E"/>
                </a:solidFill>
                <a:latin typeface="CICDDF+MS-UIGothic"/>
                <a:cs typeface="CICDDF+MS-UIGothic"/>
              </a:rPr>
              <a:t>症与禁忌症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CICDDF+MS-UIGothic"/>
                <a:cs typeface="CICDDF+MS-UIGothic"/>
              </a:rPr>
              <a:t>操作</a:t>
            </a:r>
            <a:r>
              <a:rPr sz="1550" spc="25">
                <a:solidFill>
                  <a:srgbClr val="FF960E"/>
                </a:solidFill>
                <a:latin typeface="SimSun"/>
                <a:cs typeface="SimSun"/>
              </a:rPr>
              <a:t>规</a:t>
            </a:r>
            <a:r>
              <a:rPr sz="1550">
                <a:solidFill>
                  <a:srgbClr val="FF960E"/>
                </a:solidFill>
                <a:latin typeface="CICDDF+MS-UIGothic"/>
                <a:cs typeface="CICDDF+MS-UIGothic"/>
              </a:rPr>
              <a:t>范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209925" y="3155168"/>
            <a:ext cx="3710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CICDDF+MS-UIGothic"/>
                <a:cs typeface="CICDDF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032000" y="4764401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CICDDF+MS-UIGothic"/>
                <a:cs typeface="CICDDF+MS-UIGothic"/>
              </a:rPr>
              <a:t>并</a:t>
            </a:r>
            <a:r>
              <a:rPr sz="1550" spc="25">
                <a:solidFill>
                  <a:srgbClr val="FF960E"/>
                </a:solidFill>
                <a:latin typeface="SimSun"/>
                <a:cs typeface="SimSun"/>
              </a:rPr>
              <a:t>发</a:t>
            </a:r>
            <a:r>
              <a:rPr sz="1550" spc="25">
                <a:solidFill>
                  <a:srgbClr val="FF960E"/>
                </a:solidFill>
                <a:latin typeface="CICDDF+MS-UIGothic"/>
                <a:cs typeface="CICDDF+MS-UIGothic"/>
              </a:rPr>
              <a:t>症</a:t>
            </a:r>
            <a:r>
              <a:rPr sz="1550" spc="25">
                <a:solidFill>
                  <a:srgbClr val="FF960E"/>
                </a:solidFill>
                <a:latin typeface="SimSun"/>
                <a:cs typeface="SimSun"/>
              </a:rPr>
              <a:t>处</a:t>
            </a:r>
            <a:r>
              <a:rPr sz="1550">
                <a:solidFill>
                  <a:srgbClr val="FF960E"/>
                </a:solidFill>
                <a:latin typeface="CICDDF+MS-UIGothic"/>
                <a:cs typeface="CICDDF+MS-UIGothic"/>
              </a:rPr>
              <a:t>理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9307194" y="4764401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CICDDF+MS-UIGothic"/>
                <a:cs typeface="CICDDF+MS-UIGothic"/>
              </a:rPr>
              <a:t>培</a:t>
            </a:r>
            <a:r>
              <a:rPr sz="1550" spc="25">
                <a:solidFill>
                  <a:srgbClr val="FF960E"/>
                </a:solidFill>
                <a:latin typeface="SimSun"/>
                <a:cs typeface="SimSun"/>
              </a:rPr>
              <a:t>训</a:t>
            </a:r>
            <a:r>
              <a:rPr sz="1550" spc="25">
                <a:solidFill>
                  <a:srgbClr val="FF960E"/>
                </a:solidFill>
                <a:latin typeface="CICDDF+MS-UIGothic"/>
                <a:cs typeface="CICDDF+MS-UIGothic"/>
              </a:rPr>
              <a:t>与</a:t>
            </a:r>
            <a:r>
              <a:rPr sz="1550" spc="25">
                <a:solidFill>
                  <a:srgbClr val="FF960E"/>
                </a:solidFill>
                <a:latin typeface="SimSun"/>
                <a:cs typeface="SimSun"/>
              </a:rPr>
              <a:t>资质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https://d.book118.com/538041052026006046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8">
      <vt:lpstr>Arial</vt:lpstr>
      <vt:lpstr>Calibri</vt:lpstr>
      <vt:lpstr>CVQFQI+MONFHB+Arial-BoldMT</vt:lpstr>
      <vt:lpstr>SimSun</vt:lpstr>
      <vt:lpstr>CICDDF+MS-UIGothic</vt:lpstr>
      <vt:lpstr>ECEHWD+UQCPTP+MicrosoftYaHei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2024-09-26T23:36:48.725</cp:lastPrinted>
  <dcterms:created xsi:type="dcterms:W3CDTF">2024-09-26T15:36:48Z</dcterms:created>
  <dcterms:modified xsi:type="dcterms:W3CDTF">2024-09-26T15:36:49Z</dcterms:modified>
</cp:coreProperties>
</file>