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312D7B-B5C7-4FC2-82C2-90AF466ED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5DADB5-10EB-4073-8A7F-65BBD8A93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217B0A-EF3D-4E19-94FA-4BD8477BC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1930A3-7251-4E4F-A41F-856DD08F00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E31D15-9BAB-4BE8-A4B8-66C60E2C6F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64F530-610E-4F18-ABFA-C6B81FDA2B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38DA09-B9A6-416B-A951-C30D0D1973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61BB60-CFBA-4F85-859B-4ECA4D6E81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34711B-134D-4A96-9F77-337F9574E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C60D6-BA61-406E-9AC3-C28FE1EA3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BC6FE9-CF0F-4119-8E08-D22E9A9F8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41065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核医学(放射性核素的医学应用)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核医学概述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放射性核素在诊断中的应用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放射性核素在治疗中的应用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核医学技术在临床实践中的优势与局限性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安全性考虑及防护措施建议</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核医学概述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87" r="5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核医学是利用放射性核素及其标记化合物进行疾病诊断和治疗的一门医学分支学科。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自20世纪初放射性元素的发现以来，核医学经历了从基础研究到临床应用的漫长历程，现已成为现代医学领域不可或缺的一部分。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通过放射性核素标记的示踪技术，可以无创地观察生物体内的生理、生化过程，为疾病诊断提供重要依据。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疾病诊断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利用放射性核素释放的射线能量，可以破坏病变组织或抑制异常细胞生长，从而达到治疗疾病的目的。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治疗方法</a:t>
            </a:r>
          </a:p>
        </p:txBody>
      </p:sp>
      <p:pic>
        <p:nvPicPr>
          <p:cNvPr id="10" name="Picture 10"/>
          <p:cNvPicPr>
            <a:picLocks noChangeAspect="1"/>
          </p:cNvPicPr>
          <p:nvPr/>
        </p:nvPicPr>
        <p:blipFill>
          <a:blip r:embed="rId3"/>
          <a:srcRect t="16708" b="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核医学技术为研究生物体的正常和异常生理过程提供了有力手段，推动了医学和相关学科的发展。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科研工具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核医学在医学领域的重要性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571" b="75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放射性核素在医学应用中的基本原理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放射性衰变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放射性核素具有不稳定性，会自发地发生衰变并释放射线能量，这是放射性核素在医学应用中发挥作用的基础。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射线与物质的相互作用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射线与生物体组织相互作用时，会产生一系列物理和化学效应，如电离、激发、化学键断裂等，从而导致生物效应的发生。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放射性核素的示踪技术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利用放射性核素或其标记化合物作为示踪剂，可以追踪生物体内的生理、生化过程，为疾病诊断和治疗提供重要信息。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放射性核素在诊断中的应用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利用放射性核素标记药物或生物活性物质，通过追踪其在体内的分布和代谢情况，了解生理或病理过程。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放射性核素示踪技术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通过测定放射性核素在脏器内的摄取、滞留和排泄等功能指标，评估脏器的功能状态。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脏器功能测定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利用放射性核素标记激素或其类似物，通过测定其在血液或组织中的浓度，了解激素水平及其变化规律。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激素水平测定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体内诊断方法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其他体外放射分析技术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如放射化学分析、放射色谱分析等，用于测定生物样品中的微量物质或代谢产物。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放射免疫分析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利用放射性核素标记抗原或抗体，通过抗原-抗体反应测定待测物在样品中的浓度。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放射受体分析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利用放射性核素标记配体，通过配体与受体的结合反应测定受体在样品中的数量或功能状态。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体外诊断方法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显像诊断技术</a:t>
              </a:r>
            </a:p>
          </p:txBody>
        </p:sp>
      </p:grpSp>
      <p:sp>
        <p:nvSpPr>
          <p:cNvPr id="24" name="AutoShape 24"/>
          <p:cNvSpPr/>
          <p:nvPr/>
        </p:nvSpPr>
        <p:spPr>
          <a:xfrm>
            <a:off x="681109" y="1708762"/>
            <a:ext cx="10869366" cy="9470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flipV="1">
            <a:off x="1778347"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flipV="1">
            <a:off x="4544026"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flipV="1">
            <a:off x="7298211"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flipV="1">
            <a:off x="10037975"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34137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99915"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01</a:t>
            </a:r>
          </a:p>
        </p:txBody>
      </p:sp>
      <p:sp>
        <p:nvSpPr>
          <p:cNvPr id="34" name="TextBox 34"/>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X射线计算机断层扫描（CT）：利用X射线穿透人体后形成的衰减图像进行重建，获得人体内部结构的断层图像。</a:t>
            </a:r>
          </a:p>
        </p:txBody>
      </p:sp>
      <p:sp>
        <p:nvSpPr>
          <p:cNvPr id="35" name="TextBox 35"/>
          <p:cNvSpPr txBox="1"/>
          <p:nvPr/>
        </p:nvSpPr>
        <p:spPr>
          <a:xfrm>
            <a:off x="3446788"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02</a:t>
            </a:r>
          </a:p>
        </p:txBody>
      </p:sp>
      <p:sp>
        <p:nvSpPr>
          <p:cNvPr id="36" name="TextBox 36"/>
          <p:cNvSpPr txBox="1"/>
          <p:nvPr/>
        </p:nvSpPr>
        <p:spPr>
          <a:xfrm>
            <a:off x="3446788"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正电子发射断层扫描（PET）：通过注射含有正电子发射核素的示踪剂，探测正电子与电子湮灭产生的γ光子对，重建人体内部代谢活动的三维图像。</a:t>
            </a:r>
          </a:p>
        </p:txBody>
      </p:sp>
      <p:sp>
        <p:nvSpPr>
          <p:cNvPr id="37" name="TextBox 37"/>
          <p:cNvSpPr txBox="1"/>
          <p:nvPr/>
        </p:nvSpPr>
        <p:spPr>
          <a:xfrm>
            <a:off x="619991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03</a:t>
            </a:r>
          </a:p>
        </p:txBody>
      </p:sp>
      <p:sp>
        <p:nvSpPr>
          <p:cNvPr id="38" name="TextBox 38"/>
          <p:cNvSpPr txBox="1"/>
          <p:nvPr/>
        </p:nvSpPr>
        <p:spPr>
          <a:xfrm>
            <a:off x="619991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单光子发射计算机断层扫描（SPECT）：利用单光子发射核素标记的示踪剂，探测γ光子并重建人体内部结构的断层图像。</a:t>
            </a:r>
          </a:p>
        </p:txBody>
      </p:sp>
      <p:sp>
        <p:nvSpPr>
          <p:cNvPr id="39" name="TextBox 39"/>
          <p:cNvSpPr txBox="1"/>
          <p:nvPr/>
        </p:nvSpPr>
        <p:spPr>
          <a:xfrm>
            <a:off x="8940736"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04</a:t>
            </a:r>
          </a:p>
        </p:txBody>
      </p:sp>
      <p:sp>
        <p:nvSpPr>
          <p:cNvPr id="40" name="TextBox 40"/>
          <p:cNvSpPr txBox="1"/>
          <p:nvPr/>
        </p:nvSpPr>
        <p:spPr>
          <a:xfrm>
            <a:off x="8940736"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425">
                <a:solidFill>
                  <a:schemeClr val="dk1">
                    <a:alpha val="100000"/>
                  </a:schemeClr>
                </a:solidFill>
                <a:latin typeface="Microsoft Yahei"/>
                <a:ea typeface="Microsoft Yahei"/>
                <a:cs typeface="Microsoft Yahei"/>
              </a:rPr>
              <a:t>磁共振成像（MRI）：利用强磁场和射频脉冲使人体内部原子核发生自旋回波，通过接收和处理回波信号重建人体内部结构的高分辨率图像。</a:t>
            </a:r>
          </a:p>
        </p:txBody>
      </p:sp>
      <p:sp>
        <p:nvSpPr>
          <p:cNvPr id="41" name="Freeform 41"/>
          <p:cNvSpPr/>
          <p:nvPr/>
        </p:nvSpPr>
        <p:spPr>
          <a:xfrm>
            <a:off x="4484918" y="1906059"/>
            <a:ext cx="552450" cy="552450"/>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714477" y="1915213"/>
            <a:ext cx="534141" cy="534141"/>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238256" y="1920187"/>
            <a:ext cx="524192" cy="524192"/>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79078" y="1920187"/>
            <a:ext cx="524192" cy="52419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放射性核素在治疗中的应用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通过口服放射性碘剂，利用碘在甲状腺内的浓集作用，破坏甲状腺组织，减少甲状腺激素的分泌。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甲亢的治疗</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在手术切除甲状腺后，利用放射性碘清除残留的甲状腺组织和治疗甲状腺癌转移灶。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甲状腺癌的治疗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放射性碘治疗甲状腺疾病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骨髓增生异常综合征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通过静脉注射放射性磷制剂，直接作用于骨髓中的异常增生细胞，抑制其生长和繁殖。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多发性骨髓瘤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利用放射性磷制剂对骨髓瘤细胞的杀伤作用，同时配合化疗和免疫治疗等手段，提高治疗效果。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4333" b="43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放射性磷治疗血液系统恶性肿瘤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https://d.book118.com/538041065064006035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2024-09-14T06:58:05.650</cp:lastPrinted>
  <dcterms:created xsi:type="dcterms:W3CDTF">2024-09-13T22:58:05Z</dcterms:created>
  <dcterms:modified xsi:type="dcterms:W3CDTF">2024-09-13T22:58:07Z</dcterms:modified>
</cp:coreProperties>
</file>