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0EFB9-41A5-493D-9BB1-2BE279227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31C60-E59C-4D3B-A198-A3023F84E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7715E-DC08-499D-B921-FC2B24D02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B4C83-C98E-4683-9677-8DC2C9130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84162-77A0-4FAE-9F8F-011C4B71E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1985A2-0355-4317-B86C-4E9B441D2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96B0E-FC58-4372-8656-20A388060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03C8C-292B-4598-AA74-C53BDA12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AAF58-F010-4F8E-8E59-44EF47BF0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029BF-BEED-47A9-89F8-1BE8C74C0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83154-3C11-4473-92F1-66ABFAC43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51" r:id="rId2"/>
    <p:sldLayoutId id="2147484052" r:id="rId3"/>
    <p:sldLayoutId id="2147484053" r:id="rId4"/>
    <p:sldLayoutId id="2147484054" r:id="rId5"/>
    <p:sldLayoutId id="2147484055" r:id="rId6"/>
    <p:sldLayoutId id="2147484056" r:id="rId7"/>
    <p:sldLayoutId id="2147484057" r:id="rId8"/>
    <p:sldLayoutId id="2147484058" r:id="rId9"/>
    <p:sldLayoutId id="2147484059" r:id="rId10"/>
    <p:sldLayoutId id="214748406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24" Type="http://schemas.openxmlformats.org/officeDocument/2006/relationships/tags" Target="../tags/tag110.xml" /><Relationship Id="rId25" Type="http://schemas.openxmlformats.org/officeDocument/2006/relationships/tags" Target="../tags/tag111.xml" /><Relationship Id="rId26" Type="http://schemas.openxmlformats.org/officeDocument/2006/relationships/tags" Target="../tags/tag112.xml" /><Relationship Id="rId27" Type="http://schemas.openxmlformats.org/officeDocument/2006/relationships/tags" Target="../tags/tag113.xml" /><Relationship Id="rId28" Type="http://schemas.openxmlformats.org/officeDocument/2006/relationships/tags" Target="../tags/tag114.xml" /><Relationship Id="rId29" Type="http://schemas.openxmlformats.org/officeDocument/2006/relationships/tags" Target="../tags/tag115.xml" /><Relationship Id="rId3" Type="http://schemas.openxmlformats.org/officeDocument/2006/relationships/tags" Target="../tags/tag89.xml" /><Relationship Id="rId30" Type="http://schemas.openxmlformats.org/officeDocument/2006/relationships/tags" Target="../tags/tag116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0.xml" /><Relationship Id="rId20" Type="http://schemas.openxmlformats.org/officeDocument/2006/relationships/tags" Target="../tags/tag258.xml" /><Relationship Id="rId21" Type="http://schemas.openxmlformats.org/officeDocument/2006/relationships/tags" Target="../tags/tag259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1043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通过饮食调理改善肝纤维化的方法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了解肝纤维化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肝纤维化的定义</a:t>
            </a:r>
            <a:endParaRPr lang="zh-CN" altLang="en-US"/>
          </a:p>
        </p:txBody>
      </p:sp>
      <p:sp>
        <p:nvSpPr>
          <p:cNvPr id="1048880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2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4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8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0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2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4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6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8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0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2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4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6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8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肝纤维化是慢性肝病过程中，由多种致病因素引起的肝脏内结缔组织异常增生反应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肝纤维化可导致门静脉高压、肝功能衰竭等严重后果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肝纤维化是肝脏结构改变、功能异常的病理学基础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肝纤维化是慢性肝病向肝硬化发展的必经阶段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肝纤维化的原因</a:t>
            </a:r>
            <a:endParaRPr lang="zh-CN" altLang="en-US"/>
          </a:p>
        </p:txBody>
      </p:sp>
      <p:sp>
        <p:nvSpPr>
          <p:cNvPr id="1048958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慢性肝炎：如乙型肝炎、丙型肝炎等，长期炎症刺激导致肝纤维化。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自身免疫性肝炎：免疫系统攻击肝脏细胞，导致炎症和纤维化。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酒精性肝病：长期大量饮酒导致肝脏损伤和纤维化。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脂肪肝：长期大量摄入高脂肪食物，脂肪在肝脏堆积，引起炎症和纤维化。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肝纤维化的症状</a:t>
            </a:r>
            <a:endParaRPr lang="zh-CN" altLang="en-US"/>
          </a:p>
        </p:txBody>
      </p:sp>
      <p:sp>
        <p:nvSpPr>
          <p:cNvPr id="104903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疲劳乏力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食欲不振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体重下降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腹痛腹胀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肝纤维化的诊断方法</a:t>
            </a:r>
            <a:endParaRPr lang="zh-CN" altLang="en-US"/>
          </a:p>
        </p:txBody>
      </p:sp>
      <p:sp>
        <p:nvSpPr>
          <p:cNvPr id="1049102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影像学检查：通过超声、CT、MRI等影像学检查观察肝脏形态、结构的变化，评估肝纤维化的程度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病理学诊断：通过肝穿刺获取肝组织样本，观察肝纤维化的程度和类型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生化指标检测：检测血清中透明质酸、层粘连蛋白、Ⅲ型前胶原等指标，评估肝纤维化的程度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肝脏硬度检测：通过瞬时弹性成像技术检测肝脏硬度，评估肝纤维化的程度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饮食调理的重要性</a:t>
            </a:r>
            <a:endParaRPr lang="zh-CN" altLang="en-US"/>
          </a:p>
        </p:txBody>
      </p:sp>
      <p:sp>
        <p:nvSpPr>
          <p:cNvPr id="10491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饮食对肝脏的影响</a:t>
            </a:r>
            <a:endParaRPr lang="zh-CN" altLang="en-US"/>
          </a:p>
        </p:txBody>
      </p:sp>
      <p:sp>
        <p:nvSpPr>
          <p:cNvPr id="1049196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不良饮食习惯可导致脂肪肝、肝炎等肝病，而均衡饮食有助于预防和治疗肝病。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饮食是维持肝脏正常功能的重要因素，提供能量、营养物质和抗氧化剂。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某些食物成分如维生素C、E、B族维生素、抗氧化剂等具有保肝作用，可促进肝脏修复和再生。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饮食调理应注重低脂肪、高蛋白质、高维生素和矿物质，多吃新鲜蔬菜、水果、全谷类和优质蛋白质。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营养素对肝脏的作用</a:t>
            </a:r>
            <a:endParaRPr lang="zh-CN" altLang="en-US"/>
          </a:p>
        </p:txBody>
      </p:sp>
      <p:sp>
        <p:nvSpPr>
          <p:cNvPr id="1049246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蛋白质：促进肝细胞修复与再生，提高肝功能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脂肪：提供能量，维持细胞正常功能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碳水化合物：提供能量，维持血糖稳定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维生素：抗氧化，保护肝细胞免受损伤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肝纤维化患者的饮食原则</a:t>
            </a:r>
            <a:endParaRPr lang="zh-CN" altLang="en-US"/>
          </a:p>
        </p:txBody>
      </p:sp>
      <p:sp>
        <p:nvSpPr>
          <p:cNvPr id="1049304" name="对角圆角矩形 15"/>
          <p:cNvSpPr/>
          <p:nvPr>
            <p:custDataLst>
              <p:tags r:id="rId2"/>
            </p:custDataLst>
          </p:nvPr>
        </p:nvSpPr>
        <p:spPr>
          <a:xfrm>
            <a:off x="17149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16"/>
          <p:cNvSpPr/>
          <p:nvPr>
            <p:custDataLst>
              <p:tags r:id="rId3"/>
            </p:custDataLst>
          </p:nvPr>
        </p:nvSpPr>
        <p:spPr>
          <a:xfrm>
            <a:off x="17149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17"/>
          <p:cNvSpPr/>
          <p:nvPr>
            <p:custDataLst>
              <p:tags r:id="rId4"/>
            </p:custDataLst>
          </p:nvPr>
        </p:nvSpPr>
        <p:spPr>
          <a:xfrm>
            <a:off x="22264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27"/>
          <p:cNvSpPr txBox="1"/>
          <p:nvPr>
            <p:custDataLst>
              <p:tags r:id="rId5"/>
            </p:custDataLst>
          </p:nvPr>
        </p:nvSpPr>
        <p:spPr>
          <a:xfrm>
            <a:off x="22598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增加膳食纤维的摄入：如全谷类、蔬菜、水果等，有助于维持肠道健康。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52"/>
          <p:cNvSpPr/>
          <p:nvPr>
            <p:custDataLst>
              <p:tags r:id="rId6"/>
            </p:custDataLst>
          </p:nvPr>
        </p:nvSpPr>
        <p:spPr>
          <a:xfrm>
            <a:off x="17149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53"/>
          <p:cNvSpPr/>
          <p:nvPr>
            <p:custDataLst>
              <p:tags r:id="rId7"/>
            </p:custDataLst>
          </p:nvPr>
        </p:nvSpPr>
        <p:spPr>
          <a:xfrm>
            <a:off x="17149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54"/>
          <p:cNvSpPr/>
          <p:nvPr>
            <p:custDataLst>
              <p:tags r:id="rId8"/>
            </p:custDataLst>
          </p:nvPr>
        </p:nvSpPr>
        <p:spPr>
          <a:xfrm>
            <a:off x="22264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56"/>
          <p:cNvSpPr txBox="1"/>
          <p:nvPr>
            <p:custDataLst>
              <p:tags r:id="rId9"/>
            </p:custDataLst>
          </p:nvPr>
        </p:nvSpPr>
        <p:spPr>
          <a:xfrm>
            <a:off x="22598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摄入足够的蛋白质：如鱼、瘦肉、豆类等，有助于修复肝细胞。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"/>
          <p:cNvSpPr/>
          <p:nvPr>
            <p:custDataLst>
              <p:tags r:id="rId10"/>
            </p:custDataLst>
          </p:nvPr>
        </p:nvSpPr>
        <p:spPr>
          <a:xfrm>
            <a:off x="17149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6"/>
          <p:cNvSpPr/>
          <p:nvPr>
            <p:custDataLst>
              <p:tags r:id="rId11"/>
            </p:custDataLst>
          </p:nvPr>
        </p:nvSpPr>
        <p:spPr>
          <a:xfrm>
            <a:off x="17149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7"/>
          <p:cNvSpPr/>
          <p:nvPr>
            <p:custDataLst>
              <p:tags r:id="rId12"/>
            </p:custDataLst>
          </p:nvPr>
        </p:nvSpPr>
        <p:spPr>
          <a:xfrm>
            <a:off x="22264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13"/>
            </p:custDataLst>
          </p:nvPr>
        </p:nvSpPr>
        <p:spPr>
          <a:xfrm>
            <a:off x="22598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控制脂肪摄入：避免高脂肪食物，尤其是饱和脂肪和反式脂肪，以降低脂肪肝的风险。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9"/>
          <p:cNvSpPr/>
          <p:nvPr>
            <p:custDataLst>
              <p:tags r:id="rId14"/>
            </p:custDataLst>
          </p:nvPr>
        </p:nvSpPr>
        <p:spPr>
          <a:xfrm>
            <a:off x="17149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10"/>
          <p:cNvSpPr/>
          <p:nvPr>
            <p:custDataLst>
              <p:tags r:id="rId15"/>
            </p:custDataLst>
          </p:nvPr>
        </p:nvSpPr>
        <p:spPr>
          <a:xfrm>
            <a:off x="17149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11"/>
          <p:cNvSpPr/>
          <p:nvPr>
            <p:custDataLst>
              <p:tags r:id="rId16"/>
            </p:custDataLst>
          </p:nvPr>
        </p:nvSpPr>
        <p:spPr>
          <a:xfrm>
            <a:off x="22264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12"/>
          <p:cNvSpPr txBox="1"/>
          <p:nvPr>
            <p:custDataLst>
              <p:tags r:id="rId17"/>
            </p:custDataLst>
          </p:nvPr>
        </p:nvSpPr>
        <p:spPr>
          <a:xfrm>
            <a:off x="22598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限制盐的摄入：控制每日盐摄入量，以减轻水肿和腹水等症状。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14"/>
          <p:cNvSpPr/>
          <p:nvPr>
            <p:custDataLst>
              <p:tags r:id="rId18"/>
            </p:custDataLst>
          </p:nvPr>
        </p:nvSpPr>
        <p:spPr>
          <a:xfrm>
            <a:off x="17149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8"/>
          <p:cNvSpPr/>
          <p:nvPr>
            <p:custDataLst>
              <p:tags r:id="rId19"/>
            </p:custDataLst>
          </p:nvPr>
        </p:nvSpPr>
        <p:spPr>
          <a:xfrm>
            <a:off x="17149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9"/>
          <p:cNvSpPr/>
          <p:nvPr>
            <p:custDataLst>
              <p:tags r:id="rId20"/>
            </p:custDataLst>
          </p:nvPr>
        </p:nvSpPr>
        <p:spPr>
          <a:xfrm>
            <a:off x="22264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20"/>
          <p:cNvSpPr txBox="1"/>
          <p:nvPr>
            <p:custDataLst>
              <p:tags r:id="rId21"/>
            </p:custDataLst>
          </p:nvPr>
        </p:nvSpPr>
        <p:spPr>
          <a:xfrm>
            <a:off x="22598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多喝水：保持充足的水分摄入，有助于促进新陈代谢和废物排出。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针对肝纤维化的营养建议</a:t>
            </a:r>
            <a:endParaRPr lang="zh-CN" altLang="en-US"/>
          </a:p>
        </p:txBody>
      </p:sp>
      <p:sp>
        <p:nvSpPr>
          <p:cNvPr id="104937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增加膳食纤维的摄入：如全谷类、蔬菜、水果等，有助于降低胆固醇，改善肝功能。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摄入足够的蛋白质：如鱼、瘦肉、豆类等，有助于修复肝细胞。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控制脂肪摄入：避免高脂肪食物，尤其是饱和脂肪和反式脂肪，以降低脂肪肝的风险。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补充维生素和矿物质：如维生素C、维生素E、硒等，有助于抗氧化和保护肝细胞。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肝纤维化患者的饮食调理方案</a:t>
            </a:r>
            <a:endParaRPr lang="zh-CN" altLang="en-US"/>
          </a:p>
        </p:txBody>
      </p:sp>
      <p:sp>
        <p:nvSpPr>
          <p:cNvPr id="10494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增加蛋白质的摄入</a:t>
            </a:r>
            <a:endParaRPr lang="zh-CN" altLang="en-US"/>
          </a:p>
        </p:txBody>
      </p:sp>
      <p:sp>
        <p:nvSpPr>
          <p:cNvPr id="10494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肝纤维化患者需要摄入足够的蛋白质，以维持身体的正常代谢和修复。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患者可以根据自身情况适量增加蛋白质的摄入量，但需注意不要过量摄入，以免增加肝脏负担。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在烹饪过程中，可以选择合适的烹饪方式来保留食物中的营养成分，如蒸、煮、炖等。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高质量的蛋白质来源包括鱼、瘦肉、蛋、豆类等，有助于促进肝细胞的再生和修复。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控制脂肪的摄入</a:t>
            </a:r>
            <a:endParaRPr lang="zh-CN" altLang="en-US"/>
          </a:p>
        </p:txBody>
      </p:sp>
      <p:sp>
        <p:nvSpPr>
          <p:cNvPr id="10495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减少高脂肪食物的摄入，如油炸食品、肥肉等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控制烹饪用油的量，尽量选择植物油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避免食用含有反式脂肪的食物，如炸薯条、洋芋片等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选择低脂肪的蛋白质来源，如鱼肉、鸡肉、豆类等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https://d.book118.com/538051043102006031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Montserrat ExtraBold</vt:lpstr>
      <vt:lpstr>宋体</vt:lpstr>
      <vt:lpstr>Office Theme</vt:lpstr>
      <vt:lpstr>通过饮食调理改善肝纤维化的方法</vt:lpstr>
      <vt:lpstr>目录</vt:lpstr>
      <vt:lpstr>添加章节标题</vt:lpstr>
      <vt:lpstr>了解肝纤维化</vt:lpstr>
      <vt:lpstr>肝纤维化的定义</vt:lpstr>
      <vt:lpstr>肝纤维化的原因</vt:lpstr>
      <vt:lpstr>肝纤维化的症状</vt:lpstr>
      <vt:lpstr>肝纤维化的诊断方法</vt:lpstr>
      <vt:lpstr>饮食调理的重要性</vt:lpstr>
      <vt:lpstr>饮食对肝脏的影响</vt:lpstr>
      <vt:lpstr>营养素对肝脏的作用</vt:lpstr>
      <vt:lpstr>肝纤维化患者的饮食原则</vt:lpstr>
      <vt:lpstr>针对肝纤维化的营养建议</vt:lpstr>
      <vt:lpstr>肝纤维化患者的饮食调理方案</vt:lpstr>
      <vt:lpstr>增加蛋白质的摄入</vt:lpstr>
      <vt:lpstr>控制脂肪的摄入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2024-09-08T15:25:43.220</cp:lastPrinted>
  <dcterms:created xsi:type="dcterms:W3CDTF">2024-09-08T07:25:43Z</dcterms:created>
  <dcterms:modified xsi:type="dcterms:W3CDTF">2024-09-08T07:25:45Z</dcterms:modified>
</cp:coreProperties>
</file>