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0C7A0-E4FC-4DA1-B926-45CE3C3BF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30B0F-E3DE-4C58-A24C-9AC4063F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CD1FD-A236-427E-B2CE-C8A8076DB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4F1F7-4F50-4A53-ABDC-58701C3D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D2B3F-2221-44B5-9A54-A4BABB63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34B2B-6EEB-46BE-AD0D-FEE769F6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63970E-40C5-41C0-A0A8-A4CBEDC6B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0BF07-5F12-417F-9917-D324919DF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9E8F3-4FF8-4393-8746-66509CFE1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C1D37-0A96-481C-BEC7-CE89A188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A5EDB-768F-46C6-9131-4DB4D96A3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32" Type="http://schemas.openxmlformats.org/officeDocument/2006/relationships/tags" Target="../tags/tag147.xml" /><Relationship Id="rId33" Type="http://schemas.openxmlformats.org/officeDocument/2006/relationships/tags" Target="../tags/tag148.xml" /><Relationship Id="rId34" Type="http://schemas.openxmlformats.org/officeDocument/2006/relationships/tags" Target="../tags/tag149.xml" /><Relationship Id="rId35" Type="http://schemas.openxmlformats.org/officeDocument/2006/relationships/tags" Target="../tags/tag150.xml" /><Relationship Id="rId36" Type="http://schemas.openxmlformats.org/officeDocument/2006/relationships/tags" Target="../tags/tag151.xml" /><Relationship Id="rId37" Type="http://schemas.openxmlformats.org/officeDocument/2006/relationships/tags" Target="../tags/tag152.xml" /><Relationship Id="rId38" Type="http://schemas.openxmlformats.org/officeDocument/2006/relationships/tags" Target="../tags/tag153.xml" /><Relationship Id="rId39" Type="http://schemas.openxmlformats.org/officeDocument/2006/relationships/tags" Target="../tags/tag154.xml" /><Relationship Id="rId4" Type="http://schemas.openxmlformats.org/officeDocument/2006/relationships/tags" Target="../tags/tag119.xml" /><Relationship Id="rId40" Type="http://schemas.openxmlformats.org/officeDocument/2006/relationships/tags" Target="../tags/tag155.xml" /><Relationship Id="rId41" Type="http://schemas.openxmlformats.org/officeDocument/2006/relationships/tags" Target="../tags/tag156.xml" /><Relationship Id="rId42" Type="http://schemas.openxmlformats.org/officeDocument/2006/relationships/tags" Target="../tags/tag157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31" Type="http://schemas.openxmlformats.org/officeDocument/2006/relationships/tags" Target="../tags/tag237.xml" /><Relationship Id="rId32" Type="http://schemas.openxmlformats.org/officeDocument/2006/relationships/tags" Target="../tags/tag238.xml" /><Relationship Id="rId33" Type="http://schemas.openxmlformats.org/officeDocument/2006/relationships/tags" Target="../tags/tag23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22" Type="http://schemas.openxmlformats.org/officeDocument/2006/relationships/tags" Target="../tags/tag260.xml" /><Relationship Id="rId23" Type="http://schemas.openxmlformats.org/officeDocument/2006/relationships/tags" Target="../tags/tag261.xml" /><Relationship Id="rId24" Type="http://schemas.openxmlformats.org/officeDocument/2006/relationships/tags" Target="../tags/tag262.xml" /><Relationship Id="rId25" Type="http://schemas.openxmlformats.org/officeDocument/2006/relationships/tags" Target="../tags/tag263.xml" /><Relationship Id="rId26" Type="http://schemas.openxmlformats.org/officeDocument/2006/relationships/tags" Target="../tags/tag264.xml" /><Relationship Id="rId27" Type="http://schemas.openxmlformats.org/officeDocument/2006/relationships/tags" Target="../tags/tag265.xml" /><Relationship Id="rId28" Type="http://schemas.openxmlformats.org/officeDocument/2006/relationships/tags" Target="../tags/tag266.xml" /><Relationship Id="rId29" Type="http://schemas.openxmlformats.org/officeDocument/2006/relationships/tags" Target="../tags/tag267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tags" Target="../tags/tag303.xml" /><Relationship Id="rId2" Type="http://schemas.openxmlformats.org/officeDocument/2006/relationships/tags" Target="../tags/tag286.xml" /><Relationship Id="rId20" Type="http://schemas.openxmlformats.org/officeDocument/2006/relationships/tags" Target="../tags/tag304.xml" /><Relationship Id="rId21" Type="http://schemas.openxmlformats.org/officeDocument/2006/relationships/tags" Target="../tags/tag305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16" Type="http://schemas.openxmlformats.org/officeDocument/2006/relationships/tags" Target="../tags/tag323.xml" /><Relationship Id="rId17" Type="http://schemas.openxmlformats.org/officeDocument/2006/relationships/tags" Target="../tags/tag324.xml" /><Relationship Id="rId18" Type="http://schemas.openxmlformats.org/officeDocument/2006/relationships/tags" Target="../tags/tag325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301402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胸部脊髓水肿查房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胸部脊髓水肿的相关知识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胸部脊髓水肿的相关知识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4" name="矩形: 圆角"/>
          <p:cNvSpPr/>
          <p:nvPr>
            <p:custDataLst>
              <p:tags r:id="rId2"/>
            </p:custDataLst>
          </p:nvPr>
        </p:nvSpPr>
        <p:spPr>
          <a:xfrm>
            <a:off x="608330" y="1479631"/>
            <a:ext cx="5198445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直角三角形"/>
          <p:cNvSpPr/>
          <p:nvPr>
            <p:custDataLst>
              <p:tags r:id="rId3"/>
            </p:custDataLst>
          </p:nvPr>
        </p:nvSpPr>
        <p:spPr>
          <a:xfrm>
            <a:off x="1594049" y="1363102"/>
            <a:ext cx="120344" cy="119074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"/>
          <p:cNvSpPr/>
          <p:nvPr>
            <p:custDataLst>
              <p:tags r:id="rId4"/>
            </p:custDataLst>
          </p:nvPr>
        </p:nvSpPr>
        <p:spPr>
          <a:xfrm>
            <a:off x="948365" y="1354824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装饰3"/>
          <p:cNvSpPr/>
          <p:nvPr>
            <p:custDataLst>
              <p:tags r:id="rId5"/>
            </p:custDataLst>
          </p:nvPr>
        </p:nvSpPr>
        <p:spPr>
          <a:xfrm>
            <a:off x="5310872" y="2524569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装饰2"/>
          <p:cNvSpPr/>
          <p:nvPr>
            <p:custDataLst>
              <p:tags r:id="rId6"/>
            </p:custDataLst>
          </p:nvPr>
        </p:nvSpPr>
        <p:spPr>
          <a:xfrm>
            <a:off x="5629257" y="2206185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装饰1"/>
          <p:cNvSpPr/>
          <p:nvPr>
            <p:custDataLst>
              <p:tags r:id="rId7"/>
            </p:custDataLst>
          </p:nvPr>
        </p:nvSpPr>
        <p:spPr>
          <a:xfrm>
            <a:off x="5265025" y="2168615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008221" y="1631819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1873591" y="1631819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定义：胸部脊髓水肿是指由于各种原因导致的胸部脊髓组织内水分过多，导致脊髓肿胀、压迫神经，从而引起一系列症状的疾病。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911" name="矩形: 圆角"/>
          <p:cNvSpPr/>
          <p:nvPr>
            <p:custDataLst>
              <p:tags r:id="rId10"/>
            </p:custDataLst>
          </p:nvPr>
        </p:nvSpPr>
        <p:spPr>
          <a:xfrm>
            <a:off x="6378735" y="3238388"/>
            <a:ext cx="5198445" cy="12274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2" name="直角三角形"/>
          <p:cNvSpPr/>
          <p:nvPr>
            <p:custDataLst>
              <p:tags r:id="rId11"/>
            </p:custDataLst>
          </p:nvPr>
        </p:nvSpPr>
        <p:spPr>
          <a:xfrm>
            <a:off x="10428588" y="3119949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3" name="矩形: 圆角"/>
          <p:cNvSpPr/>
          <p:nvPr>
            <p:custDataLst>
              <p:tags r:id="rId12"/>
            </p:custDataLst>
          </p:nvPr>
        </p:nvSpPr>
        <p:spPr>
          <a:xfrm>
            <a:off x="10530471" y="3111671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0" name="装饰12"/>
          <p:cNvSpPr/>
          <p:nvPr>
            <p:custDataLst>
              <p:tags r:id="rId13"/>
            </p:custDataLst>
          </p:nvPr>
        </p:nvSpPr>
        <p:spPr>
          <a:xfrm>
            <a:off x="6376187" y="3224379"/>
            <a:ext cx="191031" cy="509416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装饰11"/>
          <p:cNvSpPr/>
          <p:nvPr>
            <p:custDataLst>
              <p:tags r:id="rId14"/>
            </p:custDataLst>
          </p:nvPr>
        </p:nvSpPr>
        <p:spPr>
          <a:xfrm>
            <a:off x="6376187" y="3224379"/>
            <a:ext cx="509416" cy="191031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0" name="装饰10"/>
          <p:cNvSpPr/>
          <p:nvPr>
            <p:custDataLst>
              <p:tags r:id="rId15"/>
            </p:custDataLst>
          </p:nvPr>
        </p:nvSpPr>
        <p:spPr>
          <a:xfrm>
            <a:off x="6372367" y="3228836"/>
            <a:ext cx="550806" cy="550806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4" name="文本框 12"/>
          <p:cNvSpPr txBox="1"/>
          <p:nvPr>
            <p:custDataLst>
              <p:tags r:id="rId16"/>
            </p:custDataLst>
          </p:nvPr>
        </p:nvSpPr>
        <p:spPr>
          <a:xfrm>
            <a:off x="10590328" y="3391213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5" name="矩形: 圆角"/>
          <p:cNvSpPr/>
          <p:nvPr>
            <p:custDataLst>
              <p:tags r:id="rId17"/>
            </p:custDataLst>
          </p:nvPr>
        </p:nvSpPr>
        <p:spPr>
          <a:xfrm>
            <a:off x="6378735" y="1503191"/>
            <a:ext cx="5198445" cy="122769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9" name="直角三角形"/>
          <p:cNvSpPr/>
          <p:nvPr>
            <p:custDataLst>
              <p:tags r:id="rId18"/>
            </p:custDataLst>
          </p:nvPr>
        </p:nvSpPr>
        <p:spPr>
          <a:xfrm>
            <a:off x="10429225" y="1386663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1" name="矩形: 圆角"/>
          <p:cNvSpPr/>
          <p:nvPr>
            <p:custDataLst>
              <p:tags r:id="rId19"/>
            </p:custDataLst>
          </p:nvPr>
        </p:nvSpPr>
        <p:spPr>
          <a:xfrm>
            <a:off x="10531108" y="1378385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9" name="装饰6"/>
          <p:cNvSpPr/>
          <p:nvPr>
            <p:custDataLst>
              <p:tags r:id="rId20"/>
            </p:custDataLst>
          </p:nvPr>
        </p:nvSpPr>
        <p:spPr>
          <a:xfrm>
            <a:off x="6372367" y="2546220"/>
            <a:ext cx="509416" cy="19103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9" name="装饰5"/>
          <p:cNvSpPr/>
          <p:nvPr>
            <p:custDataLst>
              <p:tags r:id="rId21"/>
            </p:custDataLst>
          </p:nvPr>
        </p:nvSpPr>
        <p:spPr>
          <a:xfrm>
            <a:off x="6372367" y="2227835"/>
            <a:ext cx="191031" cy="509416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7" name="装饰4"/>
          <p:cNvSpPr/>
          <p:nvPr>
            <p:custDataLst>
              <p:tags r:id="rId22"/>
            </p:custDataLst>
          </p:nvPr>
        </p:nvSpPr>
        <p:spPr>
          <a:xfrm>
            <a:off x="6376824" y="2190266"/>
            <a:ext cx="550806" cy="55080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6" name="文本框 12"/>
          <p:cNvSpPr txBox="1"/>
          <p:nvPr>
            <p:custDataLst>
              <p:tags r:id="rId23"/>
            </p:custDataLst>
          </p:nvPr>
        </p:nvSpPr>
        <p:spPr>
          <a:xfrm>
            <a:off x="10590964" y="1660473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99" name="矩形: 圆角"/>
          <p:cNvSpPr/>
          <p:nvPr>
            <p:custDataLst>
              <p:tags r:id="rId24"/>
            </p:custDataLst>
          </p:nvPr>
        </p:nvSpPr>
        <p:spPr>
          <a:xfrm>
            <a:off x="608330" y="3237751"/>
            <a:ext cx="5198445" cy="12274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0" name="直角三角形"/>
          <p:cNvSpPr/>
          <p:nvPr>
            <p:custDataLst>
              <p:tags r:id="rId25"/>
            </p:custDataLst>
          </p:nvPr>
        </p:nvSpPr>
        <p:spPr>
          <a:xfrm>
            <a:off x="1594049" y="3119949"/>
            <a:ext cx="120344" cy="119074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1" name="矩形: 圆角"/>
          <p:cNvSpPr/>
          <p:nvPr>
            <p:custDataLst>
              <p:tags r:id="rId26"/>
            </p:custDataLst>
          </p:nvPr>
        </p:nvSpPr>
        <p:spPr>
          <a:xfrm>
            <a:off x="948365" y="3111671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文本框 9"/>
          <p:cNvSpPr txBox="1"/>
          <p:nvPr>
            <p:custDataLst>
              <p:tags r:id="rId27"/>
            </p:custDataLst>
          </p:nvPr>
        </p:nvSpPr>
        <p:spPr>
          <a:xfrm>
            <a:off x="1008221" y="3388666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44" name="装饰9"/>
          <p:cNvSpPr/>
          <p:nvPr>
            <p:custDataLst>
              <p:tags r:id="rId28"/>
            </p:custDataLst>
          </p:nvPr>
        </p:nvSpPr>
        <p:spPr>
          <a:xfrm>
            <a:off x="5624163" y="3224379"/>
            <a:ext cx="191031" cy="509416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6" name="装饰8"/>
          <p:cNvSpPr/>
          <p:nvPr>
            <p:custDataLst>
              <p:tags r:id="rId29"/>
            </p:custDataLst>
          </p:nvPr>
        </p:nvSpPr>
        <p:spPr>
          <a:xfrm>
            <a:off x="5268209" y="3228836"/>
            <a:ext cx="550806" cy="550806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装饰7"/>
          <p:cNvSpPr/>
          <p:nvPr>
            <p:custDataLst>
              <p:tags r:id="rId30"/>
            </p:custDataLst>
          </p:nvPr>
        </p:nvSpPr>
        <p:spPr>
          <a:xfrm>
            <a:off x="5305778" y="3224379"/>
            <a:ext cx="509416" cy="191031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1"/>
            </p:custDataLst>
          </p:nvPr>
        </p:nvSpPr>
        <p:spPr>
          <a:xfrm>
            <a:off x="7083002" y="1631819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病因：胸部脊髓水肿的病因包括外伤、感染、肿瘤、血管病变、免疫性疾病等。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4" name="文本框 43"/>
          <p:cNvSpPr txBox="1"/>
          <p:nvPr>
            <p:custDataLst>
              <p:tags r:id="rId32"/>
            </p:custDataLst>
          </p:nvPr>
        </p:nvSpPr>
        <p:spPr>
          <a:xfrm>
            <a:off x="1871681" y="3346002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症状：胸部脊髓水肿的症状包括疼痛、麻木、无力、感觉异常、运动障碍等。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5" name="文本框 44"/>
          <p:cNvSpPr txBox="1"/>
          <p:nvPr>
            <p:custDataLst>
              <p:tags r:id="rId33"/>
            </p:custDataLst>
          </p:nvPr>
        </p:nvSpPr>
        <p:spPr>
          <a:xfrm>
            <a:off x="7081091" y="3346002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诊断：胸部脊髓水肿的诊断主要依赖于影像学检查，如CT、MRI等，以及临床症状和体征。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6" name="矩形: 圆角"/>
          <p:cNvSpPr/>
          <p:nvPr>
            <p:custDataLst>
              <p:tags r:id="rId34"/>
            </p:custDataLst>
          </p:nvPr>
        </p:nvSpPr>
        <p:spPr>
          <a:xfrm>
            <a:off x="3482707" y="4877433"/>
            <a:ext cx="5198586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直角三角形"/>
          <p:cNvSpPr/>
          <p:nvPr>
            <p:custDataLst>
              <p:tags r:id="rId35"/>
            </p:custDataLst>
          </p:nvPr>
        </p:nvSpPr>
        <p:spPr>
          <a:xfrm>
            <a:off x="4468426" y="4760904"/>
            <a:ext cx="120349" cy="119076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: 圆角"/>
          <p:cNvSpPr/>
          <p:nvPr>
            <p:custDataLst>
              <p:tags r:id="rId36"/>
            </p:custDataLst>
          </p:nvPr>
        </p:nvSpPr>
        <p:spPr>
          <a:xfrm>
            <a:off x="3822742" y="4752626"/>
            <a:ext cx="664151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装饰3"/>
          <p:cNvSpPr/>
          <p:nvPr>
            <p:custDataLst>
              <p:tags r:id="rId37"/>
            </p:custDataLst>
          </p:nvPr>
        </p:nvSpPr>
        <p:spPr>
          <a:xfrm>
            <a:off x="8185249" y="5922371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装饰2"/>
          <p:cNvSpPr/>
          <p:nvPr>
            <p:custDataLst>
              <p:tags r:id="rId38"/>
            </p:custDataLst>
          </p:nvPr>
        </p:nvSpPr>
        <p:spPr>
          <a:xfrm>
            <a:off x="8503634" y="5603986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装饰1"/>
          <p:cNvSpPr/>
          <p:nvPr>
            <p:custDataLst>
              <p:tags r:id="rId39"/>
            </p:custDataLst>
          </p:nvPr>
        </p:nvSpPr>
        <p:spPr>
          <a:xfrm>
            <a:off x="8139402" y="5566417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40"/>
            </p:custDataLst>
          </p:nvPr>
        </p:nvSpPr>
        <p:spPr>
          <a:xfrm>
            <a:off x="3882598" y="5029620"/>
            <a:ext cx="544438" cy="4788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4" name="文本框 63"/>
          <p:cNvSpPr txBox="1"/>
          <p:nvPr>
            <p:custDataLst>
              <p:tags r:id="rId41"/>
            </p:custDataLst>
          </p:nvPr>
        </p:nvSpPr>
        <p:spPr>
          <a:xfrm>
            <a:off x="4747968" y="5029620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治疗：胸部脊髓水肿的治疗主要包括药物治疗、手术治疗、康复治疗等，具体治疗方案需要根据患者的具体情况制定。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4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发病机制</a:t>
            </a:r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2"/>
            </p:custDataLst>
          </p:nvPr>
        </p:nvSpPr>
        <p:spPr>
          <a:xfrm>
            <a:off x="877570" y="3113405"/>
            <a:ext cx="5006079" cy="12446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608330" y="3466465"/>
            <a:ext cx="538480" cy="53848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03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" name="文本框 10"/>
          <p:cNvSpPr txBox="1"/>
          <p:nvPr>
            <p:custDataLst>
              <p:tags r:id="rId4"/>
            </p:custDataLst>
          </p:nvPr>
        </p:nvSpPr>
        <p:spPr>
          <a:xfrm>
            <a:off x="1362075" y="321246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临床表现：感觉、运动、自主神经功能障碍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6570980" y="388302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6"/>
            </p:custDataLst>
          </p:nvPr>
        </p:nvSpPr>
        <p:spPr>
          <a:xfrm>
            <a:off x="6301740" y="423608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04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39" name="文本框 10"/>
          <p:cNvSpPr txBox="1"/>
          <p:nvPr>
            <p:custDataLst>
              <p:tags r:id="rId7"/>
            </p:custDataLst>
          </p:nvPr>
        </p:nvSpPr>
        <p:spPr>
          <a:xfrm>
            <a:off x="7055485" y="398208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诊断：影像学检查、实验室检查等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877570" y="159448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608330" y="194754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01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0"/>
            </p:custDataLst>
          </p:nvPr>
        </p:nvSpPr>
        <p:spPr>
          <a:xfrm>
            <a:off x="1362075" y="1694180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病因：多种原因，如外伤、感染、肿瘤等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1"/>
            </p:custDataLst>
          </p:nvPr>
        </p:nvSpPr>
        <p:spPr>
          <a:xfrm>
            <a:off x="6570980" y="2386330"/>
            <a:ext cx="5006079" cy="12446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10"/>
          <p:cNvSpPr txBox="1"/>
          <p:nvPr>
            <p:custDataLst>
              <p:tags r:id="rId12"/>
            </p:custDataLst>
          </p:nvPr>
        </p:nvSpPr>
        <p:spPr>
          <a:xfrm>
            <a:off x="7055485" y="248602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病理生理：脊髓水肿导致神经功能障碍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标题 5"/>
          <p:cNvSpPr txBox="1">
            <a:spLocks noGrp="1"/>
          </p:cNvSpPr>
          <p:nvPr>
            <p:custDataLst>
              <p:tags r:id="rId13"/>
            </p:custDataLst>
          </p:nvPr>
        </p:nvSpPr>
        <p:spPr>
          <a:xfrm>
            <a:off x="6301740" y="2739390"/>
            <a:ext cx="538480" cy="53848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02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4" name="矩形 63"/>
          <p:cNvSpPr/>
          <p:nvPr>
            <p:custDataLst>
              <p:tags r:id="rId14"/>
            </p:custDataLst>
          </p:nvPr>
        </p:nvSpPr>
        <p:spPr>
          <a:xfrm>
            <a:off x="877570" y="463232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15"/>
            </p:custDataLst>
          </p:nvPr>
        </p:nvSpPr>
        <p:spPr>
          <a:xfrm>
            <a:off x="608330" y="498538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05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6" name="文本框 10"/>
          <p:cNvSpPr txBox="1"/>
          <p:nvPr>
            <p:custDataLst>
              <p:tags r:id="rId16"/>
            </p:custDataLst>
          </p:nvPr>
        </p:nvSpPr>
        <p:spPr>
          <a:xfrm>
            <a:off x="1362075" y="473138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治疗：对症治疗、病因治疗等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胸痛：胸骨后或背部疼痛，可放射至肩部或上肢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呼吸困难：呼吸急促、呼吸困难，可伴有咳嗽、咳痰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水肿：胸部、背部、上肢水肿，可伴有皮肤发红、发热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神经功能障碍：四肢无力、感觉异常、运动障碍等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诊断依据：病史、临床表现、影像学检查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鉴别诊断：与脊髓肿瘤、脊髓炎、脊髓血管畸形等疾病相鉴别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诊断方法：影像学检查（如MRI、CT等）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诊断标准：符合脊髓水肿的临床表现和影像学特征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症状：胸痛、呼吸困难、四肢无力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诊断：胸部脊髓水肿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预后：病情稳定，恢复良好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病史：无重大疾病史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检查结果：胸部CT显示脊髓水肿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治疗方案：药物治疗、康复治疗、生活调整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主诉及现病史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69644" y="3593676"/>
            <a:ext cx="624" cy="1810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608330" y="3997600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患者基本信息：姓名、年龄、性别、职业等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79674" y="3573074"/>
            <a:ext cx="3746" cy="11012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819609" y="4900965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现病史：发病时间、持续时间、病情发展过程等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2825" y="3619897"/>
            <a:ext cx="0" cy="5506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30887" y="4397777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家族史：患者家族成员的疾病和健康情况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302855" y="3573074"/>
            <a:ext cx="1873" cy="144650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242165" y="5239337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辅助检查：影像学检查、实验室检查等结果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15382" y="3636753"/>
            <a:ext cx="0" cy="335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453444" y="4220476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治疗方案：针对患者的病情，提出相应的治疗方案和预后评估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75907" y="2599787"/>
            <a:ext cx="0" cy="9189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713969" y="2088483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主诉：患者自述的症状和感受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3925248" y="2751492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6591" y="2203355"/>
            <a:ext cx="3746" cy="13097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6526" y="1701416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体格检查：患者的生命体征、神经系统检查等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407870" y="3076130"/>
            <a:ext cx="3746" cy="51754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347805" y="2570445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诊断和鉴别诊断：根据病史、体格检查和辅助检查结果，提出可能的诊断和鉴别诊断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635175" y="3578069"/>
            <a:ext cx="1077732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604092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815371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26649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237928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449206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709731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21010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5313" y="3254056"/>
            <a:ext cx="3746" cy="26283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132288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343567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体格检查</a:t>
            </a:r>
            <a:endParaRPr lang="zh-CN" altLang="en-US"/>
          </a:p>
        </p:txBody>
      </p:sp>
      <p:sp>
        <p:nvSpPr>
          <p:cNvPr id="15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598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1788197" y="1336598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01</a:t>
            </a:r>
            <a:endParaRPr lang="en-US" altLang="zh-CN" sz="2800" b="1"/>
          </a:p>
        </p:txBody>
      </p:sp>
      <p:sp>
        <p:nvSpPr>
          <p:cNvPr id="17" name="文本框 178"/>
          <p:cNvSpPr txBox="1"/>
          <p:nvPr>
            <p:custDataLst>
              <p:tags r:id="rId4"/>
            </p:custDataLst>
          </p:nvPr>
        </p:nvSpPr>
        <p:spPr>
          <a:xfrm>
            <a:off x="651223" y="2307124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+mn-ea"/>
                <a:ea typeface="+mn-ea"/>
                <a:sym typeface="+mn-ea"/>
              </a:rPr>
              <a:t>生命体征：体温、脉搏、呼吸、血压等</a:t>
            </a:r>
            <a:endParaRPr lang="zh-CN" altLang="en-US" sz="2100">
              <a:latin typeface="+mn-ea"/>
              <a:ea typeface="+mn-ea"/>
              <a:sym typeface="+mn-ea"/>
            </a:endParaRPr>
          </a:p>
        </p:txBody>
      </p:sp>
      <p:sp>
        <p:nvSpPr>
          <p:cNvPr id="26" name="矩形: 单圆角 79"/>
          <p:cNvSpPr/>
          <p:nvPr>
            <p:custDataLst>
              <p:tags r:id="rId5"/>
            </p:custDataLst>
          </p:nvPr>
        </p:nvSpPr>
        <p:spPr>
          <a:xfrm flipV="1">
            <a:off x="4338068" y="1336598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5517936" y="1336598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02</a:t>
            </a:r>
            <a:endParaRPr lang="en-US" altLang="zh-CN" sz="2800" b="1"/>
          </a:p>
        </p:txBody>
      </p:sp>
      <p:sp>
        <p:nvSpPr>
          <p:cNvPr id="28" name="文本框 178"/>
          <p:cNvSpPr txBox="1"/>
          <p:nvPr>
            <p:custDataLst>
              <p:tags r:id="rId7"/>
            </p:custDataLst>
          </p:nvPr>
        </p:nvSpPr>
        <p:spPr>
          <a:xfrm>
            <a:off x="4380961" y="2307124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+mn-ea"/>
                <a:ea typeface="+mn-ea"/>
                <a:sym typeface="+mn-ea"/>
              </a:rPr>
              <a:t>皮肤检查：观察皮肤颜色、温度、湿度等</a:t>
            </a:r>
            <a:endParaRPr lang="zh-CN" altLang="en-US" sz="2100">
              <a:latin typeface="+mn-ea"/>
              <a:ea typeface="+mn-ea"/>
              <a:sym typeface="+mn-ea"/>
            </a:endParaRPr>
          </a:p>
        </p:txBody>
      </p:sp>
      <p:sp>
        <p:nvSpPr>
          <p:cNvPr id="31" name="矩形: 单圆角 79"/>
          <p:cNvSpPr/>
          <p:nvPr>
            <p:custDataLst>
              <p:tags r:id="rId8"/>
            </p:custDataLst>
          </p:nvPr>
        </p:nvSpPr>
        <p:spPr>
          <a:xfrm flipV="1">
            <a:off x="8067807" y="1336598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9"/>
            </p:custDataLst>
          </p:nvPr>
        </p:nvSpPr>
        <p:spPr>
          <a:xfrm>
            <a:off x="9247674" y="1336598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03</a:t>
            </a:r>
            <a:endParaRPr lang="en-US" altLang="zh-CN" sz="2800" b="1"/>
          </a:p>
        </p:txBody>
      </p:sp>
      <p:sp>
        <p:nvSpPr>
          <p:cNvPr id="33" name="文本框 178"/>
          <p:cNvSpPr txBox="1"/>
          <p:nvPr>
            <p:custDataLst>
              <p:tags r:id="rId10"/>
            </p:custDataLst>
          </p:nvPr>
        </p:nvSpPr>
        <p:spPr>
          <a:xfrm>
            <a:off x="8110699" y="2307124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神经系统检查：检查肌力、肌张力、反射等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36" name="矩形: 单圆角 79"/>
          <p:cNvSpPr/>
          <p:nvPr>
            <p:custDataLst>
              <p:tags r:id="rId11"/>
            </p:custDataLst>
          </p:nvPr>
        </p:nvSpPr>
        <p:spPr>
          <a:xfrm flipV="1">
            <a:off x="608330" y="3886469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12"/>
            </p:custDataLst>
          </p:nvPr>
        </p:nvSpPr>
        <p:spPr>
          <a:xfrm>
            <a:off x="1788197" y="3886469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04</a:t>
            </a:r>
            <a:endParaRPr lang="en-US" altLang="zh-CN" sz="2800" b="1"/>
          </a:p>
        </p:txBody>
      </p:sp>
      <p:sp>
        <p:nvSpPr>
          <p:cNvPr id="38" name="文本框 178"/>
          <p:cNvSpPr txBox="1"/>
          <p:nvPr>
            <p:custDataLst>
              <p:tags r:id="rId13"/>
            </p:custDataLst>
          </p:nvPr>
        </p:nvSpPr>
        <p:spPr>
          <a:xfrm>
            <a:off x="651223" y="4856995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胸部检查：观察胸廓、呼吸运动、肺部听诊等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41" name="矩形: 单圆角 79"/>
          <p:cNvSpPr/>
          <p:nvPr>
            <p:custDataLst>
              <p:tags r:id="rId14"/>
            </p:custDataLst>
          </p:nvPr>
        </p:nvSpPr>
        <p:spPr>
          <a:xfrm flipV="1">
            <a:off x="4338068" y="3886469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5517936" y="3886469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05</a:t>
            </a:r>
            <a:endParaRPr lang="en-US" altLang="zh-CN" sz="2800" b="1"/>
          </a:p>
        </p:txBody>
      </p:sp>
      <p:sp>
        <p:nvSpPr>
          <p:cNvPr id="43" name="文本框 178"/>
          <p:cNvSpPr txBox="1"/>
          <p:nvPr>
            <p:custDataLst>
              <p:tags r:id="rId16"/>
            </p:custDataLst>
          </p:nvPr>
        </p:nvSpPr>
        <p:spPr>
          <a:xfrm>
            <a:off x="4380961" y="4856995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脊柱检查：观察脊柱形态、活动度、压痛等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4" name="矩形: 单圆角 79"/>
          <p:cNvSpPr/>
          <p:nvPr>
            <p:custDataLst>
              <p:tags r:id="rId17"/>
            </p:custDataLst>
          </p:nvPr>
        </p:nvSpPr>
        <p:spPr>
          <a:xfrm flipV="1">
            <a:off x="8067807" y="3886469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18"/>
            </p:custDataLst>
          </p:nvPr>
        </p:nvSpPr>
        <p:spPr>
          <a:xfrm>
            <a:off x="9247674" y="3886469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06</a:t>
            </a:r>
            <a:endParaRPr lang="en-US" altLang="zh-CN" sz="2800" b="1"/>
          </a:p>
        </p:txBody>
      </p:sp>
      <p:sp>
        <p:nvSpPr>
          <p:cNvPr id="6" name="文本框 178"/>
          <p:cNvSpPr txBox="1"/>
          <p:nvPr>
            <p:custDataLst>
              <p:tags r:id="rId19"/>
            </p:custDataLst>
          </p:nvPr>
        </p:nvSpPr>
        <p:spPr>
          <a:xfrm>
            <a:off x="8110699" y="4856995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+mn-ea"/>
                <a:ea typeface="+mn-ea"/>
                <a:sym typeface="+mn-ea"/>
              </a:rPr>
              <a:t>影像学检查：X线、CT、MRI等，了解水肿情况</a:t>
            </a:r>
            <a:endParaRPr lang="zh-CN" altLang="en-US" sz="21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实验室检查：血常规、尿常规、生化全套等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影像学检查：X线、CT、MRI等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检查目的：了解病情，明确诊断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检查结果分析：结合临床症状，判断病情严重程度及发展趋势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原因：胸部脊髓水肿可能导致疼痛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症状：疼痛部位、程度、持续时间等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护理措施：止痛药物、物理治疗、心理疏导等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预防措施：保持正确姿势、避免过度劳累、加强锻炼等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皮肤完整性受损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原因：长期卧床、皮肤受压、皮肤干燥等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护理措施：定期翻身、使用减压垫、保持皮肤清洁湿润等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预防措施：加强皮肤护理、避免皮肤受压、保持皮肤清洁等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症状：皮肤红肿、疼痛、破溃等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https://d.book118.com/538053014023006031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2"/>
  <p:tag name="KSO_WM_UNIT_INDEX" val="1_1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7"/>
  <p:tag name="KSO_WM_UNIT_INDEX" val="1_1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2"/>
  <p:tag name="KSO_WM_UNIT_INDEX" val="1_4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7"/>
  <p:tag name="KSO_WM_UNIT_INDEX" val="1_4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2"/>
  <p:tag name="KSO_WM_UNIT_INDEX" val="1_2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7"/>
  <p:tag name="KSO_WM_UNIT_INDEX" val="1_2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2"/>
  <p:tag name="KSO_WM_UNIT_INDEX" val="1_3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7"/>
  <p:tag name="KSO_WM_UNIT_INDEX" val="1_3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2"/>
  <p:tag name="KSO_WM_UNIT_INDEX" val="1_5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7"/>
  <p:tag name="KSO_WM_UNIT_INDEX" val="1_5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5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3_1"/>
  <p:tag name="KSO_WM_UNIT_INDEX" val="1_3_1"/>
  <p:tag name="KSO_WM_UNIT_LAYERLEVEL" val="1_1_1"/>
  <p:tag name="KSO_WM_UNIT_SUBTYPE" val="d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3_1"/>
  <p:tag name="KSO_WM_UNIT_INDEX" val="1_3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4_1"/>
  <p:tag name="KSO_WM_UNIT_INDEX" val="1_4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1_1"/>
  <p:tag name="KSO_WM_UNIT_INDEX" val="1_1_1"/>
  <p:tag name="KSO_WM_UNIT_LAYERLEVEL" val="1_1_1"/>
  <p:tag name="KSO_WM_UNIT_SUBTYPE" val="d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1_1"/>
  <p:tag name="KSO_WM_UNIT_INDEX" val="1_1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2_1"/>
  <p:tag name="KSO_WM_UNIT_INDEX" val="1_2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2_1"/>
  <p:tag name="KSO_WM_UNIT_INDEX" val="1_2_1"/>
  <p:tag name="KSO_WM_UNIT_LAYERLEVEL" val="1_1_1"/>
  <p:tag name="KSO_WM_UNIT_SUBTYPE" val="d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5_1"/>
  <p:tag name="KSO_WM_UNIT_INDEX" val="1_5_1"/>
  <p:tag name="KSO_WM_UNIT_LAYERLEVEL" val="1_1_1"/>
  <p:tag name="KSO_WM_UNIT_SUBTYPE" val="d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5_1"/>
  <p:tag name="KSO_WM_UNIT_INDEX" val="1_5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6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7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7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7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7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7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7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7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7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7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7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8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8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8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8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8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8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8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3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325.xml><?xml version="1.0" encoding="utf-8"?>
<p:tagLst xmlns:p="http://schemas.openxmlformats.org/presentationml/2006/main">
  <p:tag name="KSO_WM_TEMPLATE_CATEGORY" val="custom"/>
  <p:tag name="KSO_WM_TEMPLATE_INDEX" val="20230230"/>
</p:tagLst>
</file>

<file path=ppt/tags/tag3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3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3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3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3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3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3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3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3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3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3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宋体</vt:lpstr>
      <vt:lpstr>Office Theme</vt:lpstr>
      <vt:lpstr>胸部脊髓水肿查房</vt:lpstr>
      <vt:lpstr>目录</vt:lpstr>
      <vt:lpstr>胸部脊髓水肿的相关知识</vt:lpstr>
      <vt:lpstr>定义和病因</vt:lpstr>
      <vt:lpstr>发病机制</vt:lpstr>
      <vt:lpstr>临床表现</vt:lpstr>
      <vt:lpstr>诊断及鉴别诊断</vt:lpstr>
      <vt:lpstr>病例汇报</vt:lpstr>
      <vt:lpstr>患者基本信息</vt:lpstr>
      <vt:lpstr>主诉及现病史</vt:lpstr>
      <vt:lpstr>体格检查</vt:lpstr>
      <vt:lpstr>实验室及影像学检查</vt:lpstr>
      <vt:lpstr>护理诊断</vt:lpstr>
      <vt:lpstr>疼痛</vt:lpstr>
      <vt:lpstr>皮肤完整性受损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2024-09-07T22:43:38.045</cp:lastPrinted>
  <dcterms:created xsi:type="dcterms:W3CDTF">2024-09-07T14:43:38Z</dcterms:created>
  <dcterms:modified xsi:type="dcterms:W3CDTF">2024-09-07T14:43:41Z</dcterms:modified>
</cp:coreProperties>
</file>