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A1C7EA-1F57-4EE3-B073-3FA4E6467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9BF1D-5684-4B36-A8F4-58A7C22EA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ED90F5-4B81-4429-A58A-3948A1C37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706A3C-29B0-4818-95AC-4E5A3D42ED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18755C-5210-4B39-8A28-02CDAE6475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B03845-38E2-450E-AAA6-1EEFACD0FE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1D55BD-6D1E-41B8-AFAB-DCEDE7C76E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9403CF-4365-4EA5-9E0C-FA11B6797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800C34-D9BB-4043-A856-74439AFAAB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9B14F-5FC2-4CD7-94CB-A05B57975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53AE17-50E8-41F3-B442-63B814780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Ref idx="1003">
        <a:schemeClr val="bg2"/>
      </p:bgRef>
    </p:bg>
    <p:spTree>
      <p:nvGrpSpPr>
        <p:cNvPr id="1" name=""/>
        <p:cNvGrpSpPr/>
        <p:nvPr/>
      </p:nvGrpSpPr>
      <p:grpSpPr>
        <a:xfrm>
          <a:off x="0" y="0"/>
          <a:ext cx="0" cy="0"/>
        </a:xfrm>
      </p:grpSpPr>
      <p:pic>
        <p:nvPicPr>
          <p:cNvPr id="9" name="图片 8"/>
          <p:cNvPicPr>
            <a:picLocks noChangeAspect="1"/>
          </p:cNvPicPr>
          <p:nvPr/>
        </p:nvPicPr>
        <p:blipFill>
          <a:blip r:embed="rId1">
            <a:duotone>
              <a:schemeClr val="bg2"/>
              <a:srgbClr val="FFF1C1"/>
            </a:duotone>
            <a:lum bright="-10000" contrast="-40000"/>
          </a:blip>
          <a:stretch>
            <a:fillRect/>
          </a:stretch>
        </p:blipFill>
        <p:spPr>
          <a:xfrm>
            <a:off x="1" y="5214950"/>
            <a:ext cx="1472173" cy="1643050"/>
          </a:xfrm>
          <a:prstGeom prst="rect">
            <a:avLst/>
          </a:prstGeom>
          <a:noFill/>
          <a:ln>
            <a:noFill/>
          </a:ln>
        </p:spPr>
      </p:pic>
      <p:sp>
        <p:nvSpPr>
          <p:cNvPr id="2" name="标题 1"/>
          <p:cNvSpPr>
            <a:spLocks noGrp="1"/>
          </p:cNvSpPr>
          <p:nvPr>
            <p:ph type="ctrTitle"/>
          </p:nvPr>
        </p:nvSpPr>
        <p:spPr>
          <a:xfrm>
            <a:off x="685800" y="1214422"/>
            <a:ext cx="7772400" cy="1470025"/>
          </a:xfrm>
        </p:spPr>
        <p:txBody>
          <a:bodyPr/>
          <a:lstStyle>
            <a:lvl1pPr algn="ctr">
              <a:defRPr sz="4800"/>
            </a:lvl1pPr>
          </a:lstStyle>
          <a:p>
            <a:r>
              <a:rPr kumimoji="0" lang="zh-CN" altLang="en-US" smtClean="0"/>
              <a:t>单击此处编辑母版标题样式</a:t>
            </a:r>
            <a:endParaRPr kumimoji="0" lang="en-US"/>
          </a:p>
        </p:txBody>
      </p:sp>
      <p:sp>
        <p:nvSpPr>
          <p:cNvPr id="3" name="副标题 2"/>
          <p:cNvSpPr>
            <a:spLocks noGrp="1"/>
          </p:cNvSpPr>
          <p:nvPr>
            <p:ph type="subTitle" idx="1"/>
          </p:nvPr>
        </p:nvSpPr>
        <p:spPr>
          <a:xfrm>
            <a:off x="1521733" y="2759581"/>
            <a:ext cx="6100534" cy="1740989"/>
          </a:xfrm>
        </p:spPr>
        <p:txBody>
          <a:bodyPr anchor="t"/>
          <a:lstStyle>
            <a:lvl1pPr marL="0" indent="0" algn="ctr">
              <a:buNone/>
              <a:defRPr lang="zh-CN" altLang="en-US">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zh-CN" altLang="en-US" smtClean="0"/>
              <a:t>单击此处编辑母版副标题样式</a:t>
            </a:r>
            <a:endParaRPr kumimoji="0" lang="en-US"/>
          </a:p>
        </p:txBody>
      </p:sp>
      <p:sp>
        <p:nvSpPr>
          <p:cNvPr id="4" name="日期占位符 3"/>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FC84E7-6265-4773-814E-9C309477C983}" type="slidenum">
              <a:rPr lang="zh-CN" altLang="en-US" smtClean="0"/>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7" name="矩形 6"/>
          <p:cNvSpPr/>
          <p:nvPr/>
        </p:nvSpPr>
        <p:spPr>
          <a:xfrm>
            <a:off x="0" y="0"/>
            <a:ext cx="6696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p:txBody>
          <a:bodyPr/>
          <a:lstStyle>
            <a:lvl1pPr algn="l">
              <a:defRPr/>
            </a:lvl1p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8" name="图片 7"/>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Ref idx="1003">
        <a:schemeClr val="bg2"/>
      </p:bgRef>
    </p:bg>
    <p:spTree>
      <p:nvGrpSpPr>
        <p:cNvPr id="1" name=""/>
        <p:cNvGrpSpPr/>
        <p:nvPr/>
      </p:nvGrpSpPr>
      <p:grpSpPr>
        <a:xfrm>
          <a:off x="0" y="0"/>
          <a:ext cx="0" cy="0"/>
        </a:xfrm>
      </p:grpSpPr>
      <p:sp>
        <p:nvSpPr>
          <p:cNvPr id="2" name="标题 1"/>
          <p:cNvSpPr>
            <a:spLocks noGrp="1"/>
          </p:cNvSpPr>
          <p:nvPr>
            <p:ph type="title"/>
          </p:nvPr>
        </p:nvSpPr>
        <p:spPr>
          <a:xfrm>
            <a:off x="722313" y="4143369"/>
            <a:ext cx="7772400" cy="1362075"/>
          </a:xfrm>
        </p:spPr>
        <p:txBody>
          <a:bodyPr anchor="t"/>
          <a:lstStyle>
            <a:lvl1pPr algn="l">
              <a:defRPr sz="4000" b="1" cap="all"/>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722313" y="2643182"/>
            <a:ext cx="7772400" cy="1500187"/>
          </a:xfrm>
        </p:spPr>
        <p:txBody>
          <a:bodyPr anchor="b"/>
          <a:lstStyle>
            <a:lvl1pPr marL="0" indent="0">
              <a:buNone/>
              <a:defRPr lang="zh-CN" altLang="en-US" sz="2800" smtClean="0">
                <a:effectLst/>
              </a:defRPr>
            </a:lvl1pPr>
            <a:lvl2pPr marL="457200" indent="0">
              <a:buNone/>
              <a:defRPr lang="zh-CN" altLang="en-US" sz="2400" smtClean="0">
                <a:effectLst/>
              </a:defRPr>
            </a:lvl2pPr>
            <a:lvl3pPr marL="914400" indent="0">
              <a:buNone/>
              <a:defRPr lang="zh-CN" altLang="en-US" sz="2000" smtClean="0">
                <a:effectLst/>
              </a:defRPr>
            </a:lvl3pPr>
            <a:lvl4pPr marL="1371600" indent="0">
              <a:buNone/>
              <a:defRPr lang="zh-CN" altLang="en-US" sz="1600" smtClean="0">
                <a:effectLst/>
              </a:defRPr>
            </a:lvl4pPr>
            <a:lvl5pPr marL="1828800" indent="0">
              <a:buNone/>
              <a:defRPr lang="zh-CN" altLang="en-US" sz="1400" smtClean="0">
                <a:effectLst/>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kumimoji="0" lang="zh-CN" altLang="en-US" smtClean="0"/>
              <a:t>单击此处编辑母版文本样式</a:t>
            </a:r>
          </a:p>
        </p:txBody>
      </p:sp>
      <p:sp>
        <p:nvSpPr>
          <p:cNvPr id="4" name="日期占位符 3"/>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7" name="图片 6"/>
          <p:cNvPicPr>
            <a:picLocks noChangeAspect="1"/>
          </p:cNvPicPr>
          <p:nvPr/>
        </p:nvPicPr>
        <p:blipFill>
          <a:blip r:embed="rId1">
            <a:duotone>
              <a:schemeClr val="bg2"/>
              <a:srgbClr val="FFF1C1"/>
            </a:duotone>
            <a:lum bright="-10000" contrast="-30000"/>
          </a:blip>
          <a:stretch>
            <a:fillRect/>
          </a:stretch>
        </p:blipFill>
        <p:spPr>
          <a:xfrm>
            <a:off x="7480636" y="0"/>
            <a:ext cx="1663364" cy="2357430"/>
          </a:xfrm>
          <a:prstGeom prst="rect">
            <a:avLst/>
          </a:prstGeom>
          <a:noFill/>
          <a:ln>
            <a:noFill/>
          </a:ln>
        </p:spPr>
      </p:pic>
    </p:spTree>
  </p:cSld>
  <p:clrMapOvr>
    <a:overrideClrMapping bg1="dk1" tx1="lt1" bg2="dk2" tx2="lt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8" name="矩形 7"/>
          <p:cNvSpPr/>
          <p:nvPr/>
        </p:nvSpPr>
        <p:spPr>
          <a:xfrm>
            <a:off x="0" y="0"/>
            <a:ext cx="6552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9" name="图片 8"/>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10" name="矩形 9"/>
          <p:cNvSpPr/>
          <p:nvPr/>
        </p:nvSpPr>
        <p:spPr>
          <a:xfrm>
            <a:off x="0" y="0"/>
            <a:ext cx="6408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p:txBody>
          <a:bodyP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11" name="图片 10"/>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6" name="矩形 5"/>
          <p:cNvSpPr/>
          <p:nvPr/>
        </p:nvSpPr>
        <p:spPr>
          <a:xfrm>
            <a:off x="0" y="0"/>
            <a:ext cx="6696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7" name="图片 6"/>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5" name="矩形 4"/>
          <p:cNvSpPr/>
          <p:nvPr/>
        </p:nvSpPr>
        <p:spPr>
          <a:xfrm>
            <a:off x="0" y="0"/>
            <a:ext cx="6696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日期占位符 1"/>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6" name="图片 5"/>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8" name="矩形 7"/>
          <p:cNvSpPr/>
          <p:nvPr/>
        </p:nvSpPr>
        <p:spPr>
          <a:xfrm>
            <a:off x="0" y="0"/>
            <a:ext cx="6732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a:xfrm>
            <a:off x="461175" y="5357826"/>
            <a:ext cx="8226225" cy="768028"/>
          </a:xfrm>
        </p:spPr>
        <p:txBody>
          <a:bodyPr anchor="ctr"/>
          <a:lstStyle>
            <a:lvl1pPr algn="ctr">
              <a:defRPr lang="zh-CN" altLang="en-US" sz="3600" b="0" kern="1200" spc="50">
                <a:ln w="12700">
                  <a:noFill/>
                  <a:prstDash val="solid"/>
                </a:ln>
                <a:solidFill>
                  <a:schemeClr val="accent4"/>
                </a:solidFill>
                <a:effectLst>
                  <a:outerShdw blurRad="38100" dist="20320" dir="2700000" algn="tl" rotWithShape="0">
                    <a:srgbClr val="000000">
                      <a:alpha val="70000"/>
                    </a:srgbClr>
                  </a:outerShdw>
                </a:effectLst>
                <a:latin typeface="+mj-lt"/>
                <a:ea typeface="+mj-ea"/>
                <a:cs typeface="+mj-cs"/>
              </a:defRPr>
            </a:lvl1pPr>
          </a:lstStyle>
          <a:p>
            <a:r>
              <a:rPr kumimoji="0" lang="zh-CN" altLang="en-US" smtClean="0"/>
              <a:t>单击此处编辑母版标题样式</a:t>
            </a:r>
            <a:endParaRPr kumimoji="0" lang="en-US"/>
          </a:p>
        </p:txBody>
      </p:sp>
      <p:sp>
        <p:nvSpPr>
          <p:cNvPr id="3" name="内容占位符 2"/>
          <p:cNvSpPr>
            <a:spLocks noGrp="1"/>
          </p:cNvSpPr>
          <p:nvPr>
            <p:ph idx="1"/>
          </p:nvPr>
        </p:nvSpPr>
        <p:spPr>
          <a:xfrm>
            <a:off x="460382" y="428604"/>
            <a:ext cx="5111750" cy="48577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文本占位符 3"/>
          <p:cNvSpPr>
            <a:spLocks noGrp="1"/>
          </p:cNvSpPr>
          <p:nvPr>
            <p:ph type="body" sz="half" idx="2"/>
          </p:nvPr>
        </p:nvSpPr>
        <p:spPr>
          <a:xfrm>
            <a:off x="5679086" y="1357298"/>
            <a:ext cx="3008313" cy="392909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9" name="图片 8"/>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8" name="矩形 7"/>
          <p:cNvSpPr/>
          <p:nvPr/>
        </p:nvSpPr>
        <p:spPr>
          <a:xfrm>
            <a:off x="0" y="0"/>
            <a:ext cx="6696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a:xfrm>
            <a:off x="695298" y="214290"/>
            <a:ext cx="7448602" cy="781052"/>
          </a:xfrm>
        </p:spPr>
        <p:txBody>
          <a:bodyPr anchor="ctr"/>
          <a:lstStyle>
            <a:lvl1pPr algn="ctr" rtl="0">
              <a:spcBef>
                <a:spcPct val="0"/>
              </a:spcBef>
              <a:buNone/>
              <a:defRPr sz="3600" b="0" kern="1200" spc="50">
                <a:ln w="12700">
                  <a:noFill/>
                  <a:prstDash val="solid"/>
                </a:ln>
                <a:solidFill>
                  <a:schemeClr val="accent4"/>
                </a:solidFill>
                <a:effectLst>
                  <a:outerShdw blurRad="38100" dist="20320" dir="2700000" algn="tl" rotWithShape="0">
                    <a:srgbClr val="000000">
                      <a:alpha val="70000"/>
                    </a:srgbClr>
                  </a:outerShdw>
                </a:effectLst>
                <a:latin typeface="+mj-lt"/>
                <a:ea typeface="+mj-ea"/>
                <a:cs typeface="+mj-cs"/>
              </a:defRPr>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681015" y="1000108"/>
            <a:ext cx="7452360" cy="5214974"/>
          </a:xfrm>
          <a:prstGeom prst="snip2DiagRect">
            <a:avLst>
              <a:gd name="adj1" fmla="val 0"/>
              <a:gd name="adj2" fmla="val 17946"/>
            </a:avLst>
          </a:prstGeom>
        </p:spPr>
        <p:style>
          <a:lnRef idx="2">
            <a:schemeClr val="accent1"/>
          </a:lnRef>
          <a:fillRef idx="1">
            <a:schemeClr val="lt1"/>
          </a:fillRef>
          <a:effectRef idx="0">
            <a:schemeClr val="accent1"/>
          </a:effectRef>
          <a:fontRef idx="minor">
            <a:schemeClr val="dk1"/>
          </a:fontRef>
        </p:style>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zh-CN" altLang="en-US" smtClean="0"/>
              <a:t>单击图标添加图片</a:t>
            </a:r>
            <a:endParaRPr kumimoji="0" lang="en-US"/>
          </a:p>
        </p:txBody>
      </p:sp>
      <p:sp>
        <p:nvSpPr>
          <p:cNvPr id="4" name="文本占位符 3"/>
          <p:cNvSpPr>
            <a:spLocks noGrp="1"/>
          </p:cNvSpPr>
          <p:nvPr>
            <p:ph type="body" sz="half" idx="2"/>
          </p:nvPr>
        </p:nvSpPr>
        <p:spPr>
          <a:xfrm>
            <a:off x="4953000" y="6243633"/>
            <a:ext cx="3180375" cy="614367"/>
          </a:xfrm>
        </p:spPr>
        <p:txBody>
          <a:bodyPr anchor="t"/>
          <a:lstStyle>
            <a:lvl1pPr marL="0" indent="0" algn="r">
              <a:buNone/>
              <a:defRPr sz="1400"/>
            </a:lvl1pPr>
            <a:lvl2pPr marL="457200" indent="0" algn="r">
              <a:buNone/>
              <a:defRPr sz="1200"/>
            </a:lvl2pPr>
            <a:lvl3pPr marL="914400" indent="0" algn="r">
              <a:buNone/>
              <a:defRPr sz="1000"/>
            </a:lvl3pPr>
            <a:lvl4pPr marL="1371600" indent="0" algn="r">
              <a:buNone/>
              <a:defRPr sz="900"/>
            </a:lvl4pPr>
            <a:lvl5pPr marL="1828800" indent="0" algn="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zh-CN" altLang="en-US" smtClean="0"/>
              <a:t>单击此处编辑母版文本样式</a:t>
            </a:r>
          </a:p>
        </p:txBody>
      </p:sp>
      <p:sp>
        <p:nvSpPr>
          <p:cNvPr id="5" name="日期占位符 4"/>
          <p:cNvSpPr>
            <a:spLocks noGrp="1"/>
          </p:cNvSpPr>
          <p:nvPr>
            <p:ph type="dt" sz="half" idx="10"/>
          </p:nvPr>
        </p:nvSpPr>
        <p:spPr>
          <a:xfrm>
            <a:off x="609600" y="6492878"/>
            <a:ext cx="1676384" cy="365125"/>
          </a:xfrm>
        </p:spPr>
        <p:txBody>
          <a:bodyPr/>
          <a:lstStyle/>
          <a:p>
            <a:fld id="{35DAFB26-1455-4961-91AA-4C1C9CD28629}" type="datetimeFigureOut">
              <a:rPr lang="zh-CN" altLang="en-US" smtClean="0"/>
              <a:t>2010-3-10</a:t>
            </a:fld>
            <a:endParaRPr lang="zh-CN" altLang="en-US"/>
          </a:p>
        </p:txBody>
      </p:sp>
      <p:sp>
        <p:nvSpPr>
          <p:cNvPr id="6" name="页脚占位符 5"/>
          <p:cNvSpPr>
            <a:spLocks noGrp="1"/>
          </p:cNvSpPr>
          <p:nvPr>
            <p:ph type="ftr" sz="quarter" idx="11"/>
          </p:nvPr>
        </p:nvSpPr>
        <p:spPr>
          <a:xfrm>
            <a:off x="2285984" y="6492876"/>
            <a:ext cx="2643206" cy="365125"/>
          </a:xfrm>
        </p:spPr>
        <p:txBody>
          <a:bodyPr/>
          <a:lstStyle/>
          <a:p>
            <a:endParaRPr lang="zh-CN" altLang="en-US"/>
          </a:p>
        </p:txBody>
      </p:sp>
      <p:sp>
        <p:nvSpPr>
          <p:cNvPr id="7" name="灯片编号占位符 6"/>
          <p:cNvSpPr>
            <a:spLocks noGrp="1"/>
          </p:cNvSpPr>
          <p:nvPr>
            <p:ph type="sldNum" sz="quarter" idx="12"/>
          </p:nvPr>
        </p:nvSpPr>
        <p:spPr>
          <a:xfrm>
            <a:off x="683073" y="5347005"/>
            <a:ext cx="871200" cy="871200"/>
          </a:xfrm>
          <a:prstGeom prst="rtTriangle">
            <a:avLst/>
          </a:prstGeom>
          <a:noFill/>
        </p:spPr>
        <p:style>
          <a:lnRef idx="2">
            <a:schemeClr val="accent1"/>
          </a:lnRef>
          <a:fillRef idx="1">
            <a:schemeClr val="lt1"/>
          </a:fillRef>
          <a:effectRef idx="0">
            <a:schemeClr val="accent1"/>
          </a:effectRef>
          <a:fontRef idx="minor">
            <a:schemeClr val="dk1"/>
          </a:fontRef>
        </p:style>
        <p:txBody>
          <a:bodyPr/>
          <a:lstStyle/>
          <a:p>
            <a:fld id="{19FC84E7-6265-4773-814E-9C309477C983}" type="slidenum">
              <a:rPr lang="zh-CN" altLang="en-US" smtClean="0"/>
              <a:t>‹#›</a:t>
            </a:fld>
            <a:endParaRPr lang="zh-CN" altLang="en-US"/>
          </a:p>
        </p:txBody>
      </p:sp>
      <p:pic>
        <p:nvPicPr>
          <p:cNvPr id="9" name="图片 8"/>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7" name="矩形 6"/>
          <p:cNvSpPr/>
          <p:nvPr/>
        </p:nvSpPr>
        <p:spPr>
          <a:xfrm>
            <a:off x="0" y="0"/>
            <a:ext cx="6696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标题 1"/>
          <p:cNvSpPr>
            <a:spLocks noGrp="1"/>
          </p:cNvSpPr>
          <p:nvPr>
            <p:ph type="title"/>
          </p:nvPr>
        </p:nvSpPr>
        <p:spPr/>
        <p:txBody>
          <a:bodyPr/>
          <a:lstStyle>
            <a:lvl1pPr algn="r">
              <a:defRPr/>
            </a:lvl1p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1500176"/>
            <a:ext cx="8229600" cy="4714907"/>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8" name="图片 7"/>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7" name="矩形 6"/>
          <p:cNvSpPr/>
          <p:nvPr/>
        </p:nvSpPr>
        <p:spPr>
          <a:xfrm>
            <a:off x="0" y="0"/>
            <a:ext cx="669600" cy="6858000"/>
          </a:xfrm>
          <a:prstGeom prst="rect">
            <a:avLst/>
          </a:prstGeom>
          <a:blipFill>
            <a:blip r:embed="rId1">
              <a:alphaModFix amt="40000"/>
            </a:blip>
            <a:tile tx="0" ty="0" sx="50000" sy="50000" flip="x" algn="tl"/>
          </a:blip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2" name="竖排标题 1"/>
          <p:cNvSpPr>
            <a:spLocks noGrp="1"/>
          </p:cNvSpPr>
          <p:nvPr>
            <p:ph type="title" orient="vert"/>
          </p:nvPr>
        </p:nvSpPr>
        <p:spPr>
          <a:xfrm>
            <a:off x="7286644" y="274638"/>
            <a:ext cx="1400156" cy="5940444"/>
          </a:xfrm>
        </p:spPr>
        <p:txBody>
          <a:bodyPr vert="eaVert"/>
          <a:lstStyle>
            <a:lvl1pPr algn="ctr">
              <a:defRPr>
                <a:effectLst>
                  <a:outerShdw dist="50800" dir="18900000" algn="tl" rotWithShape="0">
                    <a:srgbClr val="000000">
                      <a:alpha val="75000"/>
                    </a:srgbClr>
                  </a:outerShdw>
                </a:effectLst>
              </a:defRPr>
            </a:lvl1p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8"/>
            <a:ext cx="6758006" cy="5940444"/>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35DAFB26-1455-4961-91AA-4C1C9CD28629}" type="datetimeFigureOut">
              <a:rPr lang="zh-CN" altLang="en-US" smtClean="0"/>
              <a:t>2010-3-10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FC84E7-6265-4773-814E-9C309477C983}" type="slidenum">
              <a:rPr lang="zh-CN" altLang="en-US" smtClean="0"/>
              <a:t>‹#›</a:t>
            </a:fld>
            <a:endParaRPr lang="zh-CN" altLang="en-US"/>
          </a:p>
        </p:txBody>
      </p:sp>
      <p:pic>
        <p:nvPicPr>
          <p:cNvPr id="8" name="图片 7"/>
          <p:cNvPicPr>
            <a:picLocks noChangeAspect="1"/>
          </p:cNvPicPr>
          <p:nvPr/>
        </p:nvPicPr>
        <p:blipFill>
          <a:blip r:embed="rId2">
            <a:duotone>
              <a:schemeClr val="bg2"/>
              <a:srgbClr val="FFF1C1"/>
            </a:duotone>
          </a:blip>
          <a:stretch>
            <a:fillRect/>
          </a:stretch>
        </p:blipFill>
        <p:spPr>
          <a:xfrm>
            <a:off x="8135907" y="0"/>
            <a:ext cx="1008093" cy="1428736"/>
          </a:xfrm>
          <a:prstGeom prst="rect">
            <a:avLst/>
          </a:prstGeom>
          <a:noFill/>
          <a:ln>
            <a:noFill/>
          </a:ln>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7776000" cy="1143000"/>
          </a:xfrm>
          <a:prstGeom prst="rect">
            <a:avLst/>
          </a:prstGeom>
        </p:spPr>
        <p:txBody>
          <a:bodyPr vert="horz" rtlCol="0" anchor="ctr">
            <a:normAutofit/>
            <a:scene3d>
              <a:camera prst="orthographicFront"/>
              <a:lightRig rig="soft" dir="t"/>
            </a:scene3d>
            <a:sp3d prstMaterial="matte">
              <a:bevelT w="12700" h="12700"/>
            </a:sp3d>
          </a:body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600200"/>
            <a:ext cx="8229600" cy="4525963"/>
          </a:xfrm>
          <a:prstGeom prst="rect">
            <a:avLst/>
          </a:prstGeom>
        </p:spPr>
        <p:txBody>
          <a:bodyPr vert="horz" rtlCol="0">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274320" rtlCol="0" anchor="ctr"/>
          <a:lstStyle>
            <a:defPPr>
              <a:defRPr lang="zh-CN"/>
            </a:defPPr>
            <a:lvl1pPr marL="0" algn="l" defTabSz="914400" rtl="0" eaLnBrk="1" latinLnBrk="0" hangingPunct="1">
              <a:defRPr kumimoji="0"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5DAFB26-1455-4961-91AA-4C1C9CD28629}" type="datetimeFigureOut">
              <a:rPr lang="zh-CN" altLang="en-US" smtClean="0"/>
              <a:t>2010-3-10</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rtlCol="0" anchor="ctr"/>
          <a:lstStyle>
            <a:defPPr>
              <a:defRPr lang="zh-CN"/>
            </a:defPPr>
            <a:lvl1pPr marL="0" algn="ctr" defTabSz="914400" rtl="0" eaLnBrk="1" latinLnBrk="0" hangingPunct="1">
              <a:defRPr kumimoji="0"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45720" tIns="45720" rIns="45720" rtlCol="0" anchor="ctr"/>
          <a:lstStyle>
            <a:defPPr>
              <a:defRPr lang="zh-CN"/>
            </a:defPPr>
            <a:lvl1pPr marL="0" algn="r" defTabSz="914400" rtl="0" eaLnBrk="1" latinLnBrk="0" hangingPunct="1">
              <a:defRPr kumimoji="0"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9FC84E7-6265-4773-814E-9C309477C983}" type="slidenum">
              <a:rPr lang="zh-CN" altLang="en-US" smtClean="0"/>
              <a:t>‹#›</a:t>
            </a:fld>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rtl="0" eaLnBrk="1" latinLnBrk="0" hangingPunct="1">
        <a:spcBef>
          <a:spcPct val="0"/>
        </a:spcBef>
        <a:buNone/>
        <a:defRPr kumimoji="0" lang="zh-CN" altLang="en-US" sz="4400" b="0" kern="1200" spc="50">
          <a:ln w="12700">
            <a:noFill/>
            <a:prstDash val="solid"/>
          </a:ln>
          <a:solidFill>
            <a:schemeClr val="accent4"/>
          </a:solidFill>
          <a:effectLst>
            <a:outerShdw blurRad="38100" dist="20320" dir="2700000" algn="tl" rotWithShape="0">
              <a:srgbClr val="000000">
                <a:alpha val="70000"/>
              </a:srgbClr>
            </a:outerShdw>
          </a:effectLst>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tx2"/>
        </a:buClr>
        <a:buSzPct val="6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tx2"/>
        </a:buClr>
        <a:buSzPct val="60000"/>
        <a:buFont typeface="Wingdings 2"/>
        <a:buChar char=""/>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tx2"/>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tx2"/>
        </a:buClr>
        <a:buSzPct val="60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tx2"/>
        </a:buClr>
        <a:buSzPct val="60000"/>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baike.baidu.com/view/570855.htm" TargetMode="External" /><Relationship Id="rId3" Type="http://schemas.openxmlformats.org/officeDocument/2006/relationships/hyperlink" Target="http://baike.baidu.com/view/3794.htm" TargetMode="External" /><Relationship Id="rId4" Type="http://schemas.openxmlformats.org/officeDocument/2006/relationships/hyperlink" Target="http://baike.baidu.com/view/44052.htm"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baike.baidu.com/view/30363.htm" TargetMode="Ex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hyperlink" Target="http://baike.baidu.com/view/325519.htm" TargetMode="External" /><Relationship Id="rId3" Type="http://schemas.openxmlformats.org/officeDocument/2006/relationships/hyperlink" Target="http://baike.baidu.com/view/76100.htm" TargetMode="Ex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hyperlink" Target="http://baike.baidu.com/view/1020733.htm" TargetMode="Ex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56001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685800" y="1214422"/>
            <a:ext cx="7886728" cy="2428892"/>
          </a:xfrm>
        </p:spPr>
        <p:txBody>
          <a:bodyPr>
            <a:normAutofit/>
          </a:bodyPr>
          <a:lstStyle/>
          <a:p>
            <a:r>
              <a:rPr lang="zh-CN" altLang="en-US" sz="6000" smtClean="0"/>
              <a:t>芯片知识以及显示芯片主要厂家简介</a:t>
            </a:r>
            <a:endParaRPr lang="zh-CN" altLang="en-US" sz="6000"/>
          </a:p>
        </p:txBody>
      </p:sp>
      <p:sp>
        <p:nvSpPr>
          <p:cNvPr id="3" name="副标题 2"/>
          <p:cNvSpPr>
            <a:spLocks noGrp="1"/>
          </p:cNvSpPr>
          <p:nvPr>
            <p:ph type="subTitle" idx="1"/>
          </p:nvPr>
        </p:nvSpPr>
        <p:spPr>
          <a:xfrm>
            <a:off x="2000232" y="4572008"/>
            <a:ext cx="6858049" cy="1571636"/>
          </a:xfrm>
        </p:spPr>
        <p:txBody>
          <a:bodyPr>
            <a:normAutofit/>
          </a:bodyPr>
          <a:lstStyle/>
          <a:p>
            <a:r>
              <a:rPr lang="en-US" altLang="zh-CN" sz="2000" smtClean="0"/>
              <a:t>                                                        </a:t>
            </a:r>
            <a:r>
              <a:rPr lang="zh-CN" altLang="en-US" sz="2000" smtClean="0"/>
              <a:t>朗朗电子 ：凌翔</a:t>
            </a:r>
            <a:endParaRPr lang="en-US" altLang="zh-CN" sz="2000" smtClean="0"/>
          </a:p>
          <a:p>
            <a:r>
              <a:rPr lang="en-US" altLang="zh-CN" sz="2000" smtClean="0"/>
              <a:t>                                                           3</a:t>
            </a:r>
            <a:r>
              <a:rPr lang="zh-CN" altLang="en-US" sz="2000" smtClean="0"/>
              <a:t>月</a:t>
            </a:r>
            <a:r>
              <a:rPr lang="en-US" altLang="zh-CN" sz="2000" smtClean="0"/>
              <a:t>12</a:t>
            </a:r>
            <a:r>
              <a:rPr lang="zh-CN" altLang="en-US" sz="2000" smtClean="0"/>
              <a:t>日</a:t>
            </a:r>
            <a:endParaRPr lang="en-US" altLang="zh-CN" sz="2000" smtClean="0"/>
          </a:p>
          <a:p>
            <a:endParaRPr lang="en-US" altLang="zh-CN" smtClean="0"/>
          </a:p>
        </p:txBody>
      </p:sp>
      <p:sp>
        <p:nvSpPr>
          <p:cNvPr id="4" name="TextBox 3"/>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mtClean="0"/>
              <a:t>一、</a:t>
            </a:r>
            <a:r>
              <a:rPr lang="en-US" altLang="zh-CN" smtClean="0"/>
              <a:t>IC</a:t>
            </a:r>
            <a:r>
              <a:rPr lang="zh-CN" altLang="en-US" smtClean="0"/>
              <a:t>的定义</a:t>
            </a:r>
            <a:br>
              <a:rPr lang="en-US" altLang="zh-CN" smtClean="0"/>
            </a:br>
            <a:endParaRPr lang="zh-CN" altLang="en-US"/>
          </a:p>
        </p:txBody>
      </p:sp>
      <p:sp>
        <p:nvSpPr>
          <p:cNvPr id="1025" name="Rectangle 1"/>
          <p:cNvSpPr>
            <a:spLocks noChangeArrowheads="1"/>
          </p:cNvSpPr>
          <p:nvPr/>
        </p:nvSpPr>
        <p:spPr bwMode="auto">
          <a:xfrm>
            <a:off x="642910" y="1757953"/>
            <a:ext cx="8143932" cy="2246769"/>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pPr>
            <a:br>
              <a:rPr kumimoji="0" lang="zh-CN" altLang="en-US" sz="1000" b="0" i="0" u="none" strike="noStrike" cap="none" normalizeH="0" baseline="0" smtClean="0">
                <a:ln>
                  <a:noFill/>
                </a:ln>
                <a:solidFill>
                  <a:srgbClr val="000000"/>
                </a:solidFill>
                <a:effectLst/>
                <a:latin typeface="Arial" pitchFamily="34" charset="0"/>
                <a:ea typeface="宋体" pitchFamily="2" charset="-122"/>
                <a:cs typeface="Arial" pitchFamily="34" charset="0"/>
              </a:rPr>
            </a:br>
            <a:r>
              <a:rPr kumimoji="0" lang="zh-CN" altLang="en-US" sz="1000" b="0" i="0" u="none" strike="noStrike" cap="none" normalizeH="0" baseline="0" smtClean="0">
                <a:ln>
                  <a:noFill/>
                </a:ln>
                <a:solidFill>
                  <a:srgbClr val="000000"/>
                </a:solidFill>
                <a:effectLst/>
                <a:latin typeface="Arial" pitchFamily="34" charset="0"/>
                <a:ea typeface="宋体" pitchFamily="2" charset="-122"/>
                <a:cs typeface="Arial" pitchFamily="34" charset="0"/>
              </a:rPr>
              <a:t>　　</a:t>
            </a:r>
            <a:endParaRPr kumimoji="0" lang="zh-CN" altLang="en-US" sz="2000" b="0" i="0" u="none" strike="noStrike" cap="none" normalizeH="0" baseline="0" smtClean="0">
              <a:ln>
                <a:noFill/>
              </a:ln>
              <a:solidFill>
                <a:schemeClr val="tx1"/>
              </a:solidFill>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2000" b="0" i="0" u="none" strike="noStrike" cap="none" normalizeH="0" baseline="0" smtClean="0">
                <a:ln>
                  <a:noFill/>
                </a:ln>
                <a:solidFill>
                  <a:srgbClr val="000000"/>
                </a:solidFill>
                <a:effectLst/>
                <a:latin typeface="Arial" pitchFamily="34" charset="0"/>
                <a:ea typeface="宋体" pitchFamily="2" charset="-122"/>
                <a:cs typeface="Arial" pitchFamily="34" charset="0"/>
              </a:rPr>
              <a:t>　　  </a:t>
            </a:r>
            <a:r>
              <a:rPr kumimoji="0" lang="en-US" altLang="zh-CN" sz="2000" b="0" i="0" u="none" strike="noStrike" cap="none" normalizeH="0" baseline="0" smtClean="0">
                <a:ln>
                  <a:noFill/>
                </a:ln>
                <a:effectLst/>
                <a:latin typeface="Arial" pitchFamily="34" charset="0"/>
                <a:ea typeface="宋体" pitchFamily="2" charset="-122"/>
                <a:cs typeface="Arial" pitchFamily="34" charset="0"/>
              </a:rPr>
              <a:t>IC</a:t>
            </a:r>
            <a:r>
              <a:rPr kumimoji="0" lang="zh-CN" altLang="en-US" sz="2400" b="0" i="0" u="none" strike="noStrike" cap="none" normalizeH="0" baseline="0" smtClean="0">
                <a:ln>
                  <a:noFill/>
                </a:ln>
                <a:effectLst/>
                <a:latin typeface="+mn-ea"/>
                <a:cs typeface="Arial" pitchFamily="34" charset="0"/>
              </a:rPr>
              <a:t>就是半导体元件产品的统称。包括：</a:t>
            </a:r>
            <a:r>
              <a:rPr kumimoji="0" lang="en-US" altLang="zh-CN" sz="2400" b="0" i="0" u="none" strike="noStrike" cap="none" normalizeH="0" baseline="0" smtClean="0">
                <a:ln>
                  <a:noFill/>
                </a:ln>
                <a:effectLst/>
                <a:latin typeface="+mn-ea"/>
                <a:cs typeface="Arial" pitchFamily="34" charset="0"/>
              </a:rPr>
              <a:t>1.</a:t>
            </a:r>
            <a:r>
              <a:rPr kumimoji="0" lang="zh-CN" altLang="en-US" sz="2400" b="0" i="0" u="none" strike="noStrike" cap="none" normalizeH="0" baseline="0" smtClean="0">
                <a:ln>
                  <a:noFill/>
                </a:ln>
                <a:effectLst/>
                <a:latin typeface="+mn-ea"/>
                <a:cs typeface="Arial" pitchFamily="34" charset="0"/>
              </a:rPr>
              <a:t>集成</a:t>
            </a:r>
            <a:r>
              <a:rPr kumimoji="0" lang="zh-CN" altLang="en-US" sz="2400" b="0" i="0" u="none" strike="noStrike" cap="none" normalizeH="0" baseline="0" smtClean="0">
                <a:ln>
                  <a:noFill/>
                </a:ln>
                <a:effectLst/>
                <a:latin typeface="+mn-ea"/>
                <a:cs typeface="Arial" pitchFamily="34" charset="0"/>
                <a:hlinkClick r:id="rId2"/>
              </a:rPr>
              <a:t>电路板</a:t>
            </a:r>
            <a:r>
              <a:rPr kumimoji="0" lang="en-US" altLang="zh-CN" sz="2400" b="0" i="0" u="none" strike="noStrike" cap="none" normalizeH="0" baseline="0" smtClean="0">
                <a:ln>
                  <a:noFill/>
                </a:ln>
                <a:effectLst/>
                <a:latin typeface="+mn-ea"/>
                <a:cs typeface="Arial" pitchFamily="34" charset="0"/>
              </a:rPr>
              <a:t>(integrated  circuit</a:t>
            </a:r>
            <a:r>
              <a:rPr kumimoji="0" lang="zh-CN" altLang="en-US" sz="2400" b="0" i="0" u="none" strike="noStrike" cap="none" normalizeH="0" baseline="0" smtClean="0">
                <a:ln>
                  <a:noFill/>
                </a:ln>
                <a:effectLst/>
                <a:latin typeface="+mn-ea"/>
                <a:cs typeface="Arial" pitchFamily="34" charset="0"/>
              </a:rPr>
              <a:t>，缩写：</a:t>
            </a:r>
            <a:r>
              <a:rPr kumimoji="0" lang="en-US" altLang="zh-CN" sz="2400" b="0" i="0" u="none" strike="noStrike" cap="none" normalizeH="0" baseline="0" smtClean="0">
                <a:ln>
                  <a:noFill/>
                </a:ln>
                <a:effectLst/>
                <a:latin typeface="+mn-ea"/>
                <a:cs typeface="Arial" pitchFamily="34" charset="0"/>
              </a:rPr>
              <a:t>IC)</a:t>
            </a:r>
            <a:r>
              <a:rPr kumimoji="0" lang="zh-CN" altLang="en-US" sz="2400" b="0" i="0" u="none" strike="noStrike" cap="none" normalizeH="0" baseline="0" smtClean="0">
                <a:ln>
                  <a:noFill/>
                </a:ln>
                <a:effectLst/>
                <a:latin typeface="+mn-ea"/>
                <a:cs typeface="Arial" pitchFamily="34" charset="0"/>
              </a:rPr>
              <a:t>； </a:t>
            </a:r>
            <a:r>
              <a:rPr kumimoji="0" lang="en-US" altLang="zh-CN" sz="2400" b="0" i="0" u="none" strike="noStrike" cap="none" normalizeH="0" baseline="0" smtClean="0">
                <a:ln>
                  <a:noFill/>
                </a:ln>
                <a:effectLst/>
                <a:latin typeface="+mn-ea"/>
                <a:cs typeface="Arial" pitchFamily="34" charset="0"/>
              </a:rPr>
              <a:t>2.</a:t>
            </a:r>
            <a:r>
              <a:rPr kumimoji="0" lang="zh-CN" altLang="en-US" sz="2400" b="0" i="0" u="none" strike="noStrike" cap="none" normalizeH="0" baseline="0" smtClean="0">
                <a:ln>
                  <a:noFill/>
                </a:ln>
                <a:effectLst/>
                <a:latin typeface="+mn-ea"/>
                <a:cs typeface="Arial" pitchFamily="34" charset="0"/>
              </a:rPr>
              <a:t>二、</a:t>
            </a:r>
            <a:r>
              <a:rPr kumimoji="0" lang="zh-CN" altLang="en-US" sz="2400" b="0" i="0" u="none" strike="noStrike" cap="none" normalizeH="0" baseline="0" smtClean="0">
                <a:ln>
                  <a:noFill/>
                </a:ln>
                <a:effectLst/>
                <a:latin typeface="+mn-ea"/>
                <a:cs typeface="Arial" pitchFamily="34" charset="0"/>
                <a:hlinkClick r:id="rId3"/>
              </a:rPr>
              <a:t>三极管</a:t>
            </a:r>
            <a:r>
              <a:rPr kumimoji="0" lang="zh-CN" altLang="en-US" sz="2400" b="0" i="0" u="none" strike="noStrike" cap="none" normalizeH="0" baseline="0" smtClean="0">
                <a:ln>
                  <a:noFill/>
                </a:ln>
                <a:effectLst/>
                <a:latin typeface="+mn-ea"/>
                <a:cs typeface="Arial" pitchFamily="34" charset="0"/>
              </a:rPr>
              <a:t>；</a:t>
            </a:r>
            <a:r>
              <a:rPr kumimoji="0" lang="en-US" altLang="zh-CN" sz="2400" b="0" i="0" u="none" strike="noStrike" cap="none" normalizeH="0" baseline="0" smtClean="0">
                <a:ln>
                  <a:noFill/>
                </a:ln>
                <a:effectLst/>
                <a:latin typeface="+mn-ea"/>
                <a:cs typeface="Arial" pitchFamily="34" charset="0"/>
              </a:rPr>
              <a:t>3.</a:t>
            </a:r>
            <a:r>
              <a:rPr kumimoji="0" lang="zh-CN" altLang="en-US" sz="2400" b="0" i="0" u="none" strike="noStrike" cap="none" normalizeH="0" baseline="0" smtClean="0">
                <a:ln>
                  <a:noFill/>
                </a:ln>
                <a:effectLst/>
                <a:latin typeface="+mn-ea"/>
                <a:cs typeface="Arial" pitchFamily="34" charset="0"/>
              </a:rPr>
              <a:t>特殊</a:t>
            </a:r>
            <a:r>
              <a:rPr kumimoji="0" lang="zh-CN" altLang="en-US" sz="2400" b="0" i="0" u="none" strike="noStrike" cap="none" normalizeH="0" baseline="0" smtClean="0">
                <a:ln>
                  <a:noFill/>
                </a:ln>
                <a:effectLst/>
                <a:latin typeface="+mn-ea"/>
                <a:cs typeface="Arial" pitchFamily="34" charset="0"/>
                <a:hlinkClick r:id="rId4"/>
              </a:rPr>
              <a:t>电子元件</a:t>
            </a:r>
            <a:r>
              <a:rPr kumimoji="0" lang="zh-CN" altLang="en-US" sz="2400" b="0" i="0" u="none" strike="noStrike" cap="none" normalizeH="0" baseline="0" smtClean="0">
                <a:ln>
                  <a:noFill/>
                </a:ln>
                <a:effectLst/>
                <a:latin typeface="+mn-ea"/>
                <a:cs typeface="Arial" pitchFamily="34" charset="0"/>
              </a:rPr>
              <a:t>。  </a:t>
            </a:r>
            <a:endParaRPr kumimoji="0" lang="zh-CN" altLang="en-US" sz="2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2400" b="0" i="0" u="none" strike="noStrike" cap="none" normalizeH="0" baseline="0" smtClean="0">
                <a:ln>
                  <a:noFill/>
                </a:ln>
                <a:effectLst/>
                <a:latin typeface="+mn-ea"/>
                <a:cs typeface="Arial" pitchFamily="34" charset="0"/>
              </a:rPr>
              <a:t>　　再广义些讲还涉及所有的电子元件，象电阻，电容，电路版</a:t>
            </a:r>
            <a:r>
              <a:rPr kumimoji="0" lang="en-US" altLang="zh-CN" sz="2400" b="0" i="0" u="none" strike="noStrike" cap="none" normalizeH="0" baseline="0" smtClean="0">
                <a:ln>
                  <a:noFill/>
                </a:ln>
                <a:effectLst/>
                <a:latin typeface="+mn-ea"/>
                <a:cs typeface="Arial" pitchFamily="34" charset="0"/>
              </a:rPr>
              <a:t>/PCB</a:t>
            </a:r>
            <a:r>
              <a:rPr kumimoji="0" lang="zh-CN" altLang="en-US" sz="2400" b="0" i="0" u="none" strike="noStrike" cap="none" normalizeH="0" baseline="0" smtClean="0">
                <a:ln>
                  <a:noFill/>
                </a:ln>
                <a:effectLst/>
                <a:latin typeface="+mn-ea"/>
                <a:cs typeface="Arial" pitchFamily="34" charset="0"/>
              </a:rPr>
              <a:t>版，等许多相关产品</a:t>
            </a:r>
            <a:r>
              <a:rPr kumimoji="0" lang="zh-CN" altLang="en-US" sz="2000" b="0" i="0" u="none" strike="noStrike" cap="none" normalizeH="0" baseline="0" smtClean="0">
                <a:ln>
                  <a:noFill/>
                </a:ln>
                <a:effectLst/>
                <a:latin typeface="+mn-ea"/>
                <a:cs typeface="Arial" pitchFamily="34" charset="0"/>
              </a:rPr>
              <a:t>。</a:t>
            </a:r>
            <a:endParaRPr kumimoji="0" lang="zh-CN" altLang="en-US" sz="2000" b="0" i="0" u="none" strike="noStrike" cap="none" normalizeH="0" baseline="0" smtClean="0">
              <a:ln>
                <a:noFill/>
              </a:ln>
              <a:effectLst/>
              <a:latin typeface="+mn-ea"/>
            </a:endParaRPr>
          </a:p>
        </p:txBody>
      </p:sp>
      <p:sp>
        <p:nvSpPr>
          <p:cNvPr id="1026" name="TextBox 1025"/>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4000" smtClean="0"/>
              <a:t>二、</a:t>
            </a:r>
            <a:r>
              <a:rPr lang="en-US" altLang="zh-CN" sz="4000" smtClean="0"/>
              <a:t>IC</a:t>
            </a:r>
            <a:r>
              <a:rPr lang="zh-CN" altLang="en-US" sz="4000" smtClean="0"/>
              <a:t>的发展与变革</a:t>
            </a:r>
            <a:endParaRPr lang="zh-CN" altLang="en-US" sz="4000"/>
          </a:p>
        </p:txBody>
      </p:sp>
      <p:sp>
        <p:nvSpPr>
          <p:cNvPr id="15361" name="Rectangle 1"/>
          <p:cNvSpPr>
            <a:spLocks noChangeArrowheads="1"/>
          </p:cNvSpPr>
          <p:nvPr/>
        </p:nvSpPr>
        <p:spPr bwMode="auto">
          <a:xfrm>
            <a:off x="571472" y="1771773"/>
            <a:ext cx="8572528" cy="3477875"/>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rgbClr val="000000"/>
                </a:solidFill>
                <a:effectLst/>
                <a:latin typeface="+mn-ea"/>
                <a:cs typeface="Arial" pitchFamily="34" charset="0"/>
              </a:rPr>
              <a:t>    </a:t>
            </a:r>
            <a:r>
              <a:rPr kumimoji="0" lang="zh-CN" sz="2000" b="0" i="0" u="none" strike="noStrike" cap="none" normalizeH="0" baseline="0" smtClean="0">
                <a:ln>
                  <a:noFill/>
                </a:ln>
                <a:effectLst/>
                <a:latin typeface="+mn-ea"/>
                <a:cs typeface="Arial" pitchFamily="34" charset="0"/>
              </a:rPr>
              <a:t>自</a:t>
            </a:r>
            <a:r>
              <a:rPr kumimoji="0" lang="en-US" altLang="zh-CN" sz="2000" b="0" i="0" u="none" strike="noStrike" cap="none" normalizeH="0" baseline="0" smtClean="0">
                <a:ln>
                  <a:noFill/>
                </a:ln>
                <a:effectLst/>
                <a:latin typeface="+mn-ea"/>
                <a:cs typeface="Arial" pitchFamily="34" charset="0"/>
              </a:rPr>
              <a:t>1958</a:t>
            </a:r>
            <a:r>
              <a:rPr kumimoji="0" lang="zh-CN" altLang="en-US" sz="2000" b="0" i="0" u="none" strike="noStrike" cap="none" normalizeH="0" baseline="0" smtClean="0">
                <a:ln>
                  <a:noFill/>
                </a:ln>
                <a:effectLst/>
                <a:latin typeface="+mn-ea"/>
                <a:cs typeface="Arial" pitchFamily="34" charset="0"/>
              </a:rPr>
              <a:t>年美国德克萨斯仪器公司</a:t>
            </a:r>
            <a:r>
              <a:rPr kumimoji="0" lang="en-US" altLang="zh-CN" sz="2000" b="0" i="0" u="none" strike="noStrike" cap="none" normalizeH="0" baseline="0" smtClean="0">
                <a:ln>
                  <a:noFill/>
                </a:ln>
                <a:effectLst/>
                <a:latin typeface="+mn-ea"/>
                <a:cs typeface="Arial" pitchFamily="34" charset="0"/>
              </a:rPr>
              <a:t>(TI)</a:t>
            </a:r>
            <a:r>
              <a:rPr kumimoji="0" lang="zh-CN" altLang="en-US" sz="2000" b="0" i="0" u="none" strike="noStrike" cap="none" normalizeH="0" baseline="0" smtClean="0">
                <a:ln>
                  <a:noFill/>
                </a:ln>
                <a:effectLst/>
                <a:latin typeface="+mn-ea"/>
                <a:cs typeface="Arial" pitchFamily="34" charset="0"/>
              </a:rPr>
              <a:t>发明集成电路（</a:t>
            </a:r>
            <a:r>
              <a:rPr kumimoji="0" lang="en-US" altLang="zh-CN" sz="2000" b="0" i="0" u="none" strike="noStrike" cap="none" normalizeH="0" baseline="0" smtClean="0">
                <a:ln>
                  <a:noFill/>
                </a:ln>
                <a:effectLst/>
                <a:latin typeface="+mn-ea"/>
                <a:cs typeface="Arial" pitchFamily="34" charset="0"/>
              </a:rPr>
              <a:t>IC</a:t>
            </a:r>
            <a:r>
              <a:rPr kumimoji="0" lang="zh-CN" altLang="en-US" sz="2000" b="0" i="0" u="none" strike="noStrike" cap="none" normalizeH="0" baseline="0" smtClean="0">
                <a:ln>
                  <a:noFill/>
                </a:ln>
                <a:effectLst/>
                <a:latin typeface="+mn-ea"/>
                <a:cs typeface="Arial" pitchFamily="34" charset="0"/>
              </a:rPr>
              <a:t>）后，随着硅平面技术的发展，二十世纪六十年代先后发明了双极型和</a:t>
            </a:r>
            <a:r>
              <a:rPr kumimoji="0" lang="en-US" altLang="zh-CN" sz="2000" b="0" i="0" u="none" strike="noStrike" cap="none" normalizeH="0" baseline="0" smtClean="0">
                <a:ln>
                  <a:noFill/>
                </a:ln>
                <a:effectLst/>
                <a:latin typeface="+mn-ea"/>
                <a:cs typeface="Arial" pitchFamily="34" charset="0"/>
              </a:rPr>
              <a:t>MOS</a:t>
            </a:r>
            <a:r>
              <a:rPr kumimoji="0" lang="zh-CN" altLang="en-US" sz="2000" b="0" i="0" u="none" strike="noStrike" cap="none" normalizeH="0" baseline="0" smtClean="0">
                <a:ln>
                  <a:noFill/>
                </a:ln>
                <a:effectLst/>
                <a:latin typeface="+mn-ea"/>
                <a:cs typeface="Arial" pitchFamily="34" charset="0"/>
              </a:rPr>
              <a:t>型两种重要的集成电路，它标志着由电子管和</a:t>
            </a:r>
            <a:r>
              <a:rPr kumimoji="0" lang="zh-CN" altLang="en-US" sz="2000" b="0" i="0" u="none" strike="noStrike" cap="none" normalizeH="0" baseline="0" smtClean="0">
                <a:ln>
                  <a:noFill/>
                </a:ln>
                <a:effectLst/>
                <a:latin typeface="+mn-ea"/>
                <a:cs typeface="Arial" pitchFamily="34" charset="0"/>
                <a:hlinkClick r:id="rId2"/>
              </a:rPr>
              <a:t>晶体管</a:t>
            </a:r>
            <a:r>
              <a:rPr kumimoji="0" lang="zh-CN" altLang="en-US" sz="2000" b="0" i="0" u="none" strike="noStrike" cap="none" normalizeH="0" baseline="0" smtClean="0">
                <a:ln>
                  <a:noFill/>
                </a:ln>
                <a:effectLst/>
                <a:latin typeface="+mn-ea"/>
                <a:cs typeface="Arial" pitchFamily="34" charset="0"/>
              </a:rPr>
              <a:t>制造电子整机的时代发生了量和质的飞跃，创造了一个前所未有的具有极强渗透力和旺盛生命力的新兴产业集成电路产业。 </a:t>
            </a:r>
            <a:endParaRPr kumimoji="0" lang="zh-CN" altLang="en-US" sz="20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2000" b="0" i="0" u="none" strike="noStrike" cap="none" normalizeH="0" baseline="0" smtClean="0">
                <a:ln>
                  <a:noFill/>
                </a:ln>
                <a:effectLst/>
                <a:latin typeface="+mn-ea"/>
                <a:cs typeface="Arial" pitchFamily="34" charset="0"/>
              </a:rPr>
              <a:t>　　回顾集成电路的发展历程，我们可以看到，自发明集成电路至今</a:t>
            </a:r>
            <a:r>
              <a:rPr kumimoji="0" lang="en-US" altLang="zh-CN" sz="2000" b="0" i="0" u="none" strike="noStrike" cap="none" normalizeH="0" baseline="0" smtClean="0">
                <a:ln>
                  <a:noFill/>
                </a:ln>
                <a:effectLst/>
                <a:latin typeface="+mn-ea"/>
                <a:cs typeface="Arial" pitchFamily="34" charset="0"/>
              </a:rPr>
              <a:t>40</a:t>
            </a:r>
            <a:r>
              <a:rPr kumimoji="0" lang="zh-CN" altLang="en-US" sz="2000" b="0" i="0" u="none" strike="noStrike" cap="none" normalizeH="0" baseline="0" smtClean="0">
                <a:ln>
                  <a:noFill/>
                </a:ln>
                <a:effectLst/>
                <a:latin typeface="+mn-ea"/>
                <a:cs typeface="Arial" pitchFamily="34" charset="0"/>
              </a:rPr>
              <a:t>多年以来，</a:t>
            </a:r>
            <a:r>
              <a:rPr kumimoji="0" lang="en-US" altLang="zh-CN" sz="2000" b="0" i="0" u="none" strike="noStrike" cap="none" normalizeH="0" baseline="0" smtClean="0">
                <a:ln>
                  <a:noFill/>
                </a:ln>
                <a:effectLst/>
                <a:latin typeface="+mn-ea"/>
                <a:cs typeface="Arial" pitchFamily="34" charset="0"/>
              </a:rPr>
              <a:t>"</a:t>
            </a:r>
            <a:r>
              <a:rPr kumimoji="0" lang="zh-CN" altLang="en-US" sz="2000" b="0" i="0" u="none" strike="noStrike" cap="none" normalizeH="0" baseline="0" smtClean="0">
                <a:ln>
                  <a:noFill/>
                </a:ln>
                <a:effectLst/>
                <a:latin typeface="+mn-ea"/>
                <a:cs typeface="Arial" pitchFamily="34" charset="0"/>
              </a:rPr>
              <a:t>从电路集成到系统集成</a:t>
            </a:r>
            <a:r>
              <a:rPr kumimoji="0" lang="en-US" altLang="zh-CN" sz="2000" b="0" i="0" u="none" strike="noStrike" cap="none" normalizeH="0" baseline="0" smtClean="0">
                <a:ln>
                  <a:noFill/>
                </a:ln>
                <a:effectLst/>
                <a:latin typeface="+mn-ea"/>
                <a:cs typeface="Arial" pitchFamily="34" charset="0"/>
              </a:rPr>
              <a:t>"</a:t>
            </a:r>
            <a:r>
              <a:rPr kumimoji="0" lang="zh-CN" altLang="en-US" sz="2000" b="0" i="0" u="none" strike="noStrike" cap="none" normalizeH="0" baseline="0" smtClean="0">
                <a:ln>
                  <a:noFill/>
                </a:ln>
                <a:effectLst/>
                <a:latin typeface="+mn-ea"/>
                <a:cs typeface="Arial" pitchFamily="34" charset="0"/>
              </a:rPr>
              <a:t>这句话是对</a:t>
            </a:r>
            <a:r>
              <a:rPr kumimoji="0" lang="en-US" altLang="zh-CN" sz="2000" b="0" i="0" u="none" strike="noStrike" cap="none" normalizeH="0" baseline="0" smtClean="0">
                <a:ln>
                  <a:noFill/>
                </a:ln>
                <a:effectLst/>
                <a:latin typeface="+mn-ea"/>
                <a:cs typeface="Arial" pitchFamily="34" charset="0"/>
              </a:rPr>
              <a:t>IC</a:t>
            </a:r>
            <a:r>
              <a:rPr kumimoji="0" lang="zh-CN" altLang="en-US" sz="2000" b="0" i="0" u="none" strike="noStrike" cap="none" normalizeH="0" baseline="0" smtClean="0">
                <a:ln>
                  <a:noFill/>
                </a:ln>
                <a:effectLst/>
                <a:latin typeface="+mn-ea"/>
                <a:cs typeface="Arial" pitchFamily="34" charset="0"/>
              </a:rPr>
              <a:t>产品从小规模集成电路（</a:t>
            </a:r>
            <a:r>
              <a:rPr kumimoji="0" lang="en-US" altLang="zh-CN" sz="2000" b="0" i="0" u="none" strike="noStrike" cap="none" normalizeH="0" baseline="0" smtClean="0">
                <a:ln>
                  <a:noFill/>
                </a:ln>
                <a:effectLst/>
                <a:latin typeface="+mn-ea"/>
                <a:cs typeface="Arial" pitchFamily="34" charset="0"/>
              </a:rPr>
              <a:t>SSI</a:t>
            </a:r>
            <a:r>
              <a:rPr kumimoji="0" lang="zh-CN" altLang="en-US" sz="2000" b="0" i="0" u="none" strike="noStrike" cap="none" normalizeH="0" baseline="0" smtClean="0">
                <a:ln>
                  <a:noFill/>
                </a:ln>
                <a:effectLst/>
                <a:latin typeface="+mn-ea"/>
                <a:cs typeface="Arial" pitchFamily="34" charset="0"/>
              </a:rPr>
              <a:t>）到今天特大规模集成电路（</a:t>
            </a:r>
            <a:r>
              <a:rPr kumimoji="0" lang="en-US" altLang="zh-CN" sz="2000" b="0" i="0" u="none" strike="noStrike" cap="none" normalizeH="0" baseline="0" smtClean="0">
                <a:ln>
                  <a:noFill/>
                </a:ln>
                <a:effectLst/>
                <a:latin typeface="+mn-ea"/>
                <a:cs typeface="Arial" pitchFamily="34" charset="0"/>
              </a:rPr>
              <a:t>ULSI</a:t>
            </a:r>
            <a:r>
              <a:rPr kumimoji="0" lang="zh-CN" altLang="en-US" sz="2000" b="0" i="0" u="none" strike="noStrike" cap="none" normalizeH="0" baseline="0" smtClean="0">
                <a:ln>
                  <a:noFill/>
                </a:ln>
                <a:effectLst/>
                <a:latin typeface="+mn-ea"/>
                <a:cs typeface="Arial" pitchFamily="34" charset="0"/>
              </a:rPr>
              <a:t>）发展过程的最好总结，即整个集成电路产品的发展经历了从传统的板上系统（</a:t>
            </a:r>
            <a:r>
              <a:rPr kumimoji="0" lang="en-US" altLang="zh-CN" sz="2000" b="0" i="0" u="none" strike="noStrike" cap="none" normalizeH="0" baseline="0" smtClean="0">
                <a:ln>
                  <a:noFill/>
                </a:ln>
                <a:effectLst/>
                <a:latin typeface="+mn-ea"/>
                <a:cs typeface="Arial" pitchFamily="34" charset="0"/>
              </a:rPr>
              <a:t>System-on-board</a:t>
            </a:r>
            <a:r>
              <a:rPr kumimoji="0" lang="zh-CN" altLang="en-US" sz="2000" b="0" i="0" u="none" strike="noStrike" cap="none" normalizeH="0" baseline="0" smtClean="0">
                <a:ln>
                  <a:noFill/>
                </a:ln>
                <a:effectLst/>
                <a:latin typeface="+mn-ea"/>
                <a:cs typeface="Arial" pitchFamily="34" charset="0"/>
              </a:rPr>
              <a:t>）到片上系统（</a:t>
            </a:r>
            <a:r>
              <a:rPr kumimoji="0" lang="en-US" altLang="zh-CN" sz="2000" b="0" i="0" u="none" strike="noStrike" cap="none" normalizeH="0" baseline="0" smtClean="0">
                <a:ln>
                  <a:noFill/>
                </a:ln>
                <a:effectLst/>
                <a:latin typeface="+mn-ea"/>
                <a:cs typeface="Arial" pitchFamily="34" charset="0"/>
              </a:rPr>
              <a:t>System-on-a-chip</a:t>
            </a:r>
            <a:r>
              <a:rPr kumimoji="0" lang="zh-CN" altLang="en-US" sz="2000" b="0" i="0" u="none" strike="noStrike" cap="none" normalizeH="0" baseline="0" smtClean="0">
                <a:ln>
                  <a:noFill/>
                </a:ln>
                <a:effectLst/>
                <a:latin typeface="+mn-ea"/>
                <a:cs typeface="Arial" pitchFamily="34" charset="0"/>
              </a:rPr>
              <a:t>）的过程。在这历史过程中，世界</a:t>
            </a:r>
            <a:r>
              <a:rPr kumimoji="0" lang="en-US" altLang="zh-CN" sz="2000" b="0" i="0" u="none" strike="noStrike" cap="none" normalizeH="0" baseline="0" smtClean="0">
                <a:ln>
                  <a:noFill/>
                </a:ln>
                <a:effectLst/>
                <a:latin typeface="+mn-ea"/>
                <a:cs typeface="Arial" pitchFamily="34" charset="0"/>
              </a:rPr>
              <a:t>IC</a:t>
            </a:r>
            <a:r>
              <a:rPr kumimoji="0" lang="zh-CN" altLang="en-US" sz="2000" b="0" i="0" u="none" strike="noStrike" cap="none" normalizeH="0" baseline="0" smtClean="0">
                <a:ln>
                  <a:noFill/>
                </a:ln>
                <a:effectLst/>
                <a:latin typeface="+mn-ea"/>
                <a:cs typeface="Arial" pitchFamily="34" charset="0"/>
              </a:rPr>
              <a:t>产业为适应技术的发展和市场的需求，其产业结构经历了三次变革。 </a:t>
            </a:r>
            <a:endParaRPr kumimoji="0" lang="zh-CN" altLang="en-US" sz="2000" b="0" i="0" u="none" strike="noStrike" cap="none" normalizeH="0" baseline="0" smtClean="0">
              <a:ln>
                <a:noFill/>
              </a:ln>
              <a:effectLst/>
              <a:latin typeface="+mn-ea"/>
            </a:endParaRPr>
          </a:p>
        </p:txBody>
      </p:sp>
      <p:sp>
        <p:nvSpPr>
          <p:cNvPr id="15362" name="TextBox 15361"/>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mtClean="0">
                <a:latin typeface="+mj-ea"/>
              </a:rPr>
              <a:t>三、</a:t>
            </a:r>
            <a:r>
              <a:rPr lang="en-US" altLang="zh-CN" smtClean="0">
                <a:latin typeface="+mj-ea"/>
              </a:rPr>
              <a:t>IC</a:t>
            </a:r>
            <a:r>
              <a:rPr lang="zh-CN" altLang="en-US" smtClean="0">
                <a:latin typeface="+mj-ea"/>
              </a:rPr>
              <a:t>的产业模式</a:t>
            </a:r>
            <a:br>
              <a:rPr lang="en-US" altLang="zh-CN" sz="4000" smtClean="0"/>
            </a:br>
            <a:endParaRPr lang="zh-CN" altLang="en-US" sz="4000"/>
          </a:p>
        </p:txBody>
      </p:sp>
      <p:sp>
        <p:nvSpPr>
          <p:cNvPr id="18433" name="Rectangle 1"/>
          <p:cNvSpPr>
            <a:spLocks noChangeArrowheads="1"/>
          </p:cNvSpPr>
          <p:nvPr/>
        </p:nvSpPr>
        <p:spPr bwMode="auto">
          <a:xfrm>
            <a:off x="714348" y="1489471"/>
            <a:ext cx="8215370" cy="2246769"/>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effectLst/>
                <a:latin typeface="Arial" pitchFamily="34" charset="0"/>
                <a:ea typeface="宋体" pitchFamily="2" charset="-122"/>
                <a:cs typeface="Arial" pitchFamily="34" charset="0"/>
              </a:rPr>
              <a:t>        1</a:t>
            </a:r>
            <a:r>
              <a:rPr kumimoji="0" lang="zh-CN" altLang="en-US" sz="2000" b="0" i="0" u="none" strike="noStrike" cap="none" normalizeH="0" baseline="0" smtClean="0">
                <a:ln>
                  <a:noFill/>
                </a:ln>
                <a:effectLst/>
                <a:latin typeface="+mn-ea"/>
                <a:cs typeface="Arial" pitchFamily="34" charset="0"/>
              </a:rPr>
              <a:t>．</a:t>
            </a:r>
            <a:r>
              <a:rPr kumimoji="0" lang="en-US" altLang="zh-CN" sz="2000" b="0" i="0" u="none" strike="noStrike" cap="none" normalizeH="0" baseline="0" smtClean="0">
                <a:ln>
                  <a:noFill/>
                </a:ln>
                <a:effectLst/>
                <a:latin typeface="+mn-ea"/>
                <a:cs typeface="Arial" pitchFamily="34" charset="0"/>
              </a:rPr>
              <a:t>IC</a:t>
            </a:r>
            <a:r>
              <a:rPr kumimoji="0" lang="zh-CN" altLang="en-US" sz="2000" b="0" i="0" u="none" strike="noStrike" cap="none" normalizeH="0" baseline="0" smtClean="0">
                <a:ln>
                  <a:noFill/>
                </a:ln>
                <a:effectLst/>
                <a:latin typeface="+mn-ea"/>
                <a:cs typeface="Arial" pitchFamily="34" charset="0"/>
              </a:rPr>
              <a:t>制造商（</a:t>
            </a:r>
            <a:r>
              <a:rPr kumimoji="0" lang="en-US" altLang="zh-CN" sz="2000" b="0" i="0" u="none" strike="noStrike" cap="none" normalizeH="0" baseline="0" smtClean="0">
                <a:ln>
                  <a:noFill/>
                </a:ln>
                <a:effectLst/>
                <a:latin typeface="+mn-ea"/>
                <a:cs typeface="Arial" pitchFamily="34" charset="0"/>
              </a:rPr>
              <a:t>IDM</a:t>
            </a:r>
            <a:r>
              <a:rPr kumimoji="0" lang="zh-CN" altLang="en-US" sz="2000" b="0" i="0" u="none" strike="noStrike" cap="none" normalizeH="0" baseline="0" smtClean="0">
                <a:ln>
                  <a:noFill/>
                </a:ln>
                <a:effectLst/>
                <a:latin typeface="+mn-ea"/>
                <a:cs typeface="Arial" pitchFamily="34" charset="0"/>
              </a:rPr>
              <a:t>）自行设计，由自己的生产线加工、封装，测试后的成品芯片自行销售。 </a:t>
            </a:r>
            <a:endParaRPr kumimoji="0" lang="zh-CN" altLang="en-US" sz="20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2000" b="0" i="0" u="none" strike="noStrike" cap="none" normalizeH="0" baseline="0" smtClean="0">
                <a:ln>
                  <a:noFill/>
                </a:ln>
                <a:effectLst/>
                <a:latin typeface="+mn-ea"/>
                <a:cs typeface="Arial" pitchFamily="34" charset="0"/>
              </a:rPr>
              <a:t>　　</a:t>
            </a:r>
            <a:r>
              <a:rPr kumimoji="0" lang="en-US" altLang="zh-CN" sz="2000" b="0" i="0" u="none" strike="noStrike" cap="none" normalizeH="0" baseline="0" smtClean="0">
                <a:ln>
                  <a:noFill/>
                </a:ln>
                <a:effectLst/>
                <a:latin typeface="+mn-ea"/>
                <a:cs typeface="Arial" pitchFamily="34" charset="0"/>
              </a:rPr>
              <a:t>2</a:t>
            </a:r>
            <a:r>
              <a:rPr kumimoji="0" lang="zh-CN" altLang="en-US" sz="2000" b="0" i="0" u="none" strike="noStrike" cap="none" normalizeH="0" baseline="0" smtClean="0">
                <a:ln>
                  <a:noFill/>
                </a:ln>
                <a:effectLst/>
                <a:latin typeface="+mn-ea"/>
                <a:cs typeface="Arial" pitchFamily="34" charset="0"/>
              </a:rPr>
              <a:t>．</a:t>
            </a:r>
            <a:r>
              <a:rPr kumimoji="0" lang="en-US" altLang="zh-CN" sz="2000" b="0" i="0" u="none" strike="noStrike" cap="none" normalizeH="0" baseline="0" smtClean="0">
                <a:ln>
                  <a:noFill/>
                </a:ln>
                <a:effectLst/>
                <a:latin typeface="+mn-ea"/>
                <a:cs typeface="Arial" pitchFamily="34" charset="0"/>
              </a:rPr>
              <a:t>IC</a:t>
            </a:r>
            <a:r>
              <a:rPr kumimoji="0" lang="zh-CN" altLang="en-US" sz="2000" b="0" i="0" u="none" strike="noStrike" cap="none" normalizeH="0" baseline="0" smtClean="0">
                <a:ln>
                  <a:noFill/>
                </a:ln>
                <a:effectLst/>
                <a:latin typeface="+mn-ea"/>
                <a:cs typeface="Arial" pitchFamily="34" charset="0"/>
              </a:rPr>
              <a:t>设计公司（</a:t>
            </a:r>
            <a:r>
              <a:rPr kumimoji="0" lang="en-US" altLang="zh-CN" sz="2000" b="0" i="0" u="none" strike="noStrike" cap="none" normalizeH="0" baseline="0" err="1" smtClean="0">
                <a:ln>
                  <a:noFill/>
                </a:ln>
                <a:effectLst/>
                <a:latin typeface="+mn-ea"/>
                <a:cs typeface="Arial" pitchFamily="34" charset="0"/>
              </a:rPr>
              <a:t>Fabless</a:t>
            </a:r>
            <a:r>
              <a:rPr kumimoji="0" lang="zh-CN" altLang="en-US" sz="2000" b="0" i="0" u="none" strike="noStrike" cap="none" normalizeH="0" baseline="0" smtClean="0">
                <a:ln>
                  <a:noFill/>
                </a:ln>
                <a:effectLst/>
                <a:latin typeface="+mn-ea"/>
                <a:cs typeface="Arial" pitchFamily="34" charset="0"/>
              </a:rPr>
              <a:t>）与标准工艺加工线（</a:t>
            </a:r>
            <a:r>
              <a:rPr kumimoji="0" lang="en-US" altLang="zh-CN" sz="2000" b="0" i="0" u="none" strike="noStrike" cap="none" normalizeH="0" baseline="0" smtClean="0">
                <a:ln>
                  <a:noFill/>
                </a:ln>
                <a:effectLst/>
                <a:latin typeface="+mn-ea"/>
                <a:cs typeface="Arial" pitchFamily="34" charset="0"/>
              </a:rPr>
              <a:t>Foundry</a:t>
            </a:r>
            <a:r>
              <a:rPr kumimoji="0" lang="zh-CN" altLang="en-US" sz="2000" b="0" i="0" u="none" strike="noStrike" cap="none" normalizeH="0" baseline="0" smtClean="0">
                <a:ln>
                  <a:noFill/>
                </a:ln>
                <a:effectLst/>
                <a:latin typeface="+mn-ea"/>
                <a:cs typeface="Arial" pitchFamily="34" charset="0"/>
              </a:rPr>
              <a:t>）相结合的方式。设计公司将所设计芯片最终的物理版图交给</a:t>
            </a:r>
            <a:r>
              <a:rPr kumimoji="0" lang="en-US" altLang="zh-CN" sz="2000" b="0" i="0" u="none" strike="noStrike" cap="none" normalizeH="0" baseline="0" smtClean="0">
                <a:ln>
                  <a:noFill/>
                </a:ln>
                <a:effectLst/>
                <a:latin typeface="+mn-ea"/>
                <a:cs typeface="Arial" pitchFamily="34" charset="0"/>
              </a:rPr>
              <a:t>Foundry</a:t>
            </a:r>
            <a:r>
              <a:rPr kumimoji="0" lang="zh-CN" altLang="en-US" sz="2000" b="0" i="0" u="none" strike="noStrike" cap="none" normalizeH="0" baseline="0" smtClean="0">
                <a:ln>
                  <a:noFill/>
                </a:ln>
                <a:effectLst/>
                <a:latin typeface="+mn-ea"/>
                <a:cs typeface="Arial" pitchFamily="34" charset="0"/>
              </a:rPr>
              <a:t>加工制造，同样，封装测试也委托专业厂家完成，最后的成品芯片作为</a:t>
            </a:r>
            <a:r>
              <a:rPr kumimoji="0" lang="en-US" altLang="zh-CN" sz="2000" b="0" i="0" u="none" strike="noStrike" cap="none" normalizeH="0" baseline="0" smtClean="0">
                <a:ln>
                  <a:noFill/>
                </a:ln>
                <a:effectLst/>
                <a:latin typeface="+mn-ea"/>
                <a:cs typeface="Arial" pitchFamily="34" charset="0"/>
              </a:rPr>
              <a:t>IC</a:t>
            </a:r>
            <a:r>
              <a:rPr kumimoji="0" lang="zh-CN" altLang="en-US" sz="2000" b="0" i="0" u="none" strike="noStrike" cap="none" normalizeH="0" baseline="0" smtClean="0">
                <a:ln>
                  <a:noFill/>
                </a:ln>
                <a:effectLst/>
                <a:latin typeface="+mn-ea"/>
                <a:cs typeface="Arial" pitchFamily="34" charset="0"/>
              </a:rPr>
              <a:t>设计公司的产品而自行销售。打个比方，</a:t>
            </a:r>
            <a:r>
              <a:rPr kumimoji="0" lang="en-US" altLang="zh-CN" sz="2000" b="0" i="0" u="none" strike="noStrike" cap="none" normalizeH="0" baseline="0" err="1" smtClean="0">
                <a:ln>
                  <a:noFill/>
                </a:ln>
                <a:effectLst/>
                <a:latin typeface="+mn-ea"/>
                <a:cs typeface="Arial" pitchFamily="34" charset="0"/>
              </a:rPr>
              <a:t>Fabless</a:t>
            </a:r>
            <a:r>
              <a:rPr kumimoji="0" lang="zh-CN" altLang="en-US" sz="2000" b="0" i="0" u="none" strike="noStrike" cap="none" normalizeH="0" baseline="0" smtClean="0">
                <a:ln>
                  <a:noFill/>
                </a:ln>
                <a:effectLst/>
                <a:latin typeface="+mn-ea"/>
                <a:cs typeface="Arial" pitchFamily="34" charset="0"/>
              </a:rPr>
              <a:t>相当于作者和出版商，而</a:t>
            </a:r>
            <a:r>
              <a:rPr kumimoji="0" lang="en-US" altLang="zh-CN" sz="2000" b="0" i="0" u="none" strike="noStrike" cap="none" normalizeH="0" baseline="0" smtClean="0">
                <a:ln>
                  <a:noFill/>
                </a:ln>
                <a:effectLst/>
                <a:latin typeface="+mn-ea"/>
                <a:cs typeface="Arial" pitchFamily="34" charset="0"/>
              </a:rPr>
              <a:t>Foundry</a:t>
            </a:r>
            <a:r>
              <a:rPr kumimoji="0" lang="zh-CN" altLang="en-US" sz="2000" b="0" i="0" u="none" strike="noStrike" cap="none" normalizeH="0" baseline="0" smtClean="0">
                <a:ln>
                  <a:noFill/>
                </a:ln>
                <a:effectLst/>
                <a:latin typeface="+mn-ea"/>
                <a:cs typeface="Arial" pitchFamily="34" charset="0"/>
              </a:rPr>
              <a:t>相当于印刷厂，起到产业</a:t>
            </a:r>
            <a:r>
              <a:rPr kumimoji="0" lang="en-US" altLang="zh-CN" sz="2000" b="0" i="0" u="none" strike="noStrike" cap="none" normalizeH="0" baseline="0" smtClean="0">
                <a:ln>
                  <a:noFill/>
                </a:ln>
                <a:effectLst/>
                <a:latin typeface="+mn-ea"/>
                <a:cs typeface="Arial" pitchFamily="34" charset="0"/>
              </a:rPr>
              <a:t>"</a:t>
            </a:r>
            <a:r>
              <a:rPr kumimoji="0" lang="zh-CN" altLang="en-US" sz="2000" b="0" i="0" u="none" strike="noStrike" cap="none" normalizeH="0" baseline="0" smtClean="0">
                <a:ln>
                  <a:noFill/>
                </a:ln>
                <a:effectLst/>
                <a:latin typeface="+mn-ea"/>
                <a:cs typeface="Arial" pitchFamily="34" charset="0"/>
              </a:rPr>
              <a:t>龙头</a:t>
            </a:r>
            <a:r>
              <a:rPr kumimoji="0" lang="en-US" altLang="zh-CN" sz="2000" b="0" i="0" u="none" strike="noStrike" cap="none" normalizeH="0" baseline="0" smtClean="0">
                <a:ln>
                  <a:noFill/>
                </a:ln>
                <a:effectLst/>
                <a:latin typeface="+mn-ea"/>
                <a:cs typeface="Arial" pitchFamily="34" charset="0"/>
              </a:rPr>
              <a:t>"</a:t>
            </a:r>
            <a:r>
              <a:rPr kumimoji="0" lang="zh-CN" altLang="en-US" sz="2000" b="0" i="0" u="none" strike="noStrike" cap="none" normalizeH="0" baseline="0" smtClean="0">
                <a:ln>
                  <a:noFill/>
                </a:ln>
                <a:effectLst/>
                <a:latin typeface="+mn-ea"/>
                <a:cs typeface="Arial" pitchFamily="34" charset="0"/>
              </a:rPr>
              <a:t>作用的应该是前者。 </a:t>
            </a:r>
            <a:endParaRPr kumimoji="0" lang="zh-CN" altLang="en-US" sz="2000" b="0" i="0" u="none" strike="noStrike" cap="none" normalizeH="0" baseline="0" smtClean="0">
              <a:ln>
                <a:noFill/>
              </a:ln>
              <a:effectLst/>
              <a:latin typeface="+mn-ea"/>
            </a:endParaRPr>
          </a:p>
        </p:txBody>
      </p:sp>
      <p:sp>
        <p:nvSpPr>
          <p:cNvPr id="18434" name="TextBox 18433"/>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Rectangle 1"/>
          <p:cNvSpPr>
            <a:spLocks noChangeArrowheads="1"/>
          </p:cNvSpPr>
          <p:nvPr/>
        </p:nvSpPr>
        <p:spPr bwMode="auto">
          <a:xfrm>
            <a:off x="1" y="176876"/>
            <a:ext cx="8858280" cy="6340197"/>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400" b="0" i="0" u="none" strike="noStrike" cap="none" normalizeH="0" baseline="0" smtClean="0">
                <a:ln>
                  <a:noFill/>
                </a:ln>
                <a:effectLst/>
                <a:latin typeface="+mn-ea"/>
                <a:cs typeface="Arial" pitchFamily="34" charset="0"/>
              </a:rPr>
              <a:t>    C1</a:t>
            </a:r>
            <a:r>
              <a:rPr kumimoji="0" lang="zh-CN" altLang="en-US" sz="1400" b="0" i="0" u="none" strike="noStrike" cap="none" normalizeH="0" baseline="0" smtClean="0">
                <a:ln>
                  <a:noFill/>
                </a:ln>
                <a:effectLst/>
                <a:latin typeface="+mn-ea"/>
                <a:cs typeface="Arial" pitchFamily="34" charset="0"/>
              </a:rPr>
              <a:t>级：由非原厂生产，全新未使用，完整包装　（说明：一些由大陆、台湾或其他海外国家或地区生产的产品，完全按照原品牌工厂的规格要求进行包装和封装，功能完全相同，并印有原品牌厂商字样。产品质量不确定。不如原厂正品质量可靠性高。即“仿制品”）</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C2</a:t>
            </a:r>
            <a:r>
              <a:rPr kumimoji="0" lang="zh-CN" altLang="en-US" sz="1400" b="0" i="0" u="none" strike="noStrike" cap="none" normalizeH="0" baseline="0" smtClean="0">
                <a:ln>
                  <a:noFill/>
                </a:ln>
                <a:effectLst/>
                <a:latin typeface="+mn-ea"/>
                <a:cs typeface="Arial" pitchFamily="34" charset="0"/>
              </a:rPr>
              <a:t>级：全新未使用　（说明：由功能相同或者相近的产品，去掉原有的标识改换为另外一种产品标识的。即“替代品改字”，市场统称“替代品”）</a:t>
            </a:r>
            <a:endParaRPr kumimoji="0" lang="en-US" altLang="zh-CN" sz="1400" b="0" i="0" u="none" strike="noStrike" cap="none" normalizeH="0" baseline="0" smtClean="0">
              <a:ln>
                <a:noFill/>
              </a:ln>
              <a:effectLst/>
              <a:latin typeface="+mn-ea"/>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D1</a:t>
            </a:r>
            <a:r>
              <a:rPr kumimoji="0" lang="zh-CN" altLang="en-US" sz="1400" b="0" i="0" u="none" strike="noStrike" cap="none" normalizeH="0" baseline="0" smtClean="0">
                <a:ln>
                  <a:noFill/>
                </a:ln>
                <a:effectLst/>
                <a:latin typeface="+mn-ea"/>
                <a:cs typeface="Arial" pitchFamily="34" charset="0"/>
              </a:rPr>
              <a:t>级：无包装，使用过，产品管脚没有损伤，属于旧货。可能被销售商重新包装　（说明：从旧电路板上直接拔下，如一些</a:t>
            </a:r>
            <a:r>
              <a:rPr kumimoji="0" lang="en-US" altLang="zh-CN" sz="1400" b="0" i="0" u="none" strike="noStrike" cap="none" normalizeH="0" baseline="0" smtClean="0">
                <a:ln>
                  <a:noFill/>
                </a:ln>
                <a:effectLst/>
                <a:latin typeface="+mn-ea"/>
                <a:cs typeface="Arial" pitchFamily="34" charset="0"/>
              </a:rPr>
              <a:t>DIP,PLCC</a:t>
            </a:r>
            <a:r>
              <a:rPr kumimoji="0" lang="zh-CN" altLang="en-US" sz="1400" b="0" i="0" u="none" strike="noStrike" cap="none" normalizeH="0" baseline="0" smtClean="0">
                <a:ln>
                  <a:noFill/>
                </a:ln>
                <a:effectLst/>
                <a:latin typeface="+mn-ea"/>
                <a:cs typeface="Arial" pitchFamily="34" charset="0"/>
              </a:rPr>
              <a:t>，</a:t>
            </a:r>
            <a:r>
              <a:rPr kumimoji="0" lang="en-US" altLang="zh-CN" sz="1400" b="0" i="0" u="none" strike="noStrike" cap="none" normalizeH="0" baseline="0" smtClean="0">
                <a:ln>
                  <a:noFill/>
                </a:ln>
                <a:effectLst/>
                <a:latin typeface="+mn-ea"/>
                <a:cs typeface="Arial" pitchFamily="34" charset="0"/>
                <a:hlinkClick r:id="rId2"/>
              </a:rPr>
              <a:t>BGA</a:t>
            </a:r>
            <a:r>
              <a:rPr kumimoji="0" lang="zh-CN" altLang="en-US" sz="1400" b="0" i="0" u="none" strike="noStrike" cap="none" normalizeH="0" baseline="0" smtClean="0">
                <a:ln>
                  <a:noFill/>
                </a:ln>
                <a:effectLst/>
                <a:latin typeface="+mn-ea"/>
                <a:cs typeface="Arial" pitchFamily="34" charset="0"/>
                <a:hlinkClick r:id="rId2"/>
              </a:rPr>
              <a:t>封装</a:t>
            </a:r>
            <a:r>
              <a:rPr kumimoji="0" lang="zh-CN" altLang="en-US" sz="1400" b="0" i="0" u="none" strike="noStrike" cap="none" normalizeH="0" baseline="0" smtClean="0">
                <a:ln>
                  <a:noFill/>
                </a:ln>
                <a:effectLst/>
                <a:latin typeface="+mn-ea"/>
                <a:cs typeface="Arial" pitchFamily="34" charset="0"/>
              </a:rPr>
              <a:t>的可以直接拔下的。即“旧货”）</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D2</a:t>
            </a:r>
            <a:r>
              <a:rPr kumimoji="0" lang="zh-CN" altLang="en-US" sz="1400" b="0" i="0" u="none" strike="noStrike" cap="none" normalizeH="0" baseline="0" smtClean="0">
                <a:ln>
                  <a:noFill/>
                </a:ln>
                <a:effectLst/>
                <a:latin typeface="+mn-ea"/>
                <a:cs typeface="Arial" pitchFamily="34" charset="0"/>
              </a:rPr>
              <a:t>级：无包装，属于旧货。可能被销售商重新包装　（说明：从旧电路板上直接拆卸，管脚被剪短的。此类产品有可能会被后期处理过，将已经被剪短的管脚拉长或者接长。即“旧片剪切片”）</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D3</a:t>
            </a:r>
            <a:r>
              <a:rPr kumimoji="0" lang="zh-CN" altLang="en-US" sz="1400" b="0" i="0" u="none" strike="noStrike" cap="none" normalizeH="0" baseline="0" smtClean="0">
                <a:ln>
                  <a:noFill/>
                </a:ln>
                <a:effectLst/>
                <a:latin typeface="+mn-ea"/>
                <a:cs typeface="Arial" pitchFamily="34" charset="0"/>
              </a:rPr>
              <a:t>级：无包装，属于旧货。可能被销售商重新包装　（说明：从旧电路板上拆卸，管脚沾有焊锡。并重新处理管脚。即“旧片”）</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D4</a:t>
            </a:r>
            <a:r>
              <a:rPr kumimoji="0" lang="zh-CN" altLang="en-US" sz="1400" b="0" i="0" u="none" strike="noStrike" cap="none" normalizeH="0" baseline="0" smtClean="0">
                <a:ln>
                  <a:noFill/>
                </a:ln>
                <a:effectLst/>
                <a:latin typeface="+mn-ea"/>
                <a:cs typeface="Arial" pitchFamily="34" charset="0"/>
              </a:rPr>
              <a:t>级：无包装，属于旧货。可能被销售商重新包装　（说明：从旧电路板上拆卸，管脚沾有焊锡。重新处理管脚。并且重新打标的。即“旧货翻新片”）</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D5</a:t>
            </a:r>
            <a:r>
              <a:rPr kumimoji="0" lang="zh-CN" altLang="en-US" sz="1400" b="0" i="0" u="none" strike="noStrike" cap="none" normalizeH="0" baseline="0" smtClean="0">
                <a:ln>
                  <a:noFill/>
                </a:ln>
                <a:effectLst/>
                <a:latin typeface="+mn-ea"/>
                <a:cs typeface="Arial" pitchFamily="34" charset="0"/>
              </a:rPr>
              <a:t>级：无包装，属于旧货。可能被销售商重新包装　（说明：旧货，但是属于可编程器件，内置程序不可擦写）</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注：</a:t>
            </a:r>
            <a:r>
              <a:rPr kumimoji="0" lang="en-US" altLang="zh-CN" sz="1400" b="0" i="0" u="none" strike="noStrike" cap="none" normalizeH="0" baseline="0" smtClean="0">
                <a:ln>
                  <a:noFill/>
                </a:ln>
                <a:effectLst/>
                <a:latin typeface="+mn-ea"/>
                <a:cs typeface="Arial" pitchFamily="34" charset="0"/>
              </a:rPr>
              <a:t>D1</a:t>
            </a:r>
            <a:r>
              <a:rPr kumimoji="0" lang="zh-CN" altLang="en-US" sz="1400" b="0" i="0" u="none" strike="noStrike" cap="none" normalizeH="0" baseline="0" smtClean="0">
                <a:ln>
                  <a:noFill/>
                </a:ln>
                <a:effectLst/>
                <a:latin typeface="+mn-ea"/>
                <a:cs typeface="Arial" pitchFamily="34" charset="0"/>
              </a:rPr>
              <a:t>、</a:t>
            </a:r>
            <a:r>
              <a:rPr kumimoji="0" lang="en-US" altLang="zh-CN" sz="1400" b="0" i="0" u="none" strike="noStrike" cap="none" normalizeH="0" baseline="0" smtClean="0">
                <a:ln>
                  <a:noFill/>
                </a:ln>
                <a:effectLst/>
                <a:latin typeface="+mn-ea"/>
                <a:cs typeface="Arial" pitchFamily="34" charset="0"/>
              </a:rPr>
              <a:t>D2</a:t>
            </a:r>
            <a:r>
              <a:rPr kumimoji="0" lang="zh-CN" altLang="en-US" sz="1400" b="0" i="0" u="none" strike="noStrike" cap="none" normalizeH="0" baseline="0" smtClean="0">
                <a:ln>
                  <a:noFill/>
                </a:ln>
                <a:effectLst/>
                <a:latin typeface="+mn-ea"/>
                <a:cs typeface="Arial" pitchFamily="34" charset="0"/>
              </a:rPr>
              <a:t>、</a:t>
            </a:r>
            <a:r>
              <a:rPr kumimoji="0" lang="en-US" altLang="zh-CN" sz="1400" b="0" i="0" u="none" strike="noStrike" cap="none" normalizeH="0" baseline="0" smtClean="0">
                <a:ln>
                  <a:noFill/>
                </a:ln>
                <a:effectLst/>
                <a:latin typeface="+mn-ea"/>
                <a:cs typeface="Arial" pitchFamily="34" charset="0"/>
              </a:rPr>
              <a:t>D3</a:t>
            </a:r>
            <a:r>
              <a:rPr kumimoji="0" lang="zh-CN" altLang="en-US" sz="1400" b="0" i="0" u="none" strike="noStrike" cap="none" normalizeH="0" baseline="0" smtClean="0">
                <a:ln>
                  <a:noFill/>
                </a:ln>
                <a:effectLst/>
                <a:latin typeface="+mn-ea"/>
                <a:cs typeface="Arial" pitchFamily="34" charset="0"/>
              </a:rPr>
              <a:t>、</a:t>
            </a:r>
            <a:r>
              <a:rPr kumimoji="0" lang="en-US" altLang="zh-CN" sz="1400" b="0" i="0" u="none" strike="noStrike" cap="none" normalizeH="0" baseline="0" smtClean="0">
                <a:ln>
                  <a:noFill/>
                </a:ln>
                <a:effectLst/>
                <a:latin typeface="+mn-ea"/>
                <a:cs typeface="Arial" pitchFamily="34" charset="0"/>
              </a:rPr>
              <a:t>D5</a:t>
            </a:r>
            <a:r>
              <a:rPr kumimoji="0" lang="zh-CN" altLang="en-US" sz="1400" b="0" i="0" u="none" strike="noStrike" cap="none" normalizeH="0" baseline="0" smtClean="0">
                <a:ln>
                  <a:noFill/>
                </a:ln>
                <a:effectLst/>
                <a:latin typeface="+mn-ea"/>
                <a:cs typeface="Arial" pitchFamily="34" charset="0"/>
              </a:rPr>
              <a:t>级在市场统称为“旧货”</a:t>
            </a:r>
            <a:endParaRPr kumimoji="0" lang="en-US" altLang="zh-CN" sz="1400" b="0" i="0" u="none" strike="noStrike" cap="none" normalizeH="0" baseline="0" smtClean="0">
              <a:ln>
                <a:noFill/>
              </a:ln>
              <a:effectLst/>
              <a:latin typeface="+mn-ea"/>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E1</a:t>
            </a:r>
            <a:r>
              <a:rPr kumimoji="0" lang="zh-CN" altLang="en-US" sz="1400" b="0" i="0" u="none" strike="noStrike" cap="none" normalizeH="0" baseline="0" smtClean="0">
                <a:ln>
                  <a:noFill/>
                </a:ln>
                <a:effectLst/>
                <a:latin typeface="+mn-ea"/>
                <a:cs typeface="Arial" pitchFamily="34" charset="0"/>
              </a:rPr>
              <a:t>级：无包装货。可能被销售商重新包装　（说明：由原厂生产，产品质量未通过质检。本应该被销毁的，但是通过特殊渠道流通到市场的。质量不可靠。即“等外品”，市场统称为“次品”）</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E2</a:t>
            </a:r>
            <a:r>
              <a:rPr kumimoji="0" lang="zh-CN" altLang="en-US" sz="1400" b="0" i="0" u="none" strike="noStrike" cap="none" normalizeH="0" baseline="0" smtClean="0">
                <a:ln>
                  <a:noFill/>
                </a:ln>
                <a:effectLst/>
                <a:latin typeface="+mn-ea"/>
                <a:cs typeface="Arial" pitchFamily="34" charset="0"/>
              </a:rPr>
              <a:t>级：无包装货。可能被销售商重新包装　（说明：将部分产品工业级别的改为军品级别的。质量很不稳定，安全隐患极大。即“改级别”，市场统称“假货”）</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E3</a:t>
            </a:r>
            <a:r>
              <a:rPr kumimoji="0" lang="zh-CN" altLang="en-US" sz="1400" b="0" i="0" u="none" strike="noStrike" cap="none" normalizeH="0" baseline="0" smtClean="0">
                <a:ln>
                  <a:noFill/>
                </a:ln>
                <a:effectLst/>
                <a:latin typeface="+mn-ea"/>
                <a:cs typeface="Arial" pitchFamily="34" charset="0"/>
              </a:rPr>
              <a:t>级：无包装货。可能被销售商重新包装　（说明：用完全不相关的产品打字为客户需求的产品。有的是外观相同，有的外观都不相同。即“假冒伪劣”，市场统称“假货”）</a:t>
            </a:r>
            <a:endParaRPr kumimoji="0" lang="en-US" altLang="zh-CN" sz="1400" b="0" i="0" u="none" strike="noStrike" cap="none" normalizeH="0" baseline="0" smtClean="0">
              <a:ln>
                <a:noFill/>
              </a:ln>
              <a:effectLst/>
              <a:latin typeface="+mn-ea"/>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T1</a:t>
            </a:r>
            <a:r>
              <a:rPr kumimoji="0" lang="zh-CN" altLang="en-US" sz="1400" b="0" i="0" u="none" strike="noStrike" cap="none" normalizeH="0" baseline="0" smtClean="0">
                <a:ln>
                  <a:noFill/>
                </a:ln>
                <a:effectLst/>
                <a:latin typeface="+mn-ea"/>
                <a:cs typeface="Arial" pitchFamily="34" charset="0"/>
              </a:rPr>
              <a:t>级：完整包装（说明：由原厂为特定用户订制的某产品。有可能只有该用户产品才能使用）</a:t>
            </a:r>
            <a:endParaRPr kumimoji="0" lang="zh-CN" altLang="en-US" sz="14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a:t>
            </a:r>
            <a:r>
              <a:rPr kumimoji="0" lang="en-US" altLang="zh-CN" sz="1400" b="0" i="0" u="none" strike="noStrike" cap="none" normalizeH="0" baseline="0" smtClean="0">
                <a:ln>
                  <a:noFill/>
                </a:ln>
                <a:effectLst/>
                <a:latin typeface="+mn-ea"/>
                <a:cs typeface="Arial" pitchFamily="34" charset="0"/>
              </a:rPr>
              <a:t>T2</a:t>
            </a:r>
            <a:r>
              <a:rPr kumimoji="0" lang="zh-CN" altLang="en-US" sz="1400" b="0" i="0" u="none" strike="noStrike" cap="none" normalizeH="0" baseline="0" smtClean="0">
                <a:ln>
                  <a:noFill/>
                </a:ln>
                <a:effectLst/>
                <a:latin typeface="+mn-ea"/>
                <a:cs typeface="Arial" pitchFamily="34" charset="0"/>
              </a:rPr>
              <a:t>级：完整包装（说明：由第三方采用原厂芯片</a:t>
            </a:r>
            <a:r>
              <a:rPr kumimoji="0" lang="zh-CN" altLang="en-US" sz="1400" b="0" i="0" u="none" strike="noStrike" cap="none" normalizeH="0" baseline="0" smtClean="0">
                <a:ln>
                  <a:noFill/>
                </a:ln>
                <a:effectLst/>
                <a:latin typeface="+mn-ea"/>
                <a:cs typeface="Arial" pitchFamily="34" charset="0"/>
                <a:hlinkClick r:id="rId3"/>
              </a:rPr>
              <a:t>晶圆</a:t>
            </a:r>
            <a:r>
              <a:rPr kumimoji="0" lang="zh-CN" altLang="en-US" sz="1400" b="0" i="0" u="none" strike="noStrike" cap="none" normalizeH="0" baseline="0" smtClean="0">
                <a:ln>
                  <a:noFill/>
                </a:ln>
                <a:effectLst/>
                <a:latin typeface="+mn-ea"/>
                <a:cs typeface="Arial" pitchFamily="34" charset="0"/>
              </a:rPr>
              <a:t>进行封装的。产品质量一般可靠。一般为停产芯片）</a:t>
            </a: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smtClean="0">
                <a:ln>
                  <a:noFill/>
                </a:ln>
                <a:effectLst/>
                <a:latin typeface="+mn-ea"/>
                <a:cs typeface="Arial" pitchFamily="34" charset="0"/>
              </a:rPr>
              <a:t>　　注：</a:t>
            </a:r>
            <a:r>
              <a:rPr kumimoji="0" lang="en-US" altLang="zh-CN" sz="1400" b="0" i="0" u="none" strike="noStrike" cap="none" normalizeH="0" baseline="0" smtClean="0">
                <a:ln>
                  <a:noFill/>
                </a:ln>
                <a:effectLst/>
                <a:latin typeface="+mn-ea"/>
              </a:rPr>
              <a:t>T1</a:t>
            </a:r>
            <a:r>
              <a:rPr kumimoji="0" lang="zh-CN" altLang="en-US" sz="1400" b="0" i="0" u="none" strike="noStrike" cap="none" normalizeH="0" baseline="0" smtClean="0">
                <a:ln>
                  <a:noFill/>
                </a:ln>
                <a:effectLst/>
                <a:latin typeface="+mn-ea"/>
                <a:cs typeface="Arial" pitchFamily="34" charset="0"/>
              </a:rPr>
              <a:t>级、</a:t>
            </a:r>
            <a:r>
              <a:rPr kumimoji="0" lang="en-US" altLang="zh-CN" sz="1400" b="0" i="0" u="none" strike="noStrike" cap="none" normalizeH="0" baseline="0" smtClean="0">
                <a:ln>
                  <a:noFill/>
                </a:ln>
                <a:effectLst/>
                <a:latin typeface="+mn-ea"/>
              </a:rPr>
              <a:t>T2</a:t>
            </a:r>
            <a:r>
              <a:rPr kumimoji="0" lang="zh-CN" altLang="en-US" sz="1400" b="0" i="0" u="none" strike="noStrike" cap="none" normalizeH="0" baseline="0" smtClean="0">
                <a:ln>
                  <a:noFill/>
                </a:ln>
                <a:effectLst/>
                <a:latin typeface="+mn-ea"/>
                <a:cs typeface="Arial" pitchFamily="34" charset="0"/>
              </a:rPr>
              <a:t>级在市场统称为</a:t>
            </a:r>
            <a:r>
              <a:rPr kumimoji="0" lang="zh-CN" altLang="en-US" sz="1400" b="0" i="0" u="none" strike="noStrike" cap="none" normalizeH="0" baseline="0" smtClean="0">
                <a:ln>
                  <a:noFill/>
                </a:ln>
                <a:effectLst/>
                <a:latin typeface="+mn-ea"/>
              </a:rPr>
              <a:t>“</a:t>
            </a:r>
            <a:r>
              <a:rPr kumimoji="0" lang="zh-CN" altLang="en-US" sz="1400" b="0" i="0" u="none" strike="noStrike" cap="none" normalizeH="0" baseline="0" smtClean="0">
                <a:ln>
                  <a:noFill/>
                </a:ln>
                <a:effectLst/>
                <a:latin typeface="+mn-ea"/>
                <a:cs typeface="Arial" pitchFamily="34" charset="0"/>
              </a:rPr>
              <a:t>特殊产品</a:t>
            </a:r>
            <a:r>
              <a:rPr kumimoji="0" lang="zh-CN" altLang="en-US" sz="1400" b="0" i="0" u="none" strike="noStrike" cap="none" normalizeH="0" baseline="0" smtClean="0">
                <a:ln>
                  <a:noFill/>
                </a:ln>
                <a:effectLst/>
                <a:latin typeface="+mn-ea"/>
              </a:rPr>
              <a:t> </a:t>
            </a:r>
          </a:p>
        </p:txBody>
      </p:sp>
      <p:sp>
        <p:nvSpPr>
          <p:cNvPr id="19458" name="TextBox 19457"/>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285720" y="285728"/>
            <a:ext cx="7776000" cy="1143000"/>
          </a:xfrm>
        </p:spPr>
        <p:txBody>
          <a:bodyPr/>
          <a:lstStyle/>
          <a:p>
            <a:r>
              <a:rPr lang="zh-CN" altLang="en-US" smtClean="0"/>
              <a:t>六、</a:t>
            </a:r>
            <a:r>
              <a:rPr lang="en-US" altLang="zh-CN" smtClean="0"/>
              <a:t>IC</a:t>
            </a:r>
            <a:r>
              <a:rPr lang="zh-CN" altLang="en-US" smtClean="0"/>
              <a:t>的制程</a:t>
            </a:r>
            <a:endParaRPr lang="zh-CN" altLang="en-US"/>
          </a:p>
        </p:txBody>
      </p:sp>
      <p:sp>
        <p:nvSpPr>
          <p:cNvPr id="3" name="矩形 2"/>
          <p:cNvSpPr/>
          <p:nvPr/>
        </p:nvSpPr>
        <p:spPr>
          <a:xfrm>
            <a:off x="714348" y="1142984"/>
            <a:ext cx="8143932" cy="680186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           </a:t>
            </a:r>
            <a:r>
              <a:rPr lang="zh-CN" altLang="zh-CN" sz="1600" smtClean="0"/>
              <a:t>半导体组件</a:t>
            </a:r>
            <a:r>
              <a:rPr lang="zh-CN" altLang="zh-CN" sz="1600"/>
              <a:t>制造过程可概分为</a:t>
            </a:r>
            <a:r>
              <a:rPr lang="zh-CN" altLang="zh-CN" sz="1600" b="1"/>
              <a:t>晶圆处理制程</a:t>
            </a:r>
            <a:r>
              <a:rPr lang="zh-CN" altLang="zh-CN" sz="1600"/>
              <a:t>（</a:t>
            </a:r>
            <a:r>
              <a:rPr lang="en-US" altLang="zh-CN" sz="1600"/>
              <a:t>Wafer Fabrication</a:t>
            </a:r>
            <a:r>
              <a:rPr lang="zh-CN" altLang="zh-CN" sz="1600"/>
              <a:t>；简称</a:t>
            </a:r>
            <a:r>
              <a:rPr lang="en-US" altLang="zh-CN" sz="1600"/>
              <a:t> Wafer Fab</a:t>
            </a:r>
            <a:r>
              <a:rPr lang="zh-CN" altLang="zh-CN" sz="1600"/>
              <a:t>）</a:t>
            </a:r>
            <a:r>
              <a:rPr lang="zh-CN" altLang="zh-CN" sz="1600" b="1"/>
              <a:t>、晶圆针测制程（</a:t>
            </a:r>
            <a:r>
              <a:rPr lang="en-US" altLang="zh-CN" sz="1600"/>
              <a:t>Wafer Probe</a:t>
            </a:r>
            <a:r>
              <a:rPr lang="zh-CN" altLang="zh-CN" sz="1600"/>
              <a:t>）</a:t>
            </a:r>
            <a:r>
              <a:rPr lang="zh-CN" altLang="zh-CN" sz="1600" b="1"/>
              <a:t>、封装</a:t>
            </a:r>
            <a:r>
              <a:rPr lang="zh-CN" altLang="zh-CN" sz="1600"/>
              <a:t>（</a:t>
            </a:r>
            <a:r>
              <a:rPr lang="en-US" altLang="zh-CN" sz="1600"/>
              <a:t>Packaging</a:t>
            </a:r>
            <a:r>
              <a:rPr lang="zh-CN" altLang="zh-CN" sz="1600"/>
              <a:t>）</a:t>
            </a:r>
            <a:r>
              <a:rPr lang="zh-CN" altLang="zh-CN" sz="1600" b="1"/>
              <a:t>、测试制程</a:t>
            </a:r>
            <a:r>
              <a:rPr lang="zh-CN" altLang="zh-CN" sz="1600"/>
              <a:t>（</a:t>
            </a:r>
            <a:r>
              <a:rPr lang="en-US" altLang="zh-CN" sz="1600"/>
              <a:t>Initial Test and Final Test</a:t>
            </a:r>
            <a:r>
              <a:rPr lang="zh-CN" altLang="zh-CN" sz="1600"/>
              <a:t>）等几个步骤。一般称晶圆处理制程与晶圆针测制程为前段（</a:t>
            </a:r>
            <a:r>
              <a:rPr lang="en-US" altLang="zh-CN" sz="1600"/>
              <a:t>Front End</a:t>
            </a:r>
            <a:r>
              <a:rPr lang="zh-CN" altLang="zh-CN" sz="1600"/>
              <a:t>）制程，而构装、测试制程为后段（</a:t>
            </a:r>
            <a:r>
              <a:rPr lang="en-US" altLang="zh-CN" sz="1600"/>
              <a:t>Back End</a:t>
            </a:r>
            <a:r>
              <a:rPr lang="zh-CN" altLang="zh-CN" sz="1600"/>
              <a:t>）制程</a:t>
            </a:r>
            <a:r>
              <a:rPr lang="zh-CN" altLang="zh-CN" sz="1600" smtClean="0"/>
              <a:t>。</a:t>
            </a:r>
            <a:endParaRPr lang="en-US" altLang="zh-CN" sz="1600" smtClean="0"/>
          </a:p>
          <a:p>
            <a:endParaRPr lang="en-US" altLang="zh-CN" sz="1600" smtClean="0"/>
          </a:p>
          <a:p>
            <a:pPr fontAlgn="base">
              <a:spcBef>
                <a:spcPct val="0"/>
              </a:spcBef>
              <a:spcAft>
                <a:spcPct val="0"/>
              </a:spcAft>
            </a:pPr>
            <a:r>
              <a:rPr lang="en-US" altLang="zh-CN" sz="1600" b="1">
                <a:latin typeface="Times New Roman" pitchFamily="18" charset="0"/>
                <a:ea typeface="宋体" pitchFamily="2" charset="-122"/>
                <a:cs typeface="宋体" pitchFamily="2" charset="-122"/>
              </a:rPr>
              <a:t>1</a:t>
            </a:r>
            <a:r>
              <a:rPr kumimoji="0" lang="zh-CN" altLang="zh-CN" sz="1600" b="1" i="0" u="none" strike="noStrike" cap="none" normalizeH="0" baseline="0" smtClean="0">
                <a:ln>
                  <a:noFill/>
                </a:ln>
                <a:effectLst/>
                <a:latin typeface="Times New Roman" pitchFamily="18" charset="0"/>
                <a:ea typeface="宋体" pitchFamily="2" charset="-122"/>
                <a:cs typeface="宋体" pitchFamily="2" charset="-122"/>
              </a:rPr>
              <a:t>、晶圆处理制程</a:t>
            </a:r>
            <a:r>
              <a:rPr kumimoji="0" lang="zh-CN" altLang="en-US" sz="1600" b="1" i="0" u="none" strike="noStrike" cap="none" normalizeH="0" baseline="0" smtClean="0">
                <a:ln>
                  <a:noFill/>
                </a:ln>
                <a:effectLst/>
                <a:latin typeface="Calibri" pitchFamily="34" charset="0"/>
                <a:ea typeface="宋体" pitchFamily="2" charset="-122"/>
                <a:cs typeface="Times New Roman" pitchFamily="18" charset="0"/>
              </a:rPr>
              <a:t>  </a:t>
            </a:r>
            <a:endParaRPr kumimoji="0" lang="zh-CN" altLang="en-US" sz="1600" b="0" i="0" u="none" strike="noStrike" cap="none" normalizeH="0" baseline="0" smtClean="0">
              <a:ln>
                <a:noFill/>
              </a:ln>
              <a:effectLst/>
              <a:latin typeface="Arial" pitchFamily="34" charset="0"/>
              <a:ea typeface="宋体" pitchFamily="2" charset="-122"/>
            </a:endParaRPr>
          </a:p>
          <a:p>
            <a:pPr lvl="0" eaLnBrk="0" fontAlgn="base" hangingPunct="0">
              <a:spcBef>
                <a:spcPct val="0"/>
              </a:spcBef>
              <a:spcAft>
                <a:spcPct val="0"/>
              </a:spcAft>
            </a:pPr>
            <a:r>
              <a:rPr kumimoji="0" lang="zh-CN" altLang="en-US" sz="1600" b="1" i="0" u="none" strike="noStrike" cap="none" normalizeH="0" baseline="0" smtClean="0">
                <a:ln>
                  <a:noFill/>
                </a:ln>
                <a:effectLst/>
                <a:latin typeface="Calibri" pitchFamily="34" charset="0"/>
                <a:ea typeface="宋体" pitchFamily="2" charset="-122"/>
                <a:cs typeface="Times New Roman" pitchFamily="18" charset="0"/>
              </a:rPr>
              <a:t> </a:t>
            </a:r>
            <a:r>
              <a:rPr kumimoji="0" lang="zh-CN" altLang="en-US" sz="1600" b="1" i="0" u="none" strike="noStrike" cap="none" normalizeH="0" baseline="0" smtClean="0">
                <a:ln>
                  <a:noFill/>
                </a:ln>
                <a:effectLst/>
                <a:latin typeface="Times New Roman" pitchFamily="18" charset="0"/>
                <a:ea typeface="宋体" pitchFamily="2" charset="-122"/>
                <a:cs typeface="宋体" pitchFamily="2" charset="-122"/>
              </a:rPr>
              <a:t>　</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晶圆处理制程之主要工作为在硅晶圆上制作电路与电子组件（如晶体管、电容体、逻辑闸等），为上述各制程中所需技术最复杂且资金投入最多的过程</a:t>
            </a:r>
            <a:r>
              <a:rPr kumimoji="0" lang="zh-CN" altLang="en-US" sz="1600" b="0" i="0" u="none" strike="noStrike" cap="none" normalizeH="0" baseline="0" smtClean="0">
                <a:ln>
                  <a:noFill/>
                </a:ln>
                <a:effectLst/>
                <a:latin typeface="Calibri" pitchFamily="34" charset="0"/>
                <a:ea typeface="宋体" pitchFamily="2" charset="-122"/>
                <a:cs typeface="Times New Roman" pitchFamily="18" charset="0"/>
              </a:rPr>
              <a:t> </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，以微处理器（</a:t>
            </a:r>
            <a:r>
              <a:rPr kumimoji="0" lang="en-US" altLang="zh-CN" sz="1600" b="0" i="0" u="none" strike="noStrike" cap="none" normalizeH="0" baseline="0" smtClean="0">
                <a:ln>
                  <a:noFill/>
                </a:ln>
                <a:effectLst/>
                <a:latin typeface="Calibri" pitchFamily="34" charset="0"/>
                <a:ea typeface="宋体" pitchFamily="2" charset="-122"/>
                <a:cs typeface="Times New Roman" pitchFamily="18" charset="0"/>
              </a:rPr>
              <a:t>Microprocessor</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）为例，其所需处理步骤可达数百道，而其所需加工机台先进且昂贵，动辄数千万一台，其所需制造环境为为一温度、湿度与</a:t>
            </a:r>
            <a:r>
              <a:rPr kumimoji="0" lang="zh-CN" altLang="en-US" sz="1600" b="0" i="0" u="none" strike="noStrike" cap="none" normalizeH="0" baseline="0" smtClean="0">
                <a:ln>
                  <a:noFill/>
                </a:ln>
                <a:effectLst/>
                <a:latin typeface="Calibri" pitchFamily="34" charset="0"/>
                <a:ea typeface="宋体" pitchFamily="2" charset="-122"/>
                <a:cs typeface="Times New Roman" pitchFamily="18" charset="0"/>
              </a:rPr>
              <a:t> </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含尘量（</a:t>
            </a:r>
            <a:r>
              <a:rPr kumimoji="0" lang="en-US" altLang="zh-CN" sz="1600" b="0" i="0" u="none" strike="noStrike" cap="none" normalizeH="0" baseline="0" smtClean="0">
                <a:ln>
                  <a:noFill/>
                </a:ln>
                <a:effectLst/>
                <a:latin typeface="Calibri" pitchFamily="34" charset="0"/>
                <a:ea typeface="宋体" pitchFamily="2" charset="-122"/>
                <a:cs typeface="Times New Roman" pitchFamily="18" charset="0"/>
              </a:rPr>
              <a:t>Particle</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）均需控制的无尘室（</a:t>
            </a:r>
            <a:r>
              <a:rPr kumimoji="0" lang="en-US" altLang="zh-CN" sz="1600" b="0" i="0" u="none" strike="noStrike" cap="none" normalizeH="0" baseline="0" smtClean="0">
                <a:ln>
                  <a:noFill/>
                </a:ln>
                <a:effectLst/>
                <a:latin typeface="Calibri" pitchFamily="34" charset="0"/>
                <a:ea typeface="宋体" pitchFamily="2" charset="-122"/>
                <a:cs typeface="Times New Roman" pitchFamily="18" charset="0"/>
              </a:rPr>
              <a:t>Clean-Room</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），虽然详细的处理程序是随着产品种类与所使用的技术有关；不过其基本处理步骤通常是晶圆先经过适</a:t>
            </a:r>
            <a:r>
              <a:rPr kumimoji="0" lang="zh-CN" altLang="en-US" sz="1600" b="0" i="0" u="none" strike="noStrike" cap="none" normalizeH="0" baseline="0" smtClean="0">
                <a:ln>
                  <a:noFill/>
                </a:ln>
                <a:effectLst/>
                <a:latin typeface="Calibri" pitchFamily="34" charset="0"/>
                <a:ea typeface="宋体" pitchFamily="2" charset="-122"/>
                <a:cs typeface="Times New Roman" pitchFamily="18" charset="0"/>
              </a:rPr>
              <a:t> </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当的清洗（</a:t>
            </a:r>
            <a:r>
              <a:rPr kumimoji="0" lang="en-US" altLang="zh-CN" sz="1600" b="0" i="0" u="none" strike="noStrike" cap="none" normalizeH="0" baseline="0" smtClean="0">
                <a:ln>
                  <a:noFill/>
                </a:ln>
                <a:effectLst/>
                <a:latin typeface="Calibri" pitchFamily="34" charset="0"/>
                <a:ea typeface="宋体" pitchFamily="2" charset="-122"/>
                <a:cs typeface="Times New Roman" pitchFamily="18" charset="0"/>
              </a:rPr>
              <a:t>Cleaning</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）之后，接着进行氧化（</a:t>
            </a:r>
            <a:r>
              <a:rPr kumimoji="0" lang="en-US" altLang="zh-CN" sz="1600" b="0" i="0" u="none" strike="noStrike" cap="none" normalizeH="0" baseline="0" smtClean="0">
                <a:ln>
                  <a:noFill/>
                </a:ln>
                <a:effectLst/>
                <a:latin typeface="Calibri" pitchFamily="34" charset="0"/>
                <a:ea typeface="宋体" pitchFamily="2" charset="-122"/>
                <a:cs typeface="Times New Roman" pitchFamily="18" charset="0"/>
              </a:rPr>
              <a:t>Oxidation</a:t>
            </a:r>
            <a:r>
              <a:rPr kumimoji="0" lang="zh-CN" altLang="en-US" sz="1600" b="0" i="0" u="none" strike="noStrike" cap="none" normalizeH="0" baseline="0" smtClean="0">
                <a:ln>
                  <a:noFill/>
                </a:ln>
                <a:effectLst/>
                <a:latin typeface="Times New Roman" pitchFamily="18" charset="0"/>
                <a:ea typeface="宋体" pitchFamily="2" charset="-122"/>
                <a:cs typeface="宋体" pitchFamily="2" charset="-122"/>
              </a:rPr>
              <a:t>）及沈积，最后进行微影、蚀刻及离子植入等反复步骤，以完成晶圆上电路的加工与制作。</a:t>
            </a:r>
            <a:r>
              <a:rPr kumimoji="0" lang="zh-CN" altLang="en-US" sz="1600" b="0" i="0" u="none" strike="noStrike" cap="none" normalizeH="0" baseline="0" smtClean="0">
                <a:ln>
                  <a:noFill/>
                </a:ln>
                <a:effectLst/>
                <a:latin typeface="Calibri" pitchFamily="34" charset="0"/>
                <a:ea typeface="宋体" pitchFamily="2" charset="-122"/>
                <a:cs typeface="Times New Roman" pitchFamily="18" charset="0"/>
              </a:rPr>
              <a:t>  </a:t>
            </a:r>
            <a:endParaRPr kumimoji="0" lang="en-US" altLang="zh-CN" sz="1600" b="0" i="0" u="none" strike="noStrike" cap="none" normalizeH="0" baseline="0" smtClean="0">
              <a:ln>
                <a:noFill/>
              </a:ln>
              <a:effectLst/>
              <a:latin typeface="Calibri" pitchFamily="34" charset="0"/>
              <a:ea typeface="宋体" pitchFamily="2" charset="-122"/>
              <a:cs typeface="Times New Roman" pitchFamily="18" charset="0"/>
            </a:endParaRPr>
          </a:p>
          <a:p>
            <a:pPr lvl="0" eaLnBrk="0" fontAlgn="base" hangingPunct="0">
              <a:spcBef>
                <a:spcPct val="0"/>
              </a:spcBef>
              <a:spcAft>
                <a:spcPct val="0"/>
              </a:spcAft>
            </a:pPr>
            <a:endParaRPr lang="en-US" altLang="zh-CN" sz="1600">
              <a:latin typeface="Calibri" pitchFamily="34" charset="0"/>
              <a:ea typeface="宋体" pitchFamily="2" charset="-122"/>
              <a:cs typeface="Times New Roman" pitchFamily="18" charset="0"/>
            </a:endParaRPr>
          </a:p>
          <a:p>
            <a:r>
              <a:rPr lang="en-US" altLang="zh-CN" sz="1600" b="1" smtClean="0">
                <a:latin typeface="+mn-ea"/>
              </a:rPr>
              <a:t>2</a:t>
            </a:r>
            <a:r>
              <a:rPr lang="zh-CN" altLang="en-US" sz="1600" b="1" smtClean="0">
                <a:latin typeface="+mn-ea"/>
              </a:rPr>
              <a:t>、</a:t>
            </a:r>
            <a:r>
              <a:rPr lang="zh-CN" altLang="zh-CN" sz="1600" b="1" smtClean="0">
                <a:latin typeface="+mn-ea"/>
              </a:rPr>
              <a:t>晶</a:t>
            </a:r>
            <a:r>
              <a:rPr lang="zh-CN" altLang="zh-CN" sz="1600" b="1">
                <a:latin typeface="+mn-ea"/>
              </a:rPr>
              <a:t>圆针测制程</a:t>
            </a:r>
            <a:r>
              <a:rPr lang="en-US" altLang="zh-CN" sz="1600" b="1">
                <a:latin typeface="+mn-ea"/>
              </a:rPr>
              <a:t>  </a:t>
            </a:r>
            <a:endParaRPr lang="zh-CN" altLang="zh-CN" sz="1600">
              <a:latin typeface="+mn-ea"/>
            </a:endParaRPr>
          </a:p>
          <a:p>
            <a:r>
              <a:rPr lang="en-US" altLang="zh-CN" sz="1600">
                <a:latin typeface="+mn-ea"/>
              </a:rPr>
              <a:t> </a:t>
            </a:r>
            <a:r>
              <a:rPr lang="en-US" altLang="zh-CN" sz="1600" smtClean="0">
                <a:latin typeface="+mn-ea"/>
              </a:rPr>
              <a:t>   </a:t>
            </a:r>
            <a:r>
              <a:rPr lang="zh-CN" altLang="zh-CN" sz="1600" smtClean="0">
                <a:latin typeface="+mn-ea"/>
              </a:rPr>
              <a:t>经过</a:t>
            </a:r>
            <a:r>
              <a:rPr lang="en-US" altLang="zh-CN" sz="1600">
                <a:latin typeface="+mn-ea"/>
              </a:rPr>
              <a:t>Wafer Fab</a:t>
            </a:r>
            <a:r>
              <a:rPr lang="zh-CN" altLang="zh-CN" sz="1600">
                <a:latin typeface="+mn-ea"/>
              </a:rPr>
              <a:t>之制程后，晶圆上即形成一格格的小格 ，我们称之为晶方或是晶粒（</a:t>
            </a:r>
            <a:r>
              <a:rPr lang="en-US" altLang="zh-CN" sz="1600">
                <a:latin typeface="+mn-ea"/>
              </a:rPr>
              <a:t>Die</a:t>
            </a:r>
            <a:r>
              <a:rPr lang="zh-CN" altLang="zh-CN" sz="1600">
                <a:latin typeface="+mn-ea"/>
              </a:rPr>
              <a:t>），在一般情形下，同一片晶圆上皆制作相同的芯片，但是也有可能在同一片晶圆 上制作不同规格的产品；这些晶圆必须通过芯片允收测试，晶粒将会一一经过针测（</a:t>
            </a:r>
            <a:r>
              <a:rPr lang="en-US" altLang="zh-CN" sz="1600">
                <a:latin typeface="+mn-ea"/>
              </a:rPr>
              <a:t>Probe</a:t>
            </a:r>
            <a:r>
              <a:rPr lang="zh-CN" altLang="zh-CN" sz="1600">
                <a:latin typeface="+mn-ea"/>
              </a:rPr>
              <a:t>）仪器以测试其电气特性， 而不合格的的晶粒将会被标上记号（</a:t>
            </a:r>
            <a:r>
              <a:rPr lang="en-US" altLang="zh-CN" sz="1600">
                <a:latin typeface="+mn-ea"/>
              </a:rPr>
              <a:t>Ink Dot</a:t>
            </a:r>
            <a:r>
              <a:rPr lang="zh-CN" altLang="zh-CN" sz="1600">
                <a:latin typeface="+mn-ea"/>
              </a:rPr>
              <a:t>），此程序即 称之为晶圆针测制程（</a:t>
            </a:r>
            <a:r>
              <a:rPr lang="en-US" altLang="zh-CN" sz="1600">
                <a:latin typeface="+mn-ea"/>
              </a:rPr>
              <a:t>Wafer Probe</a:t>
            </a:r>
            <a:r>
              <a:rPr lang="zh-CN" altLang="zh-CN" sz="1600">
                <a:latin typeface="+mn-ea"/>
              </a:rPr>
              <a:t>）。然后晶圆将依晶粒 为单位分割成一粒粒独立的晶粒，接着晶粒将依其电气特性分类（</a:t>
            </a:r>
            <a:r>
              <a:rPr lang="en-US" altLang="zh-CN" sz="1600">
                <a:latin typeface="+mn-ea"/>
              </a:rPr>
              <a:t>Sort</a:t>
            </a:r>
            <a:r>
              <a:rPr lang="zh-CN" altLang="zh-CN" sz="1600">
                <a:latin typeface="+mn-ea"/>
              </a:rPr>
              <a:t>）并分入不同的仓（</a:t>
            </a:r>
            <a:r>
              <a:rPr lang="en-US" altLang="zh-CN" sz="1600">
                <a:latin typeface="+mn-ea"/>
              </a:rPr>
              <a:t>Die Bank</a:t>
            </a:r>
            <a:r>
              <a:rPr lang="zh-CN" altLang="zh-CN" sz="1600">
                <a:latin typeface="+mn-ea"/>
              </a:rPr>
              <a:t>），而不合格的晶粒将于下一个制程中丢弃。</a:t>
            </a:r>
            <a:r>
              <a:rPr lang="en-US" altLang="zh-CN" sz="1600">
                <a:latin typeface="+mn-ea"/>
              </a:rPr>
              <a:t>  </a:t>
            </a:r>
            <a:endParaRPr lang="zh-CN" altLang="zh-CN" sz="1600">
              <a:latin typeface="+mn-ea"/>
            </a:endParaRPr>
          </a:p>
          <a:p>
            <a:r>
              <a:rPr lang="en-US" altLang="zh-CN">
                <a:latin typeface="+mn-ea"/>
              </a:rPr>
              <a:t> </a:t>
            </a:r>
            <a:endParaRPr lang="zh-CN" altLang="zh-CN">
              <a:latin typeface="+mn-ea"/>
            </a:endParaRPr>
          </a:p>
          <a:p>
            <a:pPr lvl="0" eaLnBrk="0" fontAlgn="base" hangingPunct="0">
              <a:spcBef>
                <a:spcPct val="0"/>
              </a:spcBef>
              <a:spcAft>
                <a:spcPct val="0"/>
              </a:spcAft>
            </a:pPr>
            <a:endParaRPr kumimoji="0" lang="zh-CN" altLang="en-US" b="0" i="0" u="none" strike="noStrike" cap="none" normalizeH="0" baseline="0" smtClean="0">
              <a:ln>
                <a:noFill/>
              </a:ln>
              <a:effectLst/>
              <a:latin typeface="+mn-ea"/>
            </a:endParaRPr>
          </a:p>
          <a:p>
            <a:pPr lvl="0" eaLnBrk="0" fontAlgn="base" hangingPunct="0">
              <a:spcBef>
                <a:spcPct val="0"/>
              </a:spcBef>
              <a:spcAft>
                <a:spcPct val="0"/>
              </a:spcAft>
            </a:pPr>
            <a:endParaRPr kumimoji="0" lang="zh-CN" altLang="en-US" sz="2800" b="0" i="0" u="none" strike="noStrike" cap="none" normalizeH="0" baseline="0" smtClean="0">
              <a:ln>
                <a:noFill/>
              </a:ln>
              <a:solidFill>
                <a:schemeClr val="tx1"/>
              </a:solidFill>
              <a:effectLst/>
              <a:latin typeface="Arial" pitchFamily="34" charset="0"/>
              <a:ea typeface="宋体" pitchFamily="2" charset="-122"/>
            </a:endParaRPr>
          </a:p>
          <a:p>
            <a:endParaRPr lang="zh-CN" altLang="en-US"/>
          </a:p>
        </p:txBody>
      </p:sp>
      <p:sp>
        <p:nvSpPr>
          <p:cNvPr id="4" name="TextBox 3"/>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4000" smtClean="0"/>
              <a:t>七、</a:t>
            </a:r>
            <a:r>
              <a:rPr lang="en-US" altLang="zh-CN" sz="4000" smtClean="0"/>
              <a:t>IC</a:t>
            </a:r>
            <a:r>
              <a:rPr lang="zh-CN" altLang="en-US" sz="4000" smtClean="0"/>
              <a:t>的封装种类</a:t>
            </a:r>
            <a:endParaRPr lang="zh-CN" altLang="en-US" sz="4000"/>
          </a:p>
        </p:txBody>
      </p:sp>
      <p:sp>
        <p:nvSpPr>
          <p:cNvPr id="24577" name="Rectangle 1"/>
          <p:cNvSpPr>
            <a:spLocks noChangeArrowheads="1"/>
          </p:cNvSpPr>
          <p:nvPr/>
        </p:nvSpPr>
        <p:spPr bwMode="auto">
          <a:xfrm>
            <a:off x="0" y="1071546"/>
            <a:ext cx="9144000" cy="5969736"/>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1</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BGA(ball grid array)</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球形触点陈列，表面贴装型封装之一。在印刷基板的背面按陈列方式制作出球形凸点用以代替引脚，在印刷基板的正面装配</a:t>
            </a:r>
            <a:r>
              <a:rPr kumimoji="0" lang="en-US" altLang="zh-CN" sz="1600" b="0" i="0" u="none" strike="noStrike" cap="none" normalizeH="0" baseline="0" smtClean="0">
                <a:ln>
                  <a:noFill/>
                </a:ln>
                <a:effectLst/>
                <a:latin typeface="+mn-ea"/>
                <a:cs typeface="Arial" pitchFamily="34" charset="0"/>
              </a:rPr>
              <a:t>LSI</a:t>
            </a:r>
            <a:r>
              <a:rPr kumimoji="0" lang="zh-CN" altLang="en-US" sz="1600" b="0" i="0" u="none" strike="noStrike" cap="none" normalizeH="0" baseline="0" smtClean="0">
                <a:ln>
                  <a:noFill/>
                </a:ln>
                <a:effectLst/>
                <a:latin typeface="+mn-ea"/>
                <a:cs typeface="Arial" pitchFamily="34" charset="0"/>
              </a:rPr>
              <a:t>芯片，然后用模压树脂或灌封方法进行密封。也称为凸点陈列载体</a:t>
            </a:r>
            <a:r>
              <a:rPr kumimoji="0" lang="en-US" altLang="zh-CN" sz="1600" b="0" i="0" u="none" strike="noStrike" cap="none" normalizeH="0" baseline="0" smtClean="0">
                <a:ln>
                  <a:noFill/>
                </a:ln>
                <a:effectLst/>
                <a:latin typeface="+mn-ea"/>
                <a:cs typeface="Arial" pitchFamily="34" charset="0"/>
              </a:rPr>
              <a:t>(PAC)</a:t>
            </a:r>
            <a:r>
              <a:rPr kumimoji="0" lang="zh-CN" altLang="en-US" sz="1600" b="0" i="0" u="none" strike="noStrike" cap="none" normalizeH="0" baseline="0" smtClean="0">
                <a:ln>
                  <a:noFill/>
                </a:ln>
                <a:effectLst/>
                <a:latin typeface="+mn-ea"/>
                <a:cs typeface="Arial" pitchFamily="34" charset="0"/>
              </a:rPr>
              <a:t>。引脚可超过</a:t>
            </a:r>
            <a:r>
              <a:rPr kumimoji="0" lang="en-US" altLang="zh-CN" sz="1600" b="0" i="0" u="none" strike="noStrike" cap="none" normalizeH="0" baseline="0" smtClean="0">
                <a:ln>
                  <a:noFill/>
                </a:ln>
                <a:effectLst/>
                <a:latin typeface="+mn-ea"/>
                <a:cs typeface="Arial" pitchFamily="34" charset="0"/>
              </a:rPr>
              <a:t>200</a:t>
            </a:r>
            <a:r>
              <a:rPr kumimoji="0" lang="zh-CN" altLang="en-US" sz="1600" b="0" i="0" u="none" strike="noStrike" cap="none" normalizeH="0" baseline="0" smtClean="0">
                <a:ln>
                  <a:noFill/>
                </a:ln>
                <a:effectLst/>
                <a:latin typeface="+mn-ea"/>
                <a:cs typeface="Arial" pitchFamily="34" charset="0"/>
              </a:rPr>
              <a:t>，是多引脚</a:t>
            </a:r>
            <a:r>
              <a:rPr kumimoji="0" lang="en-US" altLang="zh-CN" sz="1600" b="0" i="0" u="none" strike="noStrike" cap="none" normalizeH="0" baseline="0" smtClean="0">
                <a:ln>
                  <a:noFill/>
                </a:ln>
                <a:effectLst/>
                <a:latin typeface="+mn-ea"/>
                <a:cs typeface="Arial" pitchFamily="34" charset="0"/>
              </a:rPr>
              <a:t>LSI </a:t>
            </a:r>
            <a:r>
              <a:rPr kumimoji="0" lang="zh-CN" altLang="en-US" sz="1600" b="0" i="0" u="none" strike="noStrike" cap="none" normalizeH="0" baseline="0" smtClean="0">
                <a:ln>
                  <a:noFill/>
                </a:ln>
                <a:effectLst/>
                <a:latin typeface="+mn-ea"/>
                <a:cs typeface="Arial" pitchFamily="34" charset="0"/>
              </a:rPr>
              <a:t>用的一种封装。封装本体也可做得比</a:t>
            </a:r>
            <a:r>
              <a:rPr kumimoji="0" lang="en-US" altLang="zh-CN" sz="1600" b="0" i="0" u="none" strike="noStrike" cap="none" normalizeH="0" baseline="0" smtClean="0">
                <a:ln>
                  <a:noFill/>
                </a:ln>
                <a:effectLst/>
                <a:latin typeface="+mn-ea"/>
                <a:cs typeface="Arial" pitchFamily="34" charset="0"/>
              </a:rPr>
              <a:t>QFP(</a:t>
            </a:r>
            <a:r>
              <a:rPr kumimoji="0" lang="zh-CN" altLang="en-US" sz="1600" b="0" i="0" u="none" strike="noStrike" cap="none" normalizeH="0" baseline="0" smtClean="0">
                <a:ln>
                  <a:noFill/>
                </a:ln>
                <a:effectLst/>
                <a:latin typeface="+mn-ea"/>
                <a:cs typeface="Arial" pitchFamily="34" charset="0"/>
              </a:rPr>
              <a:t>四侧引脚扁平封装</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小。例如，引脚中心距为</a:t>
            </a:r>
            <a:r>
              <a:rPr kumimoji="0" lang="en-US" altLang="zh-CN" sz="1600" b="0" i="0" u="none" strike="noStrike" cap="none" normalizeH="0" baseline="0" smtClean="0">
                <a:ln>
                  <a:noFill/>
                </a:ln>
                <a:effectLst/>
                <a:latin typeface="+mn-ea"/>
                <a:cs typeface="Arial" pitchFamily="34" charset="0"/>
              </a:rPr>
              <a:t>1.5mm </a:t>
            </a:r>
            <a:r>
              <a:rPr kumimoji="0" lang="zh-CN" altLang="en-US" sz="1600" b="0" i="0" u="none" strike="noStrike" cap="none" normalizeH="0" baseline="0" smtClean="0">
                <a:ln>
                  <a:noFill/>
                </a:ln>
                <a:effectLst/>
                <a:latin typeface="+mn-ea"/>
                <a:cs typeface="Arial" pitchFamily="34" charset="0"/>
              </a:rPr>
              <a:t>的</a:t>
            </a:r>
            <a:r>
              <a:rPr kumimoji="0" lang="en-US" altLang="zh-CN" sz="1600" b="0" i="0" u="none" strike="noStrike" cap="none" normalizeH="0" baseline="0" smtClean="0">
                <a:ln>
                  <a:noFill/>
                </a:ln>
                <a:effectLst/>
                <a:latin typeface="+mn-ea"/>
                <a:cs typeface="Arial" pitchFamily="34" charset="0"/>
              </a:rPr>
              <a:t>360 </a:t>
            </a:r>
            <a:r>
              <a:rPr kumimoji="0" lang="zh-CN" altLang="en-US" sz="1600" b="0" i="0" u="none" strike="noStrike" cap="none" normalizeH="0" baseline="0" smtClean="0">
                <a:ln>
                  <a:noFill/>
                </a:ln>
                <a:effectLst/>
                <a:latin typeface="+mn-ea"/>
                <a:cs typeface="Arial" pitchFamily="34" charset="0"/>
              </a:rPr>
              <a:t>引脚 </a:t>
            </a:r>
            <a:r>
              <a:rPr kumimoji="0" lang="en-US" altLang="zh-CN" sz="1600" b="0" i="0" u="none" strike="noStrike" cap="none" normalizeH="0" baseline="0" smtClean="0">
                <a:ln>
                  <a:noFill/>
                </a:ln>
                <a:effectLst/>
                <a:latin typeface="+mn-ea"/>
                <a:cs typeface="Arial" pitchFamily="34" charset="0"/>
              </a:rPr>
              <a:t>BGA </a:t>
            </a:r>
            <a:r>
              <a:rPr kumimoji="0" lang="zh-CN" altLang="en-US" sz="1600" b="0" i="0" u="none" strike="noStrike" cap="none" normalizeH="0" baseline="0" smtClean="0">
                <a:ln>
                  <a:noFill/>
                </a:ln>
                <a:effectLst/>
                <a:latin typeface="+mn-ea"/>
                <a:cs typeface="Arial" pitchFamily="34" charset="0"/>
              </a:rPr>
              <a:t>仅为</a:t>
            </a:r>
            <a:r>
              <a:rPr kumimoji="0" lang="en-US" altLang="zh-CN" sz="1600" b="0" i="0" u="none" strike="noStrike" cap="none" normalizeH="0" baseline="0" smtClean="0">
                <a:ln>
                  <a:noFill/>
                </a:ln>
                <a:effectLst/>
                <a:latin typeface="+mn-ea"/>
                <a:cs typeface="Arial" pitchFamily="34" charset="0"/>
              </a:rPr>
              <a:t>31mm </a:t>
            </a:r>
            <a:r>
              <a:rPr kumimoji="0" lang="zh-CN" altLang="en-US" sz="1600" b="0" i="0" u="none" strike="noStrike" cap="none" normalizeH="0" baseline="0" smtClean="0">
                <a:ln>
                  <a:noFill/>
                </a:ln>
                <a:effectLst/>
                <a:latin typeface="+mn-ea"/>
                <a:cs typeface="Arial" pitchFamily="34" charset="0"/>
              </a:rPr>
              <a:t>见方；而引脚中心距为</a:t>
            </a:r>
            <a:r>
              <a:rPr kumimoji="0" lang="en-US" altLang="zh-CN" sz="1600" b="0" i="0" u="none" strike="noStrike" cap="none" normalizeH="0" baseline="0" smtClean="0">
                <a:ln>
                  <a:noFill/>
                </a:ln>
                <a:effectLst/>
                <a:latin typeface="+mn-ea"/>
                <a:cs typeface="Arial" pitchFamily="34" charset="0"/>
              </a:rPr>
              <a:t>0.5mm </a:t>
            </a:r>
            <a:r>
              <a:rPr kumimoji="0" lang="zh-CN" altLang="en-US" sz="1600" b="0" i="0" u="none" strike="noStrike" cap="none" normalizeH="0" baseline="0" smtClean="0">
                <a:ln>
                  <a:noFill/>
                </a:ln>
                <a:effectLst/>
                <a:latin typeface="+mn-ea"/>
                <a:cs typeface="Arial" pitchFamily="34" charset="0"/>
              </a:rPr>
              <a:t>的</a:t>
            </a:r>
            <a:r>
              <a:rPr kumimoji="0" lang="en-US" altLang="zh-CN" sz="1600" b="0" i="0" u="none" strike="noStrike" cap="none" normalizeH="0" baseline="0" smtClean="0">
                <a:ln>
                  <a:noFill/>
                </a:ln>
                <a:effectLst/>
                <a:latin typeface="+mn-ea"/>
                <a:cs typeface="Arial" pitchFamily="34" charset="0"/>
              </a:rPr>
              <a:t>304 </a:t>
            </a:r>
            <a:r>
              <a:rPr kumimoji="0" lang="zh-CN" altLang="en-US" sz="1600" b="0" i="0" u="none" strike="noStrike" cap="none" normalizeH="0" baseline="0" smtClean="0">
                <a:ln>
                  <a:noFill/>
                </a:ln>
                <a:effectLst/>
                <a:latin typeface="+mn-ea"/>
                <a:cs typeface="Arial" pitchFamily="34" charset="0"/>
              </a:rPr>
              <a:t>引脚</a:t>
            </a:r>
            <a:r>
              <a:rPr kumimoji="0" lang="en-US" altLang="zh-CN" sz="1600" b="0" i="0" u="none" strike="noStrike" cap="none" normalizeH="0" baseline="0" smtClean="0">
                <a:ln>
                  <a:noFill/>
                </a:ln>
                <a:effectLst/>
                <a:latin typeface="+mn-ea"/>
                <a:cs typeface="Arial" pitchFamily="34" charset="0"/>
              </a:rPr>
              <a:t>QFP </a:t>
            </a:r>
            <a:r>
              <a:rPr kumimoji="0" lang="zh-CN" altLang="en-US" sz="1600" b="0" i="0" u="none" strike="noStrike" cap="none" normalizeH="0" baseline="0" smtClean="0">
                <a:ln>
                  <a:noFill/>
                </a:ln>
                <a:effectLst/>
                <a:latin typeface="+mn-ea"/>
                <a:cs typeface="Arial" pitchFamily="34" charset="0"/>
              </a:rPr>
              <a:t>为</a:t>
            </a:r>
            <a:r>
              <a:rPr kumimoji="0" lang="en-US" altLang="zh-CN" sz="1600" b="0" i="0" u="none" strike="noStrike" cap="none" normalizeH="0" baseline="0" smtClean="0">
                <a:ln>
                  <a:noFill/>
                </a:ln>
                <a:effectLst/>
                <a:latin typeface="+mn-ea"/>
                <a:cs typeface="Arial" pitchFamily="34" charset="0"/>
              </a:rPr>
              <a:t>40mm </a:t>
            </a:r>
            <a:r>
              <a:rPr kumimoji="0" lang="zh-CN" altLang="en-US" sz="1600" b="0" i="0" u="none" strike="noStrike" cap="none" normalizeH="0" baseline="0" smtClean="0">
                <a:ln>
                  <a:noFill/>
                </a:ln>
                <a:effectLst/>
                <a:latin typeface="+mn-ea"/>
                <a:cs typeface="Arial" pitchFamily="34" charset="0"/>
              </a:rPr>
              <a:t>见方。而且</a:t>
            </a:r>
            <a:r>
              <a:rPr kumimoji="0" lang="en-US" altLang="zh-CN" sz="1600" b="0" i="0" u="none" strike="noStrike" cap="none" normalizeH="0" baseline="0" smtClean="0">
                <a:ln>
                  <a:noFill/>
                </a:ln>
                <a:effectLst/>
                <a:latin typeface="+mn-ea"/>
                <a:cs typeface="Arial" pitchFamily="34" charset="0"/>
              </a:rPr>
              <a:t>BGA </a:t>
            </a:r>
            <a:r>
              <a:rPr kumimoji="0" lang="zh-CN" altLang="en-US" sz="1600" b="0" i="0" u="none" strike="noStrike" cap="none" normalizeH="0" baseline="0" smtClean="0">
                <a:ln>
                  <a:noFill/>
                </a:ln>
                <a:effectLst/>
                <a:latin typeface="+mn-ea"/>
                <a:cs typeface="Arial" pitchFamily="34" charset="0"/>
              </a:rPr>
              <a:t>不用担心</a:t>
            </a:r>
            <a:r>
              <a:rPr kumimoji="0" lang="en-US" altLang="zh-CN" sz="1600" b="0" i="0" u="none" strike="noStrike" cap="none" normalizeH="0" baseline="0" smtClean="0">
                <a:ln>
                  <a:noFill/>
                </a:ln>
                <a:effectLst/>
                <a:latin typeface="+mn-ea"/>
                <a:cs typeface="Arial" pitchFamily="34" charset="0"/>
              </a:rPr>
              <a:t>QFP </a:t>
            </a:r>
            <a:r>
              <a:rPr kumimoji="0" lang="zh-CN" altLang="en-US" sz="1600" b="0" i="0" u="none" strike="noStrike" cap="none" normalizeH="0" baseline="0" smtClean="0">
                <a:ln>
                  <a:noFill/>
                </a:ln>
                <a:effectLst/>
                <a:latin typeface="+mn-ea"/>
                <a:cs typeface="Arial" pitchFamily="34" charset="0"/>
              </a:rPr>
              <a:t>那样的引脚变形问题。 该封装是美国</a:t>
            </a:r>
            <a:r>
              <a:rPr kumimoji="0" lang="en-US" altLang="zh-CN" sz="1600" b="0" i="0" u="none" strike="noStrike" cap="none" normalizeH="0" baseline="0" smtClean="0">
                <a:ln>
                  <a:noFill/>
                </a:ln>
                <a:effectLst/>
                <a:latin typeface="+mn-ea"/>
                <a:cs typeface="Arial" pitchFamily="34" charset="0"/>
              </a:rPr>
              <a:t>Motorola</a:t>
            </a:r>
            <a:r>
              <a:rPr kumimoji="0" lang="zh-CN" altLang="en-US" sz="1600" b="0" i="0" u="none" strike="noStrike" cap="none" normalizeH="0" baseline="0" smtClean="0">
                <a:ln>
                  <a:noFill/>
                </a:ln>
                <a:effectLst/>
                <a:latin typeface="+mn-ea"/>
                <a:cs typeface="Arial" pitchFamily="34" charset="0"/>
              </a:rPr>
              <a:t>公司开发的，首先在便携式电话等设备中被采用，今后在美国有可能在个人计算机中普及。最初，</a:t>
            </a:r>
            <a:r>
              <a:rPr kumimoji="0" lang="en-US" altLang="zh-CN" sz="1600" b="0" i="0" u="none" strike="noStrike" cap="none" normalizeH="0" baseline="0" smtClean="0">
                <a:ln>
                  <a:noFill/>
                </a:ln>
                <a:effectLst/>
                <a:latin typeface="+mn-ea"/>
                <a:cs typeface="Arial" pitchFamily="34" charset="0"/>
              </a:rPr>
              <a:t>BGA</a:t>
            </a:r>
            <a:r>
              <a:rPr kumimoji="0" lang="zh-CN" altLang="en-US" sz="1600" b="0" i="0" u="none" strike="noStrike" cap="none" normalizeH="0" baseline="0" smtClean="0">
                <a:ln>
                  <a:noFill/>
                </a:ln>
                <a:effectLst/>
                <a:latin typeface="+mn-ea"/>
                <a:cs typeface="Arial" pitchFamily="34" charset="0"/>
              </a:rPr>
              <a:t>的引脚</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凸点</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中心距为</a:t>
            </a:r>
            <a:r>
              <a:rPr kumimoji="0" lang="en-US" altLang="zh-CN" sz="1600" b="0" i="0" u="none" strike="noStrike" cap="none" normalizeH="0" baseline="0" smtClean="0">
                <a:ln>
                  <a:noFill/>
                </a:ln>
                <a:effectLst/>
                <a:latin typeface="+mn-ea"/>
                <a:cs typeface="Arial" pitchFamily="34" charset="0"/>
              </a:rPr>
              <a:t>1.5mm</a:t>
            </a:r>
            <a:r>
              <a:rPr kumimoji="0" lang="zh-CN" altLang="en-US" sz="1600" b="0" i="0" u="none" strike="noStrike" cap="none" normalizeH="0" baseline="0" smtClean="0">
                <a:ln>
                  <a:noFill/>
                </a:ln>
                <a:effectLst/>
                <a:latin typeface="+mn-ea"/>
                <a:cs typeface="Arial" pitchFamily="34" charset="0"/>
              </a:rPr>
              <a:t>，引脚数为</a:t>
            </a:r>
            <a:r>
              <a:rPr kumimoji="0" lang="en-US" altLang="zh-CN" sz="1600" b="0" i="0" u="none" strike="noStrike" cap="none" normalizeH="0" baseline="0" smtClean="0">
                <a:ln>
                  <a:noFill/>
                </a:ln>
                <a:effectLst/>
                <a:latin typeface="+mn-ea"/>
                <a:cs typeface="Arial" pitchFamily="34" charset="0"/>
              </a:rPr>
              <a:t>225</a:t>
            </a:r>
            <a:r>
              <a:rPr kumimoji="0" lang="zh-CN" altLang="en-US" sz="1600" b="0" i="0" u="none" strike="noStrike" cap="none" normalizeH="0" baseline="0" smtClean="0">
                <a:ln>
                  <a:noFill/>
                </a:ln>
                <a:effectLst/>
                <a:latin typeface="+mn-ea"/>
                <a:cs typeface="Arial" pitchFamily="34" charset="0"/>
              </a:rPr>
              <a:t>。现在也有一些厂家正在开发</a:t>
            </a:r>
            <a:r>
              <a:rPr kumimoji="0" lang="en-US" altLang="zh-CN" sz="1600" b="0" i="0" u="none" strike="noStrike" cap="none" normalizeH="0" baseline="0" smtClean="0">
                <a:ln>
                  <a:noFill/>
                </a:ln>
                <a:effectLst/>
                <a:latin typeface="+mn-ea"/>
                <a:cs typeface="Arial" pitchFamily="34" charset="0"/>
              </a:rPr>
              <a:t>500 </a:t>
            </a:r>
            <a:r>
              <a:rPr kumimoji="0" lang="zh-CN" altLang="en-US" sz="1600" b="0" i="0" u="none" strike="noStrike" cap="none" normalizeH="0" baseline="0" smtClean="0">
                <a:ln>
                  <a:noFill/>
                </a:ln>
                <a:effectLst/>
                <a:latin typeface="+mn-ea"/>
                <a:cs typeface="Arial" pitchFamily="34" charset="0"/>
              </a:rPr>
              <a:t>引脚的</a:t>
            </a:r>
            <a:r>
              <a:rPr kumimoji="0" lang="en-US" altLang="zh-CN" sz="1600" b="0" i="0" u="none" strike="noStrike" cap="none" normalizeH="0" baseline="0" smtClean="0">
                <a:ln>
                  <a:noFill/>
                </a:ln>
                <a:effectLst/>
                <a:latin typeface="+mn-ea"/>
                <a:cs typeface="Arial" pitchFamily="34" charset="0"/>
              </a:rPr>
              <a:t>BGA</a:t>
            </a:r>
            <a:r>
              <a:rPr kumimoji="0" lang="zh-CN" altLang="en-US" sz="1600" b="0" i="0" u="none" strike="noStrike" cap="none" normalizeH="0" baseline="0" smtClean="0">
                <a:ln>
                  <a:noFill/>
                </a:ln>
                <a:effectLst/>
                <a:latin typeface="+mn-ea"/>
                <a:cs typeface="Arial" pitchFamily="34" charset="0"/>
              </a:rPr>
              <a:t>。 </a:t>
            </a:r>
            <a:r>
              <a:rPr kumimoji="0" lang="en-US" altLang="zh-CN" sz="1600" b="0" i="0" u="none" strike="noStrike" cap="none" normalizeH="0" baseline="0" smtClean="0">
                <a:ln>
                  <a:noFill/>
                </a:ln>
                <a:effectLst/>
                <a:latin typeface="+mn-ea"/>
                <a:cs typeface="Arial" pitchFamily="34" charset="0"/>
              </a:rPr>
              <a:t>BGA </a:t>
            </a:r>
            <a:r>
              <a:rPr kumimoji="0" lang="zh-CN" altLang="en-US" sz="1600" b="0" i="0" u="none" strike="noStrike" cap="none" normalizeH="0" baseline="0" smtClean="0">
                <a:ln>
                  <a:noFill/>
                </a:ln>
                <a:effectLst/>
                <a:latin typeface="+mn-ea"/>
                <a:cs typeface="Arial" pitchFamily="34" charset="0"/>
              </a:rPr>
              <a:t>的问题是</a:t>
            </a:r>
            <a:r>
              <a:rPr kumimoji="0" lang="zh-CN" altLang="en-US" sz="1600" b="0" i="0" u="none" strike="noStrike" cap="none" normalizeH="0" baseline="0" smtClean="0">
                <a:ln>
                  <a:noFill/>
                </a:ln>
                <a:effectLst/>
                <a:latin typeface="+mn-ea"/>
                <a:cs typeface="Arial" pitchFamily="34" charset="0"/>
                <a:hlinkClick r:id="rId2"/>
              </a:rPr>
              <a:t>回流焊</a:t>
            </a:r>
            <a:r>
              <a:rPr kumimoji="0" lang="zh-CN" altLang="en-US" sz="1600" b="0" i="0" u="none" strike="noStrike" cap="none" normalizeH="0" baseline="0" smtClean="0">
                <a:ln>
                  <a:noFill/>
                </a:ln>
                <a:effectLst/>
                <a:latin typeface="+mn-ea"/>
                <a:cs typeface="Arial" pitchFamily="34" charset="0"/>
              </a:rPr>
              <a:t>后的外观检查。现在尚不清楚是否有效的外观检查方法。有的认为</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由于焊接的中心距较大，连接可以看作是稳定的，只能通过功能检查来处理。 美国</a:t>
            </a:r>
            <a:r>
              <a:rPr kumimoji="0" lang="en-US" altLang="zh-CN" sz="1600" b="0" i="0" u="none" strike="noStrike" cap="none" normalizeH="0" baseline="0" smtClean="0">
                <a:ln>
                  <a:noFill/>
                </a:ln>
                <a:effectLst/>
                <a:latin typeface="+mn-ea"/>
                <a:cs typeface="Arial" pitchFamily="34" charset="0"/>
              </a:rPr>
              <a:t>Motorola </a:t>
            </a:r>
            <a:r>
              <a:rPr kumimoji="0" lang="zh-CN" altLang="en-US" sz="1600" b="0" i="0" u="none" strike="noStrike" cap="none" normalizeH="0" baseline="0" smtClean="0">
                <a:ln>
                  <a:noFill/>
                </a:ln>
                <a:effectLst/>
                <a:latin typeface="+mn-ea"/>
                <a:cs typeface="Arial" pitchFamily="34" charset="0"/>
              </a:rPr>
              <a:t>公司把用模压树脂密封的封装称为</a:t>
            </a:r>
            <a:r>
              <a:rPr kumimoji="0" lang="en-US" altLang="zh-CN" sz="1600" b="0" i="0" u="none" strike="noStrike" cap="none" normalizeH="0" baseline="0" smtClean="0">
                <a:ln>
                  <a:noFill/>
                </a:ln>
                <a:effectLst/>
                <a:latin typeface="+mn-ea"/>
                <a:cs typeface="Arial" pitchFamily="34" charset="0"/>
              </a:rPr>
              <a:t>OMPAC</a:t>
            </a:r>
            <a:r>
              <a:rPr kumimoji="0" lang="zh-CN" altLang="en-US" sz="1600" b="0" i="0" u="none" strike="noStrike" cap="none" normalizeH="0" baseline="0" smtClean="0">
                <a:ln>
                  <a:noFill/>
                </a:ln>
                <a:effectLst/>
                <a:latin typeface="+mn-ea"/>
                <a:cs typeface="Arial" pitchFamily="34" charset="0"/>
              </a:rPr>
              <a:t>，而把灌封方法密封的封装称为</a:t>
            </a:r>
            <a:r>
              <a:rPr kumimoji="0" lang="en-US" altLang="zh-CN" sz="1600" b="0" i="0" u="none" strike="noStrike" cap="none" normalizeH="0" baseline="0" smtClean="0">
                <a:ln>
                  <a:noFill/>
                </a:ln>
                <a:effectLst/>
                <a:latin typeface="+mn-ea"/>
                <a:cs typeface="Arial" pitchFamily="34" charset="0"/>
              </a:rPr>
              <a:t>GPAC(</a:t>
            </a:r>
            <a:r>
              <a:rPr kumimoji="0" lang="zh-CN" altLang="en-US" sz="1600" b="0" i="0" u="none" strike="noStrike" cap="none" normalizeH="0" baseline="0" smtClean="0">
                <a:ln>
                  <a:noFill/>
                </a:ln>
                <a:effectLst/>
                <a:latin typeface="+mn-ea"/>
                <a:cs typeface="Arial" pitchFamily="34" charset="0"/>
              </a:rPr>
              <a:t>见</a:t>
            </a:r>
            <a:r>
              <a:rPr kumimoji="0" lang="en-US" altLang="zh-CN" sz="1600" b="0" i="0" u="none" strike="noStrike" cap="none" normalizeH="0" baseline="0" smtClean="0">
                <a:ln>
                  <a:noFill/>
                </a:ln>
                <a:effectLst/>
                <a:latin typeface="+mn-ea"/>
                <a:cs typeface="Arial" pitchFamily="34" charset="0"/>
              </a:rPr>
              <a:t>OMPAC </a:t>
            </a:r>
            <a:r>
              <a:rPr kumimoji="0" lang="zh-CN" altLang="en-US" sz="1600" b="0" i="0" u="none" strike="noStrike" cap="none" normalizeH="0" baseline="0" smtClean="0">
                <a:ln>
                  <a:noFill/>
                </a:ln>
                <a:effectLst/>
                <a:latin typeface="+mn-ea"/>
                <a:cs typeface="Arial" pitchFamily="34" charset="0"/>
              </a:rPr>
              <a:t>和</a:t>
            </a:r>
            <a:r>
              <a:rPr kumimoji="0" lang="en-US" altLang="zh-CN" sz="1600" b="0" i="0" u="none" strike="noStrike" cap="none" normalizeH="0" baseline="0" smtClean="0">
                <a:ln>
                  <a:noFill/>
                </a:ln>
                <a:effectLst/>
                <a:latin typeface="+mn-ea"/>
                <a:cs typeface="Arial" pitchFamily="34" charset="0"/>
              </a:rPr>
              <a:t>GPAC)</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2</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BQFP(quad flat package with bumper)</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带缓冲垫的四侧引脚扁平封装。</a:t>
            </a:r>
            <a:r>
              <a:rPr kumimoji="0" lang="en-US" altLang="zh-CN" sz="1600" b="0" i="0" u="none" strike="noStrike" cap="none" normalizeH="0" baseline="0" smtClean="0">
                <a:ln>
                  <a:noFill/>
                </a:ln>
                <a:effectLst/>
                <a:latin typeface="+mn-ea"/>
                <a:cs typeface="Arial" pitchFamily="34" charset="0"/>
              </a:rPr>
              <a:t>QFP </a:t>
            </a:r>
            <a:r>
              <a:rPr kumimoji="0" lang="zh-CN" altLang="en-US" sz="1600" b="0" i="0" u="none" strike="noStrike" cap="none" normalizeH="0" baseline="0" smtClean="0">
                <a:ln>
                  <a:noFill/>
                </a:ln>
                <a:effectLst/>
                <a:latin typeface="+mn-ea"/>
                <a:cs typeface="Arial" pitchFamily="34" charset="0"/>
              </a:rPr>
              <a:t>封装之一，在封装本体的四个角设置突起</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缓冲垫</a:t>
            </a:r>
            <a:r>
              <a:rPr kumimoji="0" lang="en-US" altLang="zh-CN" sz="1600" b="0" i="0" u="none" strike="noStrike" cap="none" normalizeH="0" baseline="0" smtClean="0">
                <a:ln>
                  <a:noFill/>
                </a:ln>
                <a:effectLst/>
                <a:latin typeface="+mn-ea"/>
                <a:cs typeface="Arial" pitchFamily="34" charset="0"/>
              </a:rPr>
              <a:t>) </a:t>
            </a:r>
            <a:r>
              <a:rPr kumimoji="0" lang="zh-CN" altLang="en-US" sz="1600" b="0" i="0" u="none" strike="noStrike" cap="none" normalizeH="0" baseline="0" smtClean="0">
                <a:ln>
                  <a:noFill/>
                </a:ln>
                <a:effectLst/>
                <a:latin typeface="+mn-ea"/>
                <a:cs typeface="Arial" pitchFamily="34" charset="0"/>
              </a:rPr>
              <a:t>以 防止在运送过程中引脚发生弯曲变形。美国半导体厂家主要在微处理器和</a:t>
            </a:r>
            <a:r>
              <a:rPr kumimoji="0" lang="en-US" altLang="zh-CN" sz="1600" b="0" i="0" u="none" strike="noStrike" cap="none" normalizeH="0" baseline="0" smtClean="0">
                <a:ln>
                  <a:noFill/>
                </a:ln>
                <a:effectLst/>
                <a:latin typeface="+mn-ea"/>
                <a:cs typeface="Arial" pitchFamily="34" charset="0"/>
              </a:rPr>
              <a:t>ASIC </a:t>
            </a:r>
            <a:r>
              <a:rPr kumimoji="0" lang="zh-CN" altLang="en-US" sz="1600" b="0" i="0" u="none" strike="noStrike" cap="none" normalizeH="0" baseline="0" smtClean="0">
                <a:ln>
                  <a:noFill/>
                </a:ln>
                <a:effectLst/>
                <a:latin typeface="+mn-ea"/>
                <a:cs typeface="Arial" pitchFamily="34" charset="0"/>
              </a:rPr>
              <a:t>等电路中 采用 此封装。引脚中心距</a:t>
            </a:r>
            <a:r>
              <a:rPr kumimoji="0" lang="en-US" altLang="zh-CN" sz="1600" b="0" i="0" u="none" strike="noStrike" cap="none" normalizeH="0" baseline="0" smtClean="0">
                <a:ln>
                  <a:noFill/>
                </a:ln>
                <a:effectLst/>
                <a:latin typeface="+mn-ea"/>
                <a:cs typeface="Arial" pitchFamily="34" charset="0"/>
              </a:rPr>
              <a:t>0.635mm</a:t>
            </a:r>
            <a:r>
              <a:rPr kumimoji="0" lang="zh-CN" altLang="en-US" sz="1600" b="0" i="0" u="none" strike="noStrike" cap="none" normalizeH="0" baseline="0" smtClean="0">
                <a:ln>
                  <a:noFill/>
                </a:ln>
                <a:effectLst/>
                <a:latin typeface="+mn-ea"/>
                <a:cs typeface="Arial" pitchFamily="34" charset="0"/>
              </a:rPr>
              <a:t>，引脚数从</a:t>
            </a:r>
            <a:r>
              <a:rPr kumimoji="0" lang="en-US" altLang="zh-CN" sz="1600" b="0" i="0" u="none" strike="noStrike" cap="none" normalizeH="0" baseline="0" smtClean="0">
                <a:ln>
                  <a:noFill/>
                </a:ln>
                <a:effectLst/>
                <a:latin typeface="+mn-ea"/>
                <a:cs typeface="Arial" pitchFamily="34" charset="0"/>
              </a:rPr>
              <a:t>84 </a:t>
            </a:r>
            <a:r>
              <a:rPr kumimoji="0" lang="zh-CN" altLang="en-US" sz="1600" b="0" i="0" u="none" strike="noStrike" cap="none" normalizeH="0" baseline="0" smtClean="0">
                <a:ln>
                  <a:noFill/>
                </a:ln>
                <a:effectLst/>
                <a:latin typeface="+mn-ea"/>
                <a:cs typeface="Arial" pitchFamily="34" charset="0"/>
              </a:rPr>
              <a:t>到</a:t>
            </a:r>
            <a:r>
              <a:rPr kumimoji="0" lang="en-US" altLang="zh-CN" sz="1600" b="0" i="0" u="none" strike="noStrike" cap="none" normalizeH="0" baseline="0" smtClean="0">
                <a:ln>
                  <a:noFill/>
                </a:ln>
                <a:effectLst/>
                <a:latin typeface="+mn-ea"/>
                <a:cs typeface="Arial" pitchFamily="34" charset="0"/>
              </a:rPr>
              <a:t>196 </a:t>
            </a:r>
            <a:r>
              <a:rPr kumimoji="0" lang="zh-CN" altLang="en-US" sz="1600" b="0" i="0" u="none" strike="noStrike" cap="none" normalizeH="0" baseline="0" smtClean="0">
                <a:ln>
                  <a:noFill/>
                </a:ln>
                <a:effectLst/>
                <a:latin typeface="+mn-ea"/>
                <a:cs typeface="Arial" pitchFamily="34" charset="0"/>
              </a:rPr>
              <a:t>左右</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见</a:t>
            </a:r>
            <a:r>
              <a:rPr kumimoji="0" lang="en-US" altLang="zh-CN" sz="1600" b="0" i="0" u="none" strike="noStrike" cap="none" normalizeH="0" baseline="0" smtClean="0">
                <a:ln>
                  <a:noFill/>
                </a:ln>
                <a:effectLst/>
                <a:latin typeface="+mn-ea"/>
                <a:cs typeface="Arial" pitchFamily="34" charset="0"/>
              </a:rPr>
              <a:t>QFP)</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3</a:t>
            </a:r>
            <a:r>
              <a:rPr kumimoji="0" lang="zh-CN" altLang="en-US" sz="1600" b="1" i="0" u="none" strike="noStrike" cap="none" normalizeH="0" baseline="0" smtClean="0">
                <a:ln>
                  <a:noFill/>
                </a:ln>
                <a:effectLst/>
                <a:latin typeface="+mn-ea"/>
                <a:cs typeface="Arial" pitchFamily="34" charset="0"/>
              </a:rPr>
              <a:t>、碰焊</a:t>
            </a:r>
            <a:r>
              <a:rPr kumimoji="0" lang="en-US" altLang="zh-CN" sz="1600" b="1" i="0" u="none" strike="noStrike" cap="none" normalizeH="0" baseline="0" smtClean="0">
                <a:ln>
                  <a:noFill/>
                </a:ln>
                <a:effectLst/>
                <a:latin typeface="+mn-ea"/>
                <a:cs typeface="Arial" pitchFamily="34" charset="0"/>
              </a:rPr>
              <a:t>PGA(butt joint pin grid array)</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表面贴装型</a:t>
            </a:r>
            <a:r>
              <a:rPr kumimoji="0" lang="en-US" altLang="zh-CN" sz="1600" b="0" i="0" u="none" strike="noStrike" cap="none" normalizeH="0" baseline="0" smtClean="0">
                <a:ln>
                  <a:noFill/>
                </a:ln>
                <a:effectLst/>
                <a:latin typeface="+mn-ea"/>
                <a:cs typeface="Arial" pitchFamily="34" charset="0"/>
              </a:rPr>
              <a:t>PGA </a:t>
            </a:r>
            <a:r>
              <a:rPr kumimoji="0" lang="zh-CN" altLang="en-US" sz="1600" b="0" i="0" u="none" strike="noStrike" cap="none" normalizeH="0" baseline="0" smtClean="0">
                <a:ln>
                  <a:noFill/>
                </a:ln>
                <a:effectLst/>
                <a:latin typeface="+mn-ea"/>
                <a:cs typeface="Arial" pitchFamily="34" charset="0"/>
              </a:rPr>
              <a:t>的别称</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见表面贴装型</a:t>
            </a:r>
            <a:r>
              <a:rPr kumimoji="0" lang="en-US" altLang="zh-CN" sz="1600" b="0" i="0" u="none" strike="noStrike" cap="none" normalizeH="0" baseline="0" smtClean="0">
                <a:ln>
                  <a:noFill/>
                </a:ln>
                <a:effectLst/>
                <a:latin typeface="+mn-ea"/>
                <a:cs typeface="Arial" pitchFamily="34" charset="0"/>
              </a:rPr>
              <a:t>PGA)</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4</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C</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(ceramic)</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表示陶瓷封装的记号。例如，</a:t>
            </a:r>
            <a:r>
              <a:rPr kumimoji="0" lang="en-US" altLang="zh-CN" sz="1600" b="0" i="0" u="none" strike="noStrike" cap="none" normalizeH="0" baseline="0" smtClean="0">
                <a:ln>
                  <a:noFill/>
                </a:ln>
                <a:effectLst/>
                <a:latin typeface="+mn-ea"/>
                <a:cs typeface="Arial" pitchFamily="34" charset="0"/>
              </a:rPr>
              <a:t>CDIP </a:t>
            </a:r>
            <a:r>
              <a:rPr kumimoji="0" lang="zh-CN" altLang="en-US" sz="1600" b="0" i="0" u="none" strike="noStrike" cap="none" normalizeH="0" baseline="0" smtClean="0">
                <a:ln>
                  <a:noFill/>
                </a:ln>
                <a:effectLst/>
                <a:latin typeface="+mn-ea"/>
                <a:cs typeface="Arial" pitchFamily="34" charset="0"/>
              </a:rPr>
              <a:t>表示的是陶瓷</a:t>
            </a:r>
            <a:r>
              <a:rPr kumimoji="0" lang="en-US" altLang="zh-CN" sz="1600" b="0" i="0" u="none" strike="noStrike" cap="none" normalizeH="0" baseline="0" smtClean="0">
                <a:ln>
                  <a:noFill/>
                </a:ln>
                <a:effectLst/>
                <a:latin typeface="+mn-ea"/>
                <a:cs typeface="Arial" pitchFamily="34" charset="0"/>
              </a:rPr>
              <a:t>DIP</a:t>
            </a:r>
            <a:r>
              <a:rPr kumimoji="0" lang="zh-CN" altLang="en-US" sz="1600" b="0" i="0" u="none" strike="noStrike" cap="none" normalizeH="0" baseline="0" smtClean="0">
                <a:ln>
                  <a:noFill/>
                </a:ln>
                <a:effectLst/>
                <a:latin typeface="+mn-ea"/>
                <a:cs typeface="Arial" pitchFamily="34" charset="0"/>
              </a:rPr>
              <a:t>。是在实际中经常使用的记号。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err="1" smtClean="0">
                <a:ln>
                  <a:noFill/>
                </a:ln>
                <a:effectLst/>
                <a:latin typeface="+mn-ea"/>
                <a:cs typeface="Arial" pitchFamily="34" charset="0"/>
              </a:rPr>
              <a:t>Cerdip</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用玻璃密封的陶瓷双列直插式封装，用于</a:t>
            </a:r>
            <a:r>
              <a:rPr kumimoji="0" lang="en-US" altLang="zh-CN" sz="1600" b="0" i="0" u="none" strike="noStrike" cap="none" normalizeH="0" baseline="0" smtClean="0">
                <a:ln>
                  <a:noFill/>
                </a:ln>
                <a:effectLst/>
                <a:latin typeface="+mn-ea"/>
                <a:cs typeface="Arial" pitchFamily="34" charset="0"/>
              </a:rPr>
              <a:t>ECL RAM</a:t>
            </a:r>
            <a:r>
              <a:rPr kumimoji="0" lang="zh-CN" altLang="en-US" sz="1600" b="0" i="0" u="none" strike="noStrike" cap="none" normalizeH="0" baseline="0" smtClean="0">
                <a:ln>
                  <a:noFill/>
                </a:ln>
                <a:effectLst/>
                <a:latin typeface="+mn-ea"/>
                <a:cs typeface="Arial" pitchFamily="34" charset="0"/>
              </a:rPr>
              <a:t>，</a:t>
            </a:r>
            <a:r>
              <a:rPr kumimoji="0" lang="en-US" altLang="zh-CN" sz="1600" b="0" i="0" u="none" strike="noStrike" cap="none" normalizeH="0" baseline="0" smtClean="0">
                <a:ln>
                  <a:noFill/>
                </a:ln>
                <a:effectLst/>
                <a:latin typeface="+mn-ea"/>
                <a:cs typeface="Arial" pitchFamily="34" charset="0"/>
              </a:rPr>
              <a:t>DSP(</a:t>
            </a:r>
            <a:r>
              <a:rPr kumimoji="0" lang="zh-CN" altLang="en-US" sz="1600" b="0" i="0" u="none" strike="noStrike" cap="none" normalizeH="0" baseline="0" smtClean="0">
                <a:ln>
                  <a:noFill/>
                </a:ln>
                <a:effectLst/>
                <a:latin typeface="+mn-ea"/>
                <a:cs typeface="Arial" pitchFamily="34" charset="0"/>
              </a:rPr>
              <a:t>数字信号处理器</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等电路。带有玻璃窗口的</a:t>
            </a:r>
            <a:r>
              <a:rPr kumimoji="0" lang="en-US" altLang="zh-CN" sz="1600" b="0" i="0" u="none" strike="noStrike" cap="none" normalizeH="0" baseline="0" err="1" smtClean="0">
                <a:ln>
                  <a:noFill/>
                </a:ln>
                <a:effectLst/>
                <a:latin typeface="+mn-ea"/>
                <a:cs typeface="Arial" pitchFamily="34" charset="0"/>
              </a:rPr>
              <a:t>Cerdip </a:t>
            </a:r>
            <a:r>
              <a:rPr kumimoji="0" lang="zh-CN" altLang="en-US" sz="1600" b="0" i="0" u="none" strike="noStrike" cap="none" normalizeH="0" baseline="0" smtClean="0">
                <a:ln>
                  <a:noFill/>
                </a:ln>
                <a:effectLst/>
                <a:latin typeface="+mn-ea"/>
                <a:cs typeface="Arial" pitchFamily="34" charset="0"/>
              </a:rPr>
              <a:t>用于紫外线擦除型</a:t>
            </a:r>
            <a:r>
              <a:rPr kumimoji="0" lang="en-US" altLang="zh-CN" sz="1600" b="0" i="0" u="none" strike="noStrike" cap="none" normalizeH="0" baseline="0" smtClean="0">
                <a:ln>
                  <a:noFill/>
                </a:ln>
                <a:effectLst/>
                <a:latin typeface="+mn-ea"/>
                <a:cs typeface="Arial" pitchFamily="34" charset="0"/>
              </a:rPr>
              <a:t>EPROM </a:t>
            </a:r>
            <a:r>
              <a:rPr kumimoji="0" lang="zh-CN" altLang="en-US" sz="1600" b="0" i="0" u="none" strike="noStrike" cap="none" normalizeH="0" baseline="0" smtClean="0">
                <a:ln>
                  <a:noFill/>
                </a:ln>
                <a:effectLst/>
                <a:latin typeface="+mn-ea"/>
                <a:cs typeface="Arial" pitchFamily="34" charset="0"/>
              </a:rPr>
              <a:t>以及内部带有</a:t>
            </a:r>
            <a:r>
              <a:rPr kumimoji="0" lang="en-US" altLang="zh-CN" sz="1600" b="0" i="0" u="none" strike="noStrike" cap="none" normalizeH="0" baseline="0" smtClean="0">
                <a:ln>
                  <a:noFill/>
                </a:ln>
                <a:effectLst/>
                <a:latin typeface="+mn-ea"/>
                <a:cs typeface="Arial" pitchFamily="34" charset="0"/>
              </a:rPr>
              <a:t>EPROM </a:t>
            </a:r>
            <a:r>
              <a:rPr kumimoji="0" lang="zh-CN" altLang="en-US" sz="1600" b="0" i="0" u="none" strike="noStrike" cap="none" normalizeH="0" baseline="0" smtClean="0">
                <a:ln>
                  <a:noFill/>
                </a:ln>
                <a:effectLst/>
                <a:latin typeface="+mn-ea"/>
                <a:cs typeface="Arial" pitchFamily="34" charset="0"/>
              </a:rPr>
              <a:t>的微机电路等。引脚中心 距</a:t>
            </a:r>
            <a:r>
              <a:rPr kumimoji="0" lang="en-US" altLang="zh-CN" sz="1600" b="0" i="0" u="none" strike="noStrike" cap="none" normalizeH="0" baseline="0" smtClean="0">
                <a:ln>
                  <a:noFill/>
                </a:ln>
                <a:effectLst/>
                <a:latin typeface="+mn-ea"/>
                <a:cs typeface="Arial" pitchFamily="34" charset="0"/>
              </a:rPr>
              <a:t>2.54mm</a:t>
            </a:r>
            <a:r>
              <a:rPr kumimoji="0" lang="zh-CN" altLang="en-US" sz="1600" b="0" i="0" u="none" strike="noStrike" cap="none" normalizeH="0" baseline="0" smtClean="0">
                <a:ln>
                  <a:noFill/>
                </a:ln>
                <a:effectLst/>
                <a:latin typeface="+mn-ea"/>
                <a:cs typeface="Arial" pitchFamily="34" charset="0"/>
              </a:rPr>
              <a:t>，引脚数从</a:t>
            </a:r>
            <a:r>
              <a:rPr kumimoji="0" lang="en-US" altLang="zh-CN" sz="1600" b="0" i="0" u="none" strike="noStrike" cap="none" normalizeH="0" baseline="0" smtClean="0">
                <a:ln>
                  <a:noFill/>
                </a:ln>
                <a:effectLst/>
                <a:latin typeface="+mn-ea"/>
                <a:cs typeface="Arial" pitchFamily="34" charset="0"/>
              </a:rPr>
              <a:t>8 </a:t>
            </a:r>
            <a:r>
              <a:rPr kumimoji="0" lang="zh-CN" altLang="en-US" sz="1600" b="0" i="0" u="none" strike="noStrike" cap="none" normalizeH="0" baseline="0" smtClean="0">
                <a:ln>
                  <a:noFill/>
                </a:ln>
                <a:effectLst/>
                <a:latin typeface="+mn-ea"/>
                <a:cs typeface="Arial" pitchFamily="34" charset="0"/>
              </a:rPr>
              <a:t>到</a:t>
            </a:r>
            <a:r>
              <a:rPr kumimoji="0" lang="en-US" altLang="zh-CN" sz="1600" b="0" i="0" u="none" strike="noStrike" cap="none" normalizeH="0" baseline="0" smtClean="0">
                <a:ln>
                  <a:noFill/>
                </a:ln>
                <a:effectLst/>
                <a:latin typeface="+mn-ea"/>
                <a:cs typeface="Arial" pitchFamily="34" charset="0"/>
              </a:rPr>
              <a:t>42</a:t>
            </a:r>
            <a:r>
              <a:rPr kumimoji="0" lang="zh-CN" altLang="en-US" sz="1600" b="0" i="0" u="none" strike="noStrike" cap="none" normalizeH="0" baseline="0" smtClean="0">
                <a:ln>
                  <a:noFill/>
                </a:ln>
                <a:effectLst/>
                <a:latin typeface="+mn-ea"/>
                <a:cs typeface="Arial" pitchFamily="34" charset="0"/>
              </a:rPr>
              <a:t>。在日本，此封装表示为</a:t>
            </a:r>
            <a:r>
              <a:rPr kumimoji="0" lang="en-US" altLang="zh-CN" sz="1600" b="0" i="0" u="none" strike="noStrike" cap="none" normalizeH="0" baseline="0" smtClean="0">
                <a:ln>
                  <a:noFill/>
                </a:ln>
                <a:effectLst/>
                <a:latin typeface="+mn-ea"/>
                <a:cs typeface="Arial" pitchFamily="34" charset="0"/>
              </a:rPr>
              <a:t>DIP</a:t>
            </a:r>
            <a:r>
              <a:rPr kumimoji="0" lang="zh-CN" altLang="en-US" sz="1600" b="0" i="0" u="none" strike="noStrike" cap="none" normalizeH="0" baseline="0" smtClean="0">
                <a:ln>
                  <a:noFill/>
                </a:ln>
                <a:effectLst/>
                <a:latin typeface="+mn-ea"/>
                <a:cs typeface="Arial" pitchFamily="34" charset="0"/>
              </a:rPr>
              <a:t>－</a:t>
            </a:r>
            <a:r>
              <a:rPr kumimoji="0" lang="en-US" altLang="zh-CN" sz="1600" b="0" i="0" u="none" strike="noStrike" cap="none" normalizeH="0" baseline="0" smtClean="0">
                <a:ln>
                  <a:noFill/>
                </a:ln>
                <a:effectLst/>
                <a:latin typeface="+mn-ea"/>
                <a:cs typeface="Arial" pitchFamily="34" charset="0"/>
              </a:rPr>
              <a:t>G(G </a:t>
            </a:r>
            <a:r>
              <a:rPr kumimoji="0" lang="zh-CN" altLang="en-US" sz="1600" b="0" i="0" u="none" strike="noStrike" cap="none" normalizeH="0" baseline="0" smtClean="0">
                <a:ln>
                  <a:noFill/>
                </a:ln>
                <a:effectLst/>
                <a:latin typeface="+mn-ea"/>
                <a:cs typeface="Arial" pitchFamily="34" charset="0"/>
              </a:rPr>
              <a:t>即玻璃密封的意思</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p:txBody>
      </p:sp>
      <p:sp>
        <p:nvSpPr>
          <p:cNvPr id="24578" name="TextBox 24577"/>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42844" y="0"/>
            <a:ext cx="9001156" cy="67403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t>14</a:t>
            </a:r>
            <a:r>
              <a:rPr lang="zh-CN" altLang="en-US" sz="1600" b="1" smtClean="0"/>
              <a:t>、</a:t>
            </a:r>
            <a:r>
              <a:rPr lang="en-US" altLang="zh-CN" sz="1600" b="1" smtClean="0"/>
              <a:t>DICP(dual tape carrier package)</a:t>
            </a:r>
            <a:r>
              <a:rPr lang="zh-CN" altLang="en-US" sz="1600" smtClean="0"/>
              <a:t> </a:t>
            </a:r>
            <a:br>
              <a:rPr lang="zh-CN" altLang="en-US" sz="1600" smtClean="0"/>
            </a:br>
            <a:r>
              <a:rPr lang="zh-CN" altLang="en-US" sz="1600" smtClean="0"/>
              <a:t>       双侧引脚带载封装。</a:t>
            </a:r>
            <a:r>
              <a:rPr lang="en-US" altLang="zh-CN" sz="1600" smtClean="0"/>
              <a:t>TCP(</a:t>
            </a:r>
            <a:r>
              <a:rPr lang="zh-CN" altLang="en-US" sz="1600" smtClean="0"/>
              <a:t>带载封装</a:t>
            </a:r>
            <a:r>
              <a:rPr lang="en-US" altLang="zh-CN" sz="1600" smtClean="0"/>
              <a:t>)</a:t>
            </a:r>
            <a:r>
              <a:rPr lang="zh-CN" altLang="en-US" sz="1600" smtClean="0"/>
              <a:t>之一。引脚制作在绝缘带上并从封装两侧引出。由于 利 用的是</a:t>
            </a:r>
            <a:r>
              <a:rPr lang="en-US" altLang="zh-CN" sz="1600" smtClean="0"/>
              <a:t>TAB(</a:t>
            </a:r>
            <a:r>
              <a:rPr lang="zh-CN" altLang="en-US" sz="1600" smtClean="0"/>
              <a:t>自动带载焊接</a:t>
            </a:r>
            <a:r>
              <a:rPr lang="en-US" altLang="zh-CN" sz="1600" smtClean="0"/>
              <a:t>)</a:t>
            </a:r>
            <a:r>
              <a:rPr lang="zh-CN" altLang="en-US" sz="1600" smtClean="0"/>
              <a:t>技术，封装外形非常薄。常用于液晶显示驱动</a:t>
            </a:r>
            <a:r>
              <a:rPr lang="en-US" altLang="zh-CN" sz="1600" smtClean="0"/>
              <a:t>LSI</a:t>
            </a:r>
            <a:r>
              <a:rPr lang="zh-CN" altLang="en-US" sz="1600" smtClean="0"/>
              <a:t>，但多数为 定制品。 另外，</a:t>
            </a:r>
            <a:r>
              <a:rPr lang="en-US" altLang="zh-CN" sz="1600" smtClean="0"/>
              <a:t>0.5mm </a:t>
            </a:r>
            <a:r>
              <a:rPr lang="zh-CN" altLang="en-US" sz="1600" smtClean="0"/>
              <a:t>厚的存储器</a:t>
            </a:r>
            <a:r>
              <a:rPr lang="en-US" altLang="zh-CN" sz="1600" smtClean="0"/>
              <a:t>LSI </a:t>
            </a:r>
            <a:r>
              <a:rPr lang="zh-CN" altLang="en-US" sz="1600" smtClean="0"/>
              <a:t>簿形封装正处于开发阶段。在日本，按照</a:t>
            </a:r>
            <a:r>
              <a:rPr lang="en-US" altLang="zh-CN" sz="1600" smtClean="0"/>
              <a:t>EIAJ(</a:t>
            </a:r>
            <a:r>
              <a:rPr lang="zh-CN" altLang="en-US" sz="1600" smtClean="0"/>
              <a:t>日本电子机 械工 业</a:t>
            </a:r>
            <a:r>
              <a:rPr lang="en-US" altLang="zh-CN" sz="1600" smtClean="0"/>
              <a:t>)</a:t>
            </a:r>
            <a:r>
              <a:rPr lang="zh-CN" altLang="en-US" sz="1600" smtClean="0"/>
              <a:t>会标准规定，将</a:t>
            </a:r>
            <a:r>
              <a:rPr lang="en-US" altLang="zh-CN" sz="1600" smtClean="0"/>
              <a:t>DICP </a:t>
            </a:r>
            <a:r>
              <a:rPr lang="zh-CN" altLang="en-US" sz="1600" smtClean="0"/>
              <a:t>命名为</a:t>
            </a:r>
            <a:r>
              <a:rPr lang="en-US" altLang="zh-CN" sz="1600" smtClean="0"/>
              <a:t>DTP</a:t>
            </a:r>
            <a:r>
              <a:rPr lang="zh-CN" altLang="en-US" sz="1600" smtClean="0"/>
              <a:t>。 </a:t>
            </a:r>
            <a:br>
              <a:rPr lang="zh-CN" altLang="en-US" sz="1600" smtClean="0"/>
            </a:br>
            <a:r>
              <a:rPr lang="en-US" altLang="zh-CN" sz="1600" b="1" smtClean="0"/>
              <a:t>15</a:t>
            </a:r>
            <a:r>
              <a:rPr lang="zh-CN" altLang="en-US" sz="1600" b="1" smtClean="0"/>
              <a:t>、</a:t>
            </a:r>
            <a:r>
              <a:rPr lang="en-US" altLang="zh-CN" sz="1600" b="1" smtClean="0"/>
              <a:t>DIP(dual tape carrier package)</a:t>
            </a:r>
            <a:r>
              <a:rPr lang="zh-CN" altLang="en-US" sz="1600" smtClean="0"/>
              <a:t> </a:t>
            </a:r>
            <a:br>
              <a:rPr lang="zh-CN" altLang="en-US" sz="1600" smtClean="0"/>
            </a:br>
            <a:r>
              <a:rPr lang="zh-CN" altLang="en-US" sz="1600" smtClean="0"/>
              <a:t>      同上。日本电子机械工业会标准对</a:t>
            </a:r>
            <a:r>
              <a:rPr lang="en-US" altLang="zh-CN" sz="1600" smtClean="0"/>
              <a:t>DTCP </a:t>
            </a:r>
            <a:r>
              <a:rPr lang="zh-CN" altLang="en-US" sz="1600" smtClean="0"/>
              <a:t>的命名</a:t>
            </a:r>
            <a:r>
              <a:rPr lang="en-US" altLang="zh-CN" sz="1600" smtClean="0"/>
              <a:t>(</a:t>
            </a:r>
            <a:r>
              <a:rPr lang="zh-CN" altLang="en-US" sz="1600" smtClean="0"/>
              <a:t>见</a:t>
            </a:r>
            <a:r>
              <a:rPr lang="en-US" altLang="zh-CN" sz="1600" smtClean="0"/>
              <a:t>DTCP)</a:t>
            </a:r>
            <a:r>
              <a:rPr lang="zh-CN" altLang="en-US" sz="1600" smtClean="0"/>
              <a:t>。 </a:t>
            </a:r>
            <a:br>
              <a:rPr lang="zh-CN" altLang="en-US" sz="1600" smtClean="0"/>
            </a:br>
            <a:r>
              <a:rPr lang="en-US" altLang="zh-CN" sz="1600" b="1" smtClean="0"/>
              <a:t>16</a:t>
            </a:r>
            <a:r>
              <a:rPr lang="zh-CN" altLang="en-US" sz="1600" b="1" smtClean="0"/>
              <a:t>、</a:t>
            </a:r>
            <a:r>
              <a:rPr lang="en-US" altLang="zh-CN" sz="1600" b="1" smtClean="0"/>
              <a:t>FP(flat package) </a:t>
            </a:r>
            <a:br>
              <a:rPr lang="en-US" altLang="zh-CN" sz="1600" b="1" smtClean="0"/>
            </a:br>
            <a:r>
              <a:rPr lang="zh-CN" altLang="en-US" sz="1600" b="1" smtClean="0"/>
              <a:t>　</a:t>
            </a:r>
            <a:r>
              <a:rPr lang="zh-CN" altLang="en-US" sz="1600" b="1"/>
              <a:t> </a:t>
            </a:r>
            <a:r>
              <a:rPr lang="zh-CN" altLang="en-US" sz="1600" b="1" smtClean="0"/>
              <a:t> </a:t>
            </a:r>
            <a:r>
              <a:rPr lang="zh-CN" altLang="en-US" sz="1600" smtClean="0"/>
              <a:t>扁平封装。表面贴装型封装之一。</a:t>
            </a:r>
            <a:r>
              <a:rPr lang="en-US" altLang="zh-CN" sz="1600" smtClean="0"/>
              <a:t>QFP </a:t>
            </a:r>
            <a:r>
              <a:rPr lang="zh-CN" altLang="en-US" sz="1600" smtClean="0"/>
              <a:t>或</a:t>
            </a:r>
            <a:r>
              <a:rPr lang="en-US" altLang="zh-CN" sz="1600" smtClean="0"/>
              <a:t>SOP(</a:t>
            </a:r>
            <a:r>
              <a:rPr lang="zh-CN" altLang="en-US" sz="1600" smtClean="0"/>
              <a:t>见</a:t>
            </a:r>
            <a:r>
              <a:rPr lang="en-US" altLang="zh-CN" sz="1600" smtClean="0"/>
              <a:t>QFP </a:t>
            </a:r>
            <a:r>
              <a:rPr lang="zh-CN" altLang="en-US" sz="1600" smtClean="0"/>
              <a:t>和</a:t>
            </a:r>
            <a:r>
              <a:rPr lang="en-US" altLang="zh-CN" sz="1600" smtClean="0"/>
              <a:t>SOP)</a:t>
            </a:r>
            <a:r>
              <a:rPr lang="zh-CN" altLang="en-US" sz="1600" smtClean="0"/>
              <a:t>的别称。部分半导体厂家采 用此名称。 </a:t>
            </a:r>
            <a:br>
              <a:rPr lang="zh-CN" altLang="en-US" sz="1600" smtClean="0"/>
            </a:br>
            <a:r>
              <a:rPr lang="en-US" altLang="zh-CN" sz="1600" b="1" smtClean="0"/>
              <a:t>17</a:t>
            </a:r>
            <a:r>
              <a:rPr lang="zh-CN" altLang="en-US" sz="1600" b="1" smtClean="0"/>
              <a:t>、</a:t>
            </a:r>
            <a:r>
              <a:rPr lang="en-US" altLang="zh-CN" sz="1600" b="1" smtClean="0"/>
              <a:t>flip-chip </a:t>
            </a:r>
            <a:br>
              <a:rPr lang="en-US" altLang="zh-CN" sz="1600" b="1" smtClean="0"/>
            </a:br>
            <a:r>
              <a:rPr lang="zh-CN" altLang="en-US" sz="1600" b="1" smtClean="0"/>
              <a:t>　　</a:t>
            </a:r>
            <a:r>
              <a:rPr lang="zh-CN" altLang="en-US" sz="1600" smtClean="0"/>
              <a:t>倒焊芯片。裸芯片封装技术之一，在</a:t>
            </a:r>
            <a:r>
              <a:rPr lang="en-US" altLang="zh-CN" sz="1600" smtClean="0"/>
              <a:t>LSI </a:t>
            </a:r>
            <a:r>
              <a:rPr lang="zh-CN" altLang="en-US" sz="1600" smtClean="0"/>
              <a:t>芯片的电极区制作好金属凸点，然后把金属凸 点 与印刷基板上的电极区进行压焊连接。封装的占有面积基本上与芯片尺寸相同。是所有 封装技 术中体积最小、最薄的一种。 但如果基板的热膨胀系数与</a:t>
            </a:r>
            <a:r>
              <a:rPr lang="en-US" altLang="zh-CN" sz="1600" smtClean="0"/>
              <a:t>LSI </a:t>
            </a:r>
            <a:r>
              <a:rPr lang="zh-CN" altLang="en-US" sz="1600" smtClean="0"/>
              <a:t>芯片不同，就会在接合处产生反应，从而影响连接的可 靠 性。因此必须用树脂来加固</a:t>
            </a:r>
            <a:r>
              <a:rPr lang="en-US" altLang="zh-CN" sz="1600" smtClean="0"/>
              <a:t>LSI </a:t>
            </a:r>
            <a:r>
              <a:rPr lang="zh-CN" altLang="en-US" sz="1600" smtClean="0"/>
              <a:t>芯片，并使用热膨胀系数基本相同的基板材料。 </a:t>
            </a:r>
            <a:br>
              <a:rPr lang="zh-CN" altLang="en-US" sz="1600" smtClean="0"/>
            </a:br>
            <a:r>
              <a:rPr lang="en-US" altLang="zh-CN" sz="1600" b="1" smtClean="0"/>
              <a:t>18</a:t>
            </a:r>
            <a:r>
              <a:rPr lang="zh-CN" altLang="en-US" sz="1600" b="1" smtClean="0"/>
              <a:t>、</a:t>
            </a:r>
            <a:r>
              <a:rPr lang="en-US" altLang="zh-CN" sz="1600" b="1" smtClean="0"/>
              <a:t>FQFP(fine pitch quad flat package)</a:t>
            </a:r>
            <a:r>
              <a:rPr lang="zh-CN" altLang="en-US" sz="1600" smtClean="0"/>
              <a:t> </a:t>
            </a:r>
            <a:br>
              <a:rPr lang="zh-CN" altLang="en-US" sz="1600" smtClean="0"/>
            </a:br>
            <a:r>
              <a:rPr lang="zh-CN" altLang="en-US" sz="1600" smtClean="0"/>
              <a:t>　　小引脚中心距</a:t>
            </a:r>
            <a:r>
              <a:rPr lang="en-US" altLang="zh-CN" sz="1600" smtClean="0"/>
              <a:t>QFP</a:t>
            </a:r>
            <a:r>
              <a:rPr lang="zh-CN" altLang="en-US" sz="1600" smtClean="0"/>
              <a:t>。通常指引脚中心距小于</a:t>
            </a:r>
            <a:r>
              <a:rPr lang="en-US" altLang="zh-CN" sz="1600" smtClean="0"/>
              <a:t>0.65mm </a:t>
            </a:r>
            <a:r>
              <a:rPr lang="zh-CN" altLang="en-US" sz="1600" smtClean="0"/>
              <a:t>的</a:t>
            </a:r>
            <a:r>
              <a:rPr lang="en-US" altLang="zh-CN" sz="1600" smtClean="0"/>
              <a:t>QFP(</a:t>
            </a:r>
            <a:r>
              <a:rPr lang="zh-CN" altLang="en-US" sz="1600" smtClean="0"/>
              <a:t>见</a:t>
            </a:r>
            <a:r>
              <a:rPr lang="en-US" altLang="zh-CN" sz="1600" smtClean="0"/>
              <a:t>QFP)</a:t>
            </a:r>
            <a:r>
              <a:rPr lang="zh-CN" altLang="en-US" sz="1600" smtClean="0"/>
              <a:t>。部分导导体厂家采 用此名称。 </a:t>
            </a:r>
            <a:br>
              <a:rPr lang="zh-CN" altLang="en-US" sz="1600" smtClean="0"/>
            </a:br>
            <a:r>
              <a:rPr lang="en-US" altLang="zh-CN" sz="1600" b="1" smtClean="0"/>
              <a:t>19</a:t>
            </a:r>
            <a:r>
              <a:rPr lang="zh-CN" altLang="en-US" sz="1600" b="1" smtClean="0"/>
              <a:t>、</a:t>
            </a:r>
            <a:r>
              <a:rPr lang="en-US" altLang="zh-CN" sz="1600" b="1" smtClean="0"/>
              <a:t>CPAC(globe top pad array carrier)</a:t>
            </a:r>
            <a:r>
              <a:rPr lang="zh-CN" altLang="en-US" sz="1600" smtClean="0"/>
              <a:t> </a:t>
            </a:r>
            <a:br>
              <a:rPr lang="zh-CN" altLang="en-US" sz="1600" smtClean="0"/>
            </a:br>
            <a:r>
              <a:rPr lang="zh-CN" altLang="en-US" sz="1600" smtClean="0"/>
              <a:t>　　美国</a:t>
            </a:r>
            <a:r>
              <a:rPr lang="en-US" altLang="zh-CN" sz="1600" smtClean="0"/>
              <a:t>Motorola </a:t>
            </a:r>
            <a:r>
              <a:rPr lang="zh-CN" altLang="en-US" sz="1600" smtClean="0"/>
              <a:t>公司对</a:t>
            </a:r>
            <a:r>
              <a:rPr lang="en-US" altLang="zh-CN" sz="1600" smtClean="0"/>
              <a:t>BGA </a:t>
            </a:r>
            <a:r>
              <a:rPr lang="zh-CN" altLang="en-US" sz="1600" smtClean="0"/>
              <a:t>的别称</a:t>
            </a:r>
            <a:r>
              <a:rPr lang="en-US" altLang="zh-CN" sz="1600" smtClean="0"/>
              <a:t>(</a:t>
            </a:r>
            <a:r>
              <a:rPr lang="zh-CN" altLang="en-US" sz="1600" smtClean="0"/>
              <a:t>见</a:t>
            </a:r>
            <a:r>
              <a:rPr lang="en-US" altLang="zh-CN" sz="1600" smtClean="0"/>
              <a:t>BGA)</a:t>
            </a:r>
            <a:r>
              <a:rPr lang="zh-CN" altLang="en-US" sz="1600" smtClean="0"/>
              <a:t>。 </a:t>
            </a:r>
            <a:br>
              <a:rPr lang="zh-CN" altLang="en-US" sz="1600" smtClean="0"/>
            </a:br>
            <a:r>
              <a:rPr lang="en-US" altLang="zh-CN" sz="1600" b="1" smtClean="0"/>
              <a:t>20</a:t>
            </a:r>
            <a:r>
              <a:rPr lang="zh-CN" altLang="en-US" sz="1600" b="1" smtClean="0"/>
              <a:t>、</a:t>
            </a:r>
            <a:r>
              <a:rPr lang="en-US" altLang="zh-CN" sz="1600" b="1" smtClean="0"/>
              <a:t>CQFP(quad fiat package with guard ring)</a:t>
            </a:r>
            <a:r>
              <a:rPr lang="zh-CN" altLang="en-US" sz="1600" smtClean="0"/>
              <a:t> </a:t>
            </a:r>
            <a:br>
              <a:rPr lang="zh-CN" altLang="en-US" sz="1600" smtClean="0"/>
            </a:br>
            <a:r>
              <a:rPr lang="zh-CN" altLang="en-US" sz="1600" smtClean="0"/>
              <a:t>　　带保护环的四侧引脚扁平封装。塑</a:t>
            </a:r>
            <a:r>
              <a:rPr lang="zh-CN" altLang="en-US" sz="1600" smtClean="0">
                <a:latin typeface="+mn-ea"/>
              </a:rPr>
              <a:t>料</a:t>
            </a:r>
            <a:r>
              <a:rPr lang="en-US" altLang="zh-CN" sz="1600" smtClean="0">
                <a:latin typeface="+mn-ea"/>
              </a:rPr>
              <a:t>QFP </a:t>
            </a:r>
            <a:r>
              <a:rPr lang="zh-CN" altLang="en-US" sz="1600" smtClean="0">
                <a:latin typeface="+mn-ea"/>
              </a:rPr>
              <a:t>之一，引脚用树脂保护环掩蔽，以防止弯曲变 形。 在把</a:t>
            </a:r>
            <a:r>
              <a:rPr lang="en-US" altLang="zh-CN" sz="1600" smtClean="0">
                <a:latin typeface="+mn-ea"/>
              </a:rPr>
              <a:t>LSI </a:t>
            </a:r>
            <a:r>
              <a:rPr lang="zh-CN" altLang="en-US" sz="1600" smtClean="0">
                <a:latin typeface="+mn-ea"/>
              </a:rPr>
              <a:t>组装在印刷基板上之前，从保护环处切断引脚并使其成为海鸥翼状</a:t>
            </a:r>
            <a:r>
              <a:rPr lang="en-US" altLang="zh-CN" sz="1600" smtClean="0">
                <a:latin typeface="+mn-ea"/>
              </a:rPr>
              <a:t>(L </a:t>
            </a:r>
            <a:r>
              <a:rPr lang="zh-CN" altLang="en-US" sz="1600" smtClean="0">
                <a:latin typeface="+mn-ea"/>
              </a:rPr>
              <a:t>形状</a:t>
            </a:r>
            <a:r>
              <a:rPr lang="en-US" altLang="zh-CN" sz="1600" smtClean="0">
                <a:latin typeface="+mn-ea"/>
              </a:rPr>
              <a:t>)</a:t>
            </a:r>
            <a:r>
              <a:rPr lang="zh-CN" altLang="en-US" sz="1600" smtClean="0">
                <a:latin typeface="+mn-ea"/>
              </a:rPr>
              <a:t>。 这种封装 在美国</a:t>
            </a:r>
            <a:r>
              <a:rPr lang="en-US" altLang="zh-CN" sz="1600" smtClean="0">
                <a:latin typeface="+mn-ea"/>
              </a:rPr>
              <a:t>Motorola </a:t>
            </a:r>
            <a:r>
              <a:rPr lang="zh-CN" altLang="en-US" sz="1600" smtClean="0">
                <a:latin typeface="+mn-ea"/>
              </a:rPr>
              <a:t>公司已批量生产。引脚中心距</a:t>
            </a:r>
            <a:r>
              <a:rPr lang="en-US" altLang="zh-CN" sz="1600" smtClean="0">
                <a:latin typeface="+mn-ea"/>
              </a:rPr>
              <a:t>0.5mm</a:t>
            </a:r>
            <a:r>
              <a:rPr lang="zh-CN" altLang="en-US" sz="1600" smtClean="0">
                <a:latin typeface="+mn-ea"/>
              </a:rPr>
              <a:t>，引脚数最多为</a:t>
            </a:r>
            <a:r>
              <a:rPr lang="en-US" altLang="zh-CN" sz="1600" smtClean="0">
                <a:latin typeface="+mn-ea"/>
              </a:rPr>
              <a:t>208 </a:t>
            </a:r>
            <a:r>
              <a:rPr lang="zh-CN" altLang="en-US" sz="1600" smtClean="0">
                <a:latin typeface="+mn-ea"/>
              </a:rPr>
              <a:t>左右。 </a:t>
            </a:r>
            <a:br>
              <a:rPr lang="zh-CN" altLang="en-US" sz="1600" smtClean="0">
                <a:latin typeface="+mn-ea"/>
              </a:rPr>
            </a:br>
            <a:r>
              <a:rPr lang="en-US" altLang="zh-CN" sz="1600" b="1" smtClean="0">
                <a:latin typeface="+mn-ea"/>
              </a:rPr>
              <a:t>21</a:t>
            </a:r>
            <a:r>
              <a:rPr lang="zh-CN" altLang="en-US" sz="1600" b="1" smtClean="0">
                <a:latin typeface="+mn-ea"/>
              </a:rPr>
              <a:t>、</a:t>
            </a:r>
            <a:r>
              <a:rPr lang="en-US" altLang="zh-CN" sz="1600" b="1" smtClean="0">
                <a:latin typeface="+mn-ea"/>
              </a:rPr>
              <a:t>H-(with heat sink) </a:t>
            </a:r>
            <a:br>
              <a:rPr lang="en-US" altLang="zh-CN" sz="1600" b="1" smtClean="0">
                <a:latin typeface="+mn-ea"/>
              </a:rPr>
            </a:br>
            <a:r>
              <a:rPr lang="zh-CN" altLang="en-US" sz="1600" b="1" smtClean="0">
                <a:latin typeface="+mn-ea"/>
              </a:rPr>
              <a:t>　</a:t>
            </a:r>
            <a:r>
              <a:rPr lang="zh-CN" altLang="en-US" sz="1600" b="1">
                <a:latin typeface="+mn-ea"/>
              </a:rPr>
              <a:t> </a:t>
            </a:r>
            <a:r>
              <a:rPr lang="zh-CN" altLang="en-US" sz="1600" b="1" smtClean="0">
                <a:latin typeface="+mn-ea"/>
              </a:rPr>
              <a:t> </a:t>
            </a:r>
            <a:r>
              <a:rPr lang="zh-CN" altLang="en-US" sz="1600" smtClean="0">
                <a:latin typeface="+mn-ea"/>
              </a:rPr>
              <a:t>表示带散热器的标记。例如，</a:t>
            </a:r>
            <a:r>
              <a:rPr lang="en-US" altLang="zh-CN" sz="1600" smtClean="0">
                <a:latin typeface="+mn-ea"/>
              </a:rPr>
              <a:t>HSOP </a:t>
            </a:r>
            <a:r>
              <a:rPr lang="zh-CN" altLang="en-US" sz="1600" smtClean="0">
                <a:latin typeface="+mn-ea"/>
              </a:rPr>
              <a:t>表示带散热器的</a:t>
            </a:r>
            <a:r>
              <a:rPr lang="en-US" altLang="zh-CN" sz="1600" smtClean="0">
                <a:latin typeface="+mn-ea"/>
              </a:rPr>
              <a:t>SOP</a:t>
            </a:r>
            <a:r>
              <a:rPr lang="zh-CN" altLang="en-US" sz="1600" smtClean="0">
                <a:latin typeface="+mn-ea"/>
              </a:rPr>
              <a:t>。 </a:t>
            </a:r>
            <a:endParaRPr lang="zh-CN" altLang="en-US" sz="1600">
              <a:latin typeface="+mn-ea"/>
            </a:endParaRPr>
          </a:p>
        </p:txBody>
      </p:sp>
      <p:sp>
        <p:nvSpPr>
          <p:cNvPr id="3" name="TextBox 2"/>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Rectangle 1"/>
          <p:cNvSpPr>
            <a:spLocks noChangeArrowheads="1"/>
          </p:cNvSpPr>
          <p:nvPr/>
        </p:nvSpPr>
        <p:spPr bwMode="auto">
          <a:xfrm>
            <a:off x="0" y="0"/>
            <a:ext cx="9144000" cy="6494085"/>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28</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L</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QUAD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陶瓷</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之一。封装基板用氮化铝，基导热率比氧化铝高</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7</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8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倍，具有较好的散热性。 封装的框架用氧化铝，芯片用灌封法密封，从而抑制了成本。是为逻辑</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LSI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开发的一种 封装， 在自然空冷条件下可容许</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W3</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的功率。现已开发出了</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208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引脚</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(0.5mm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中心距</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和</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160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引脚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(0.65mm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中心距</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LSI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逻辑用封装，并于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1993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年</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10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月开始投入批量生产。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29</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MCM(multi-chip module)</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多芯片组件。将多块半导体裸芯片组装在一块布线基板上的一种封装。根据基板材料可 分 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和</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D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三大类。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是使用通常的玻璃环氧树脂多层印刷基板的组件。布线密度不怎么高，成本较低 。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是用厚膜技术形成多层布线，以陶瓷</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氧化铝或玻璃陶瓷</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作为基板的组件，与使 用多层陶瓷基板的厚膜混合</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类似。两者无明显差别。布线密度高于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MCM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D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是用薄膜技术形成多层布线，以陶瓷</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氧化铝或氮化铝</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或</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Si</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Al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作为基板的组 件。 布线密谋在三种组件中是最高的，但成本也高。 </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30</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MFP(mini flat package)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小形扁平封装。塑料</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SOP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或</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SSOP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的别称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SOP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和</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SSOP)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。部分半导体厂家采用的名称。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31</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MQFP(metric quad flat package)</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按照</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JEDEC(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美国联合电子设备委员会</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标准对</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进行的一种分类。指引脚中心距为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0.65mm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、本体厚度为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3.8mm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2.0mm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的标准</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32</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MQUAD(metal quad)</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美国</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Olin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公司开发的一种</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封装。基板与封盖均采用铝材，用粘合剂密封。在自然空 冷 条件下可容许</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2.5W</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2.8W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的功率。日本新光电气工业公司于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1993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年获得特许开始生产 。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33</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MSP(mini square package)</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QFI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的别称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QFI)</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，在开发初期多称为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MSP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QFI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是日本电子机械工业会规定的名称。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34</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OPMAC(over molded pad array carrier)</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模压树脂密封凸点陈列载体。美国</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Motorola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公司对模压树脂密封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BGA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采用的名称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BGA)</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endParaRPr kumimoji="0" lang="en-US" altLang="zh-CN" sz="1600" b="0" i="0" u="none" strike="noStrike" cap="none" normalizeH="0" baseline="0" smtClean="0">
              <a:ln>
                <a:noFill/>
              </a:ln>
              <a:effectLst/>
              <a:latin typeface="Arial" pitchFamily="34" charset="0"/>
              <a:ea typeface="宋体" pitchFamily="2" charset="-122"/>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pPr>
            <a:endParaRPr lang="en-US" altLang="zh-CN" sz="1600">
              <a:latin typeface="Arial" pitchFamily="34" charset="0"/>
              <a:ea typeface="宋体" pitchFamily="2" charset="-122"/>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p:txBody>
      </p:sp>
      <p:sp>
        <p:nvSpPr>
          <p:cNvPr id="28675" name="Rectangle 3"/>
          <p:cNvSpPr>
            <a:spLocks noChangeArrowheads="1"/>
          </p:cNvSpPr>
          <p:nvPr/>
        </p:nvSpPr>
        <p:spPr bwMode="auto">
          <a:xfrm>
            <a:off x="0" y="5833635"/>
            <a:ext cx="4808817" cy="1077218"/>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35</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P</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(plastic)</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表示塑料封装的记号。如</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PDIP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表示塑料</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DIP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36</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PAC(pad array carrier)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凸点陈列载体，</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BGA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的别称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BGA)</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p:txBody>
      </p:sp>
      <p:sp>
        <p:nvSpPr>
          <p:cNvPr id="28676" name="TextBox 28675"/>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1" name="Rectangle 1"/>
          <p:cNvSpPr>
            <a:spLocks noChangeArrowheads="1"/>
          </p:cNvSpPr>
          <p:nvPr/>
        </p:nvSpPr>
        <p:spPr bwMode="auto">
          <a:xfrm>
            <a:off x="0" y="98704"/>
            <a:ext cx="9144000" cy="5755422"/>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43</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QFH(quad flat high package)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四侧引脚厚体扁平封装。塑料</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的一种，为了防止封装本体断裂，</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本体制作得 较厚</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。部分半导体厂家采用的名称。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44</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QFI(quad flat I-leaded packgac)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四侧</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形引脚扁平封装。表面贴装型封装之一。引脚从封装四个侧面引出，向下呈</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字 。 也称为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MSP(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MSP)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。贴装与印刷基板进行碰焊连接。由于引脚无突出部分，贴装占有面 积小 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日立制作所为视频模拟</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开发并使用了这种封装。此外，日本的</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Motorola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公司的</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PLL IC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也采用了此种封装。引脚中心距</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1.27mm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，引脚数从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18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68</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45</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QFJ(quad flat J-leaded package)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四侧</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J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形引脚扁平封装。表面贴装封装之一。引脚从封装四个侧面引出，向下呈</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J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字形 。 是日本电子机械工业会规定的名称。引脚中心距</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1.27mm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材料有塑料和陶瓷两种。塑料</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QFJ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多数情况称为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PLCC(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PLCC)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，用于微机、门陈列、 </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DRAM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ASSP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OTP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等电路。引脚数从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18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至</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84</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陶瓷</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QFJ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也称为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CLCC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JLCC(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CLCC)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。带窗口的封装用于紫外线擦除型</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EPROM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以及 带有</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EPROM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的微机芯片电路。引脚数从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32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至</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84</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endParaRPr kumimoji="0" lang="zh-CN" altLang="en-US"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46</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QFN(quad flat non-leaded package)</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 </a:t>
            </a:r>
            <a:endParaRPr kumimoji="0" lang="en-US" altLang="zh-CN" sz="1600" b="0" i="0" u="none" strike="noStrike" cap="none" normalizeH="0" baseline="0" smtClean="0">
              <a:ln>
                <a:noFill/>
              </a:ln>
              <a:effectLst/>
              <a:latin typeface="Arial" pitchFamily="34" charset="0"/>
              <a:ea typeface="宋体" pitchFamily="2" charset="-122"/>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四侧无引脚扁平封装。表面贴装型封装之一。现在多称为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QFN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是日本电子机械工业 会规定的名称。封装四侧配置有电极触点，由于无引脚，贴装占有面积比</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小，高度 比</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低。但是，当印刷基板与封装之间产生应力时，在电极接触处就不能得到缓解。因此电 极触点 难于作到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QFP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的引脚那样多，一般从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14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100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左右。 材料有陶瓷和塑料两种。当有</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LCC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标记时基本上都是陶瓷</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QFN</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。电极触点中心距</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1.27mm</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Arial" pitchFamily="34" charset="0"/>
                <a:ea typeface="宋体" pitchFamily="2" charset="-122"/>
                <a:cs typeface="Arial" pitchFamily="34" charset="0"/>
              </a:rPr>
              <a:t>　　塑料</a:t>
            </a:r>
            <a:r>
              <a:rPr kumimoji="0" lang="en-US" altLang="zh-CN" sz="1600" b="0" i="0" u="none" strike="noStrike" cap="none" normalizeH="0" baseline="0" smtClean="0">
                <a:ln>
                  <a:noFill/>
                </a:ln>
                <a:effectLst/>
                <a:latin typeface="Arial" pitchFamily="34" charset="0"/>
                <a:ea typeface="宋体" pitchFamily="2" charset="-122"/>
              </a:rPr>
              <a:t>QFN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是以玻璃环氧树脂印刷基板基材的一种低成本封装。电极触点中心距除</a:t>
            </a:r>
            <a:r>
              <a:rPr kumimoji="0" lang="en-US" altLang="zh-CN" sz="1600" b="0" i="0" u="none" strike="noStrike" cap="none" normalizeH="0" baseline="0" smtClean="0">
                <a:ln>
                  <a:noFill/>
                </a:ln>
                <a:effectLst/>
                <a:latin typeface="Arial" pitchFamily="34" charset="0"/>
                <a:ea typeface="宋体" pitchFamily="2" charset="-122"/>
              </a:rPr>
              <a:t>1.27mm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外，</a:t>
            </a:r>
            <a:r>
              <a:rPr kumimoji="0" lang="zh-CN" altLang="en-US" sz="1600" b="0" i="0" u="none" strike="noStrike" cap="none" normalizeH="0" baseline="0" smtClean="0">
                <a:ln>
                  <a:noFill/>
                </a:ln>
                <a:effectLst/>
                <a:latin typeface="Arial" pitchFamily="34" charset="0"/>
                <a:ea typeface="宋体" pitchFamily="2" charset="-122"/>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还有</a:t>
            </a:r>
            <a:r>
              <a:rPr kumimoji="0" lang="en-US" altLang="zh-CN" sz="1600" b="0" i="0" u="none" strike="noStrike" cap="none" normalizeH="0" baseline="0" smtClean="0">
                <a:ln>
                  <a:noFill/>
                </a:ln>
                <a:effectLst/>
                <a:latin typeface="Arial" pitchFamily="34" charset="0"/>
                <a:ea typeface="宋体" pitchFamily="2" charset="-122"/>
              </a:rPr>
              <a:t>0.65mm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和</a:t>
            </a:r>
            <a:r>
              <a:rPr kumimoji="0" lang="en-US" altLang="zh-CN" sz="1600" b="0" i="0" u="none" strike="noStrike" cap="none" normalizeH="0" baseline="0" smtClean="0">
                <a:ln>
                  <a:noFill/>
                </a:ln>
                <a:effectLst/>
                <a:latin typeface="Arial" pitchFamily="34" charset="0"/>
                <a:ea typeface="宋体" pitchFamily="2" charset="-122"/>
              </a:rPr>
              <a:t>0.5mm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两种。这种封装也称为塑料</a:t>
            </a:r>
            <a:r>
              <a:rPr kumimoji="0" lang="en-US" altLang="zh-CN" sz="1600" b="0" i="0" u="none" strike="noStrike" cap="none" normalizeH="0" baseline="0" smtClean="0">
                <a:ln>
                  <a:noFill/>
                </a:ln>
                <a:effectLst/>
                <a:latin typeface="Arial" pitchFamily="34" charset="0"/>
                <a:ea typeface="宋体" pitchFamily="2" charset="-122"/>
              </a:rPr>
              <a:t>LCC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rPr>
              <a:t>PCLC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rPr>
              <a:t>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0" i="0" u="none" strike="noStrike" cap="none" normalizeH="0" baseline="0" smtClean="0">
                <a:ln>
                  <a:noFill/>
                </a:ln>
                <a:effectLst/>
                <a:latin typeface="Arial" pitchFamily="34" charset="0"/>
                <a:ea typeface="宋体" pitchFamily="2" charset="-122"/>
              </a:rPr>
              <a:t>LCC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等</a:t>
            </a:r>
            <a:r>
              <a:rPr kumimoji="0" lang="zh-CN" altLang="en-US" sz="1600" b="0" i="0" u="none" strike="noStrike" cap="none" normalizeH="0" baseline="0" smtClean="0">
                <a:ln>
                  <a:noFill/>
                </a:ln>
                <a:effectLst/>
                <a:latin typeface="Arial" pitchFamily="34" charset="0"/>
                <a:ea typeface="宋体" pitchFamily="2" charset="-122"/>
              </a:rPr>
              <a:t> 。</a:t>
            </a:r>
          </a:p>
        </p:txBody>
      </p:sp>
      <p:sp>
        <p:nvSpPr>
          <p:cNvPr id="30722" name="TextBox 30721"/>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5" name="Rectangle 1"/>
          <p:cNvSpPr>
            <a:spLocks noChangeArrowheads="1"/>
          </p:cNvSpPr>
          <p:nvPr/>
        </p:nvSpPr>
        <p:spPr bwMode="auto">
          <a:xfrm>
            <a:off x="0" y="-78973"/>
            <a:ext cx="9144000" cy="6986528"/>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52</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QTP(quad tape carrier package)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mn-ea"/>
                <a:cs typeface="Arial" pitchFamily="34" charset="0"/>
              </a:rPr>
              <a:t>　　</a:t>
            </a:r>
            <a:r>
              <a:rPr kumimoji="0" lang="zh-CN" altLang="en-US" sz="1600" b="0" i="0" u="none" strike="noStrike" cap="none" normalizeH="0" baseline="0" smtClean="0">
                <a:ln>
                  <a:noFill/>
                </a:ln>
                <a:effectLst/>
                <a:latin typeface="+mn-ea"/>
                <a:cs typeface="Arial" pitchFamily="34" charset="0"/>
              </a:rPr>
              <a:t>四侧引脚带载封装。日本电子机械工业会于</a:t>
            </a:r>
            <a:r>
              <a:rPr kumimoji="0" lang="en-US" altLang="zh-CN" sz="1600" b="0" i="0" u="none" strike="noStrike" cap="none" normalizeH="0" baseline="0" smtClean="0">
                <a:ln>
                  <a:noFill/>
                </a:ln>
                <a:effectLst/>
                <a:latin typeface="+mn-ea"/>
                <a:cs typeface="Arial" pitchFamily="34" charset="0"/>
              </a:rPr>
              <a:t>1993 </a:t>
            </a:r>
            <a:r>
              <a:rPr kumimoji="0" lang="zh-CN" altLang="en-US" sz="1600" b="0" i="0" u="none" strike="noStrike" cap="none" normalizeH="0" baseline="0" smtClean="0">
                <a:ln>
                  <a:noFill/>
                </a:ln>
                <a:effectLst/>
                <a:latin typeface="+mn-ea"/>
                <a:cs typeface="Arial" pitchFamily="34" charset="0"/>
              </a:rPr>
              <a:t>年</a:t>
            </a:r>
            <a:r>
              <a:rPr kumimoji="0" lang="en-US" altLang="zh-CN" sz="1600" b="0" i="0" u="none" strike="noStrike" cap="none" normalizeH="0" baseline="0" smtClean="0">
                <a:ln>
                  <a:noFill/>
                </a:ln>
                <a:effectLst/>
                <a:latin typeface="+mn-ea"/>
                <a:cs typeface="Arial" pitchFamily="34" charset="0"/>
              </a:rPr>
              <a:t>4 </a:t>
            </a:r>
            <a:r>
              <a:rPr kumimoji="0" lang="zh-CN" altLang="en-US" sz="1600" b="0" i="0" u="none" strike="noStrike" cap="none" normalizeH="0" baseline="0" smtClean="0">
                <a:ln>
                  <a:noFill/>
                </a:ln>
                <a:effectLst/>
                <a:latin typeface="+mn-ea"/>
                <a:cs typeface="Arial" pitchFamily="34" charset="0"/>
              </a:rPr>
              <a:t>月对</a:t>
            </a:r>
            <a:r>
              <a:rPr kumimoji="0" lang="en-US" altLang="zh-CN" sz="1600" b="0" i="0" u="none" strike="noStrike" cap="none" normalizeH="0" baseline="0" smtClean="0">
                <a:ln>
                  <a:noFill/>
                </a:ln>
                <a:effectLst/>
                <a:latin typeface="+mn-ea"/>
                <a:cs typeface="Arial" pitchFamily="34" charset="0"/>
              </a:rPr>
              <a:t>QTCP </a:t>
            </a:r>
            <a:r>
              <a:rPr kumimoji="0" lang="zh-CN" altLang="en-US" sz="1600" b="0" i="0" u="none" strike="noStrike" cap="none" normalizeH="0" baseline="0" smtClean="0">
                <a:ln>
                  <a:noFill/>
                </a:ln>
                <a:effectLst/>
                <a:latin typeface="+mn-ea"/>
                <a:cs typeface="Arial" pitchFamily="34" charset="0"/>
              </a:rPr>
              <a:t>所制定的外形规格所用 的 名称</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见</a:t>
            </a:r>
            <a:r>
              <a:rPr kumimoji="0" lang="en-US" altLang="zh-CN" sz="1600" b="0" i="0" u="none" strike="noStrike" cap="none" normalizeH="0" baseline="0" smtClean="0">
                <a:ln>
                  <a:noFill/>
                </a:ln>
                <a:effectLst/>
                <a:latin typeface="+mn-ea"/>
                <a:cs typeface="Arial" pitchFamily="34" charset="0"/>
              </a:rPr>
              <a:t>TCP)</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53</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QUIL(quad in-line)</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a:t>
            </a:r>
            <a:r>
              <a:rPr kumimoji="0" lang="en-US" altLang="zh-CN" sz="1600" b="0" i="0" u="none" strike="noStrike" cap="none" normalizeH="0" baseline="0" smtClean="0">
                <a:ln>
                  <a:noFill/>
                </a:ln>
                <a:effectLst/>
                <a:latin typeface="+mn-ea"/>
                <a:cs typeface="Arial" pitchFamily="34" charset="0"/>
              </a:rPr>
              <a:t>QUIP </a:t>
            </a:r>
            <a:r>
              <a:rPr kumimoji="0" lang="zh-CN" altLang="en-US" sz="1600" b="0" i="0" u="none" strike="noStrike" cap="none" normalizeH="0" baseline="0" smtClean="0">
                <a:ln>
                  <a:noFill/>
                </a:ln>
                <a:effectLst/>
                <a:latin typeface="+mn-ea"/>
                <a:cs typeface="Arial" pitchFamily="34" charset="0"/>
              </a:rPr>
              <a:t>的别称</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见</a:t>
            </a:r>
            <a:r>
              <a:rPr kumimoji="0" lang="en-US" altLang="zh-CN" sz="1600" b="0" i="0" u="none" strike="noStrike" cap="none" normalizeH="0" baseline="0" smtClean="0">
                <a:ln>
                  <a:noFill/>
                </a:ln>
                <a:effectLst/>
                <a:latin typeface="+mn-ea"/>
                <a:cs typeface="Arial" pitchFamily="34" charset="0"/>
              </a:rPr>
              <a:t>QUIP)</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54</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QUIP(quad in-line package)</a:t>
            </a:r>
            <a:r>
              <a:rPr kumimoji="0" lang="en-US" altLang="zh-CN" sz="1600" b="0" i="0" u="none" strike="noStrike" cap="none" normalizeH="0" baseline="0" smtClean="0">
                <a:ln>
                  <a:noFill/>
                </a:ln>
                <a:effectLst/>
                <a:latin typeface="+mn-ea"/>
                <a:cs typeface="Arial" pitchFamily="34" charset="0"/>
              </a:rPr>
              <a:t>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0" i="0" u="none" strike="noStrike" cap="none" normalizeH="0" baseline="0" smtClean="0">
                <a:ln>
                  <a:noFill/>
                </a:ln>
                <a:effectLst/>
                <a:latin typeface="+mn-ea"/>
                <a:cs typeface="Arial" pitchFamily="34" charset="0"/>
              </a:rPr>
              <a:t>　　四列引脚直插式封装。引脚从封装两个侧面引出，每隔一根交错向下弯曲成四列。引脚 中 心距</a:t>
            </a:r>
            <a:r>
              <a:rPr kumimoji="0" lang="en-US" altLang="zh-CN" sz="1600" b="0" i="0" u="none" strike="noStrike" cap="none" normalizeH="0" baseline="0" smtClean="0">
                <a:ln>
                  <a:noFill/>
                </a:ln>
                <a:effectLst/>
                <a:latin typeface="+mn-ea"/>
                <a:cs typeface="Arial" pitchFamily="34" charset="0"/>
              </a:rPr>
              <a:t>1.27mm</a:t>
            </a:r>
            <a:r>
              <a:rPr kumimoji="0" lang="zh-CN" altLang="en-US" sz="1600" b="0" i="0" u="none" strike="noStrike" cap="none" normalizeH="0" baseline="0" smtClean="0">
                <a:ln>
                  <a:noFill/>
                </a:ln>
                <a:effectLst/>
                <a:latin typeface="+mn-ea"/>
                <a:cs typeface="Arial" pitchFamily="34" charset="0"/>
              </a:rPr>
              <a:t>，当插入印刷基板时，插入中心距就变成</a:t>
            </a:r>
            <a:r>
              <a:rPr kumimoji="0" lang="en-US" altLang="zh-CN" sz="1600" b="0" i="0" u="none" strike="noStrike" cap="none" normalizeH="0" baseline="0" smtClean="0">
                <a:ln>
                  <a:noFill/>
                </a:ln>
                <a:effectLst/>
                <a:latin typeface="+mn-ea"/>
                <a:cs typeface="Arial" pitchFamily="34" charset="0"/>
              </a:rPr>
              <a:t>2.5mm</a:t>
            </a:r>
            <a:r>
              <a:rPr kumimoji="0" lang="zh-CN" altLang="en-US" sz="1600" b="0" i="0" u="none" strike="noStrike" cap="none" normalizeH="0" baseline="0" smtClean="0">
                <a:ln>
                  <a:noFill/>
                </a:ln>
                <a:effectLst/>
                <a:latin typeface="+mn-ea"/>
                <a:cs typeface="Arial" pitchFamily="34" charset="0"/>
              </a:rPr>
              <a:t>。因此可用于标准印刷线路板 。是 比标准</a:t>
            </a:r>
            <a:r>
              <a:rPr kumimoji="0" lang="en-US" altLang="zh-CN" sz="1600" b="0" i="0" u="none" strike="noStrike" cap="none" normalizeH="0" baseline="0" smtClean="0">
                <a:ln>
                  <a:noFill/>
                </a:ln>
                <a:effectLst/>
                <a:latin typeface="+mn-ea"/>
                <a:cs typeface="Arial" pitchFamily="34" charset="0"/>
              </a:rPr>
              <a:t>DIP </a:t>
            </a:r>
            <a:r>
              <a:rPr kumimoji="0" lang="zh-CN" altLang="en-US" sz="1600" b="0" i="0" u="none" strike="noStrike" cap="none" normalizeH="0" baseline="0" smtClean="0">
                <a:ln>
                  <a:noFill/>
                </a:ln>
                <a:effectLst/>
                <a:latin typeface="+mn-ea"/>
                <a:cs typeface="Arial" pitchFamily="34" charset="0"/>
              </a:rPr>
              <a:t>更小的一种封装。日本电气公司在台式计算机和家电产品等的微机芯片中采 用了些 种封装。材料有陶瓷和塑料两种。引脚数</a:t>
            </a:r>
            <a:r>
              <a:rPr kumimoji="0" lang="en-US" altLang="zh-CN" sz="1600" b="0" i="0" u="none" strike="noStrike" cap="none" normalizeH="0" baseline="0" smtClean="0">
                <a:ln>
                  <a:noFill/>
                </a:ln>
                <a:effectLst/>
                <a:latin typeface="+mn-ea"/>
                <a:cs typeface="Arial" pitchFamily="34" charset="0"/>
              </a:rPr>
              <a:t>64</a:t>
            </a:r>
            <a:r>
              <a:rPr kumimoji="0" lang="zh-CN" altLang="en-US" sz="1600" b="0" i="0" u="none" strike="noStrike" cap="none" normalizeH="0" baseline="0" smtClean="0">
                <a:ln>
                  <a:noFill/>
                </a:ln>
                <a:effectLst/>
                <a:latin typeface="+mn-ea"/>
                <a:cs typeface="Arial" pitchFamily="34" charset="0"/>
              </a:rPr>
              <a:t>。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55</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SDIP (shrink dual in-line package)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mn-ea"/>
                <a:cs typeface="Arial" pitchFamily="34" charset="0"/>
              </a:rPr>
              <a:t>　</a:t>
            </a:r>
            <a:r>
              <a:rPr kumimoji="0" lang="zh-CN" altLang="en-US" sz="1600" b="0" i="0" u="none" strike="noStrike" cap="none" normalizeH="0" baseline="0" smtClean="0">
                <a:ln>
                  <a:noFill/>
                </a:ln>
                <a:effectLst/>
                <a:latin typeface="+mn-ea"/>
                <a:cs typeface="Arial" pitchFamily="34" charset="0"/>
              </a:rPr>
              <a:t>　收缩型</a:t>
            </a:r>
            <a:r>
              <a:rPr kumimoji="0" lang="en-US" altLang="zh-CN" sz="1600" b="0" i="0" u="none" strike="noStrike" cap="none" normalizeH="0" baseline="0" smtClean="0">
                <a:ln>
                  <a:noFill/>
                </a:ln>
                <a:effectLst/>
                <a:latin typeface="+mn-ea"/>
                <a:cs typeface="Arial" pitchFamily="34" charset="0"/>
              </a:rPr>
              <a:t>DIP</a:t>
            </a:r>
            <a:r>
              <a:rPr kumimoji="0" lang="zh-CN" altLang="en-US" sz="1600" b="0" i="0" u="none" strike="noStrike" cap="none" normalizeH="0" baseline="0" smtClean="0">
                <a:ln>
                  <a:noFill/>
                </a:ln>
                <a:effectLst/>
                <a:latin typeface="+mn-ea"/>
                <a:cs typeface="Arial" pitchFamily="34" charset="0"/>
              </a:rPr>
              <a:t>。插装型封装之一，形状与</a:t>
            </a:r>
            <a:r>
              <a:rPr kumimoji="0" lang="en-US" altLang="zh-CN" sz="1600" b="0" i="0" u="none" strike="noStrike" cap="none" normalizeH="0" baseline="0" smtClean="0">
                <a:ln>
                  <a:noFill/>
                </a:ln>
                <a:effectLst/>
                <a:latin typeface="+mn-ea"/>
                <a:cs typeface="Arial" pitchFamily="34" charset="0"/>
              </a:rPr>
              <a:t>DIP </a:t>
            </a:r>
            <a:r>
              <a:rPr kumimoji="0" lang="zh-CN" altLang="en-US" sz="1600" b="0" i="0" u="none" strike="noStrike" cap="none" normalizeH="0" baseline="0" smtClean="0">
                <a:ln>
                  <a:noFill/>
                </a:ln>
                <a:effectLst/>
                <a:latin typeface="+mn-ea"/>
                <a:cs typeface="Arial" pitchFamily="34" charset="0"/>
              </a:rPr>
              <a:t>相同，但引脚中心距</a:t>
            </a:r>
            <a:r>
              <a:rPr kumimoji="0" lang="en-US" altLang="zh-CN" sz="1600" b="0" i="0" u="none" strike="noStrike" cap="none" normalizeH="0" baseline="0" smtClean="0">
                <a:ln>
                  <a:noFill/>
                </a:ln>
                <a:effectLst/>
                <a:latin typeface="+mn-ea"/>
                <a:cs typeface="Arial" pitchFamily="34" charset="0"/>
              </a:rPr>
              <a:t>(1.778mm)</a:t>
            </a:r>
            <a:r>
              <a:rPr kumimoji="0" lang="zh-CN" altLang="en-US" sz="1600" b="0" i="0" u="none" strike="noStrike" cap="none" normalizeH="0" baseline="0" smtClean="0">
                <a:ln>
                  <a:noFill/>
                </a:ln>
                <a:effectLst/>
                <a:latin typeface="+mn-ea"/>
                <a:cs typeface="Arial" pitchFamily="34" charset="0"/>
              </a:rPr>
              <a:t>小于</a:t>
            </a:r>
            <a:r>
              <a:rPr kumimoji="0" lang="en-US" altLang="zh-CN" sz="1600" b="0" i="0" u="none" strike="noStrike" cap="none" normalizeH="0" baseline="0" smtClean="0">
                <a:ln>
                  <a:noFill/>
                </a:ln>
                <a:effectLst/>
                <a:latin typeface="+mn-ea"/>
                <a:cs typeface="Arial" pitchFamily="34" charset="0"/>
              </a:rPr>
              <a:t>DIP(2.54 mm)</a:t>
            </a:r>
            <a:r>
              <a:rPr kumimoji="0" lang="zh-CN" altLang="en-US" sz="1600" b="0" i="0" u="none" strike="noStrike" cap="none" normalizeH="0" baseline="0" smtClean="0">
                <a:ln>
                  <a:noFill/>
                </a:ln>
                <a:effectLst/>
                <a:latin typeface="+mn-ea"/>
                <a:cs typeface="Arial" pitchFamily="34" charset="0"/>
              </a:rPr>
              <a:t>，因而得此称呼。引脚数从</a:t>
            </a:r>
            <a:r>
              <a:rPr kumimoji="0" lang="en-US" altLang="zh-CN" sz="1600" b="0" i="0" u="none" strike="noStrike" cap="none" normalizeH="0" baseline="0" smtClean="0">
                <a:ln>
                  <a:noFill/>
                </a:ln>
                <a:effectLst/>
                <a:latin typeface="+mn-ea"/>
                <a:cs typeface="Arial" pitchFamily="34" charset="0"/>
              </a:rPr>
              <a:t>14 </a:t>
            </a:r>
            <a:r>
              <a:rPr kumimoji="0" lang="zh-CN" altLang="en-US" sz="1600" b="0" i="0" u="none" strike="noStrike" cap="none" normalizeH="0" baseline="0" smtClean="0">
                <a:ln>
                  <a:noFill/>
                </a:ln>
                <a:effectLst/>
                <a:latin typeface="+mn-ea"/>
                <a:cs typeface="Arial" pitchFamily="34" charset="0"/>
              </a:rPr>
              <a:t>到</a:t>
            </a:r>
            <a:r>
              <a:rPr kumimoji="0" lang="en-US" altLang="zh-CN" sz="1600" b="0" i="0" u="none" strike="noStrike" cap="none" normalizeH="0" baseline="0" smtClean="0">
                <a:ln>
                  <a:noFill/>
                </a:ln>
                <a:effectLst/>
                <a:latin typeface="+mn-ea"/>
                <a:cs typeface="Arial" pitchFamily="34" charset="0"/>
              </a:rPr>
              <a:t>90</a:t>
            </a:r>
            <a:r>
              <a:rPr kumimoji="0" lang="zh-CN" altLang="en-US" sz="1600" b="0" i="0" u="none" strike="noStrike" cap="none" normalizeH="0" baseline="0" smtClean="0">
                <a:ln>
                  <a:noFill/>
                </a:ln>
                <a:effectLst/>
                <a:latin typeface="+mn-ea"/>
                <a:cs typeface="Arial" pitchFamily="34" charset="0"/>
              </a:rPr>
              <a:t>。也有称为</a:t>
            </a:r>
            <a:r>
              <a:rPr kumimoji="0" lang="en-US" altLang="zh-CN" sz="1600" b="0" i="0" u="none" strike="noStrike" cap="none" normalizeH="0" baseline="0" smtClean="0">
                <a:ln>
                  <a:noFill/>
                </a:ln>
                <a:effectLst/>
                <a:latin typeface="+mn-ea"/>
                <a:cs typeface="Arial" pitchFamily="34" charset="0"/>
              </a:rPr>
              <a:t>SH</a:t>
            </a:r>
            <a:r>
              <a:rPr kumimoji="0" lang="zh-CN" altLang="en-US" sz="1600" b="0" i="0" u="none" strike="noStrike" cap="none" normalizeH="0" baseline="0" smtClean="0">
                <a:ln>
                  <a:noFill/>
                </a:ln>
                <a:effectLst/>
                <a:latin typeface="+mn-ea"/>
                <a:cs typeface="Arial" pitchFamily="34" charset="0"/>
              </a:rPr>
              <a:t>－</a:t>
            </a:r>
            <a:r>
              <a:rPr kumimoji="0" lang="en-US" altLang="zh-CN" sz="1600" b="0" i="0" u="none" strike="noStrike" cap="none" normalizeH="0" baseline="0" smtClean="0">
                <a:ln>
                  <a:noFill/>
                </a:ln>
                <a:effectLst/>
                <a:latin typeface="+mn-ea"/>
                <a:cs typeface="Arial" pitchFamily="34" charset="0"/>
              </a:rPr>
              <a:t>DIP </a:t>
            </a:r>
            <a:r>
              <a:rPr kumimoji="0" lang="zh-CN" altLang="en-US" sz="1600" b="0" i="0" u="none" strike="noStrike" cap="none" normalizeH="0" baseline="0" smtClean="0">
                <a:ln>
                  <a:noFill/>
                </a:ln>
                <a:effectLst/>
                <a:latin typeface="+mn-ea"/>
                <a:cs typeface="Arial" pitchFamily="34" charset="0"/>
              </a:rPr>
              <a:t>的。材料有陶瓷和塑料两种。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56</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SH</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DIP(shrink dual in-line package)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mn-ea"/>
                <a:cs typeface="Arial" pitchFamily="34" charset="0"/>
              </a:rPr>
              <a:t>　　</a:t>
            </a:r>
            <a:r>
              <a:rPr kumimoji="0" lang="zh-CN" altLang="en-US" sz="1600" b="0" i="0" u="none" strike="noStrike" cap="none" normalizeH="0" baseline="0" smtClean="0">
                <a:ln>
                  <a:noFill/>
                </a:ln>
                <a:effectLst/>
                <a:latin typeface="+mn-ea"/>
                <a:cs typeface="Arial" pitchFamily="34" charset="0"/>
              </a:rPr>
              <a:t>同</a:t>
            </a:r>
            <a:r>
              <a:rPr kumimoji="0" lang="en-US" altLang="zh-CN" sz="1600" b="0" i="0" u="none" strike="noStrike" cap="none" normalizeH="0" baseline="0" smtClean="0">
                <a:ln>
                  <a:noFill/>
                </a:ln>
                <a:effectLst/>
                <a:latin typeface="+mn-ea"/>
                <a:cs typeface="Arial" pitchFamily="34" charset="0"/>
              </a:rPr>
              <a:t>SDIP</a:t>
            </a:r>
            <a:r>
              <a:rPr kumimoji="0" lang="zh-CN" altLang="en-US" sz="1600" b="0" i="0" u="none" strike="noStrike" cap="none" normalizeH="0" baseline="0" smtClean="0">
                <a:ln>
                  <a:noFill/>
                </a:ln>
                <a:effectLst/>
                <a:latin typeface="+mn-ea"/>
                <a:cs typeface="Arial" pitchFamily="34" charset="0"/>
              </a:rPr>
              <a:t>。部分半导体厂家采用的名称。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57</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SIL(single in-line) </a:t>
            </a:r>
            <a:endParaRPr kumimoji="0" lang="en-US" altLang="zh-CN"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zh-CN" altLang="en-US" sz="1600" b="1" i="0" u="none" strike="noStrike" cap="none" normalizeH="0" baseline="0" smtClean="0">
                <a:ln>
                  <a:noFill/>
                </a:ln>
                <a:effectLst/>
                <a:latin typeface="+mn-ea"/>
                <a:cs typeface="Arial" pitchFamily="34" charset="0"/>
              </a:rPr>
              <a:t>　　</a:t>
            </a:r>
            <a:r>
              <a:rPr kumimoji="0" lang="en-US" altLang="zh-CN" sz="1600" b="0" i="0" u="none" strike="noStrike" cap="none" normalizeH="0" baseline="0" smtClean="0">
                <a:ln>
                  <a:noFill/>
                </a:ln>
                <a:effectLst/>
                <a:latin typeface="+mn-ea"/>
                <a:cs typeface="Arial" pitchFamily="34" charset="0"/>
              </a:rPr>
              <a:t>SIP </a:t>
            </a:r>
            <a:r>
              <a:rPr kumimoji="0" lang="zh-CN" altLang="en-US" sz="1600" b="0" i="0" u="none" strike="noStrike" cap="none" normalizeH="0" baseline="0" smtClean="0">
                <a:ln>
                  <a:noFill/>
                </a:ln>
                <a:effectLst/>
                <a:latin typeface="+mn-ea"/>
                <a:cs typeface="Arial" pitchFamily="34" charset="0"/>
              </a:rPr>
              <a:t>的别称</a:t>
            </a:r>
            <a:r>
              <a:rPr kumimoji="0" lang="en-US" altLang="zh-CN"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cs typeface="Arial" pitchFamily="34" charset="0"/>
              </a:rPr>
              <a:t>见</a:t>
            </a:r>
            <a:r>
              <a:rPr kumimoji="0" lang="en-US" altLang="zh-CN" sz="1600" b="0" i="0" u="none" strike="noStrike" cap="none" normalizeH="0" baseline="0" smtClean="0">
                <a:ln>
                  <a:noFill/>
                </a:ln>
                <a:effectLst/>
                <a:latin typeface="+mn-ea"/>
                <a:cs typeface="Arial" pitchFamily="34" charset="0"/>
              </a:rPr>
              <a:t>SIP)</a:t>
            </a:r>
            <a:r>
              <a:rPr kumimoji="0" lang="zh-CN" altLang="en-US" sz="1600" b="0" i="0" u="none" strike="noStrike" cap="none" normalizeH="0" baseline="0" smtClean="0">
                <a:ln>
                  <a:noFill/>
                </a:ln>
                <a:effectLst/>
                <a:latin typeface="+mn-ea"/>
                <a:cs typeface="Arial" pitchFamily="34" charset="0"/>
              </a:rPr>
              <a:t>。欧洲半导体厂家多采用</a:t>
            </a:r>
            <a:r>
              <a:rPr kumimoji="0" lang="en-US" altLang="zh-CN" sz="1600" b="0" i="0" u="none" strike="noStrike" cap="none" normalizeH="0" baseline="0" smtClean="0">
                <a:ln>
                  <a:noFill/>
                </a:ln>
                <a:effectLst/>
                <a:latin typeface="+mn-ea"/>
                <a:cs typeface="Arial" pitchFamily="34" charset="0"/>
              </a:rPr>
              <a:t>SIL </a:t>
            </a:r>
            <a:r>
              <a:rPr kumimoji="0" lang="zh-CN" altLang="en-US" sz="1600" b="0" i="0" u="none" strike="noStrike" cap="none" normalizeH="0" baseline="0" smtClean="0">
                <a:ln>
                  <a:noFill/>
                </a:ln>
                <a:effectLst/>
                <a:latin typeface="+mn-ea"/>
                <a:cs typeface="Arial" pitchFamily="34" charset="0"/>
              </a:rPr>
              <a:t>这个名称。 </a:t>
            </a:r>
            <a:endParaRPr kumimoji="0" lang="zh-CN" altLang="en-US" sz="1600" b="0" i="0" u="none" strike="noStrike" cap="none" normalizeH="0" baseline="0" smtClean="0">
              <a:ln>
                <a:noFill/>
              </a:ln>
              <a:effectLst/>
              <a:latin typeface="+mn-ea"/>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zh-CN" sz="1600" b="1" i="0" u="none" strike="noStrike" cap="none" normalizeH="0" baseline="0" smtClean="0">
                <a:ln>
                  <a:noFill/>
                </a:ln>
                <a:effectLst/>
                <a:latin typeface="+mn-ea"/>
                <a:cs typeface="Arial" pitchFamily="34" charset="0"/>
              </a:rPr>
              <a:t>58</a:t>
            </a:r>
            <a:r>
              <a:rPr kumimoji="0" lang="zh-CN" altLang="en-US" sz="1600" b="1" i="0" u="none" strike="noStrike" cap="none" normalizeH="0" baseline="0" smtClean="0">
                <a:ln>
                  <a:noFill/>
                </a:ln>
                <a:effectLst/>
                <a:latin typeface="+mn-ea"/>
                <a:cs typeface="Arial" pitchFamily="34" charset="0"/>
              </a:rPr>
              <a:t>、</a:t>
            </a:r>
            <a:r>
              <a:rPr kumimoji="0" lang="en-US" altLang="zh-CN" sz="1600" b="1" i="0" u="none" strike="noStrike" cap="none" normalizeH="0" baseline="0" smtClean="0">
                <a:ln>
                  <a:noFill/>
                </a:ln>
                <a:effectLst/>
                <a:latin typeface="+mn-ea"/>
                <a:cs typeface="Arial" pitchFamily="34" charset="0"/>
              </a:rPr>
              <a:t>SIMM(single in-line memory module)</a:t>
            </a:r>
            <a:r>
              <a:rPr kumimoji="0" lang="en-US" altLang="zh-CN" sz="1600" b="0" i="0" u="none" strike="noStrike" cap="none" normalizeH="0" baseline="0" smtClean="0">
                <a:ln>
                  <a:noFill/>
                </a:ln>
                <a:effectLst/>
                <a:latin typeface="+mn-ea"/>
                <a:cs typeface="Arial" pitchFamily="34" charset="0"/>
              </a:rPr>
              <a:t> </a:t>
            </a:r>
          </a:p>
          <a:p>
            <a:pPr latinLnBrk="1"/>
            <a:r>
              <a:rPr kumimoji="0" lang="zh-CN" altLang="en-US" sz="1600" b="0" i="0" u="none" strike="noStrike" cap="none" normalizeH="0" baseline="0" smtClean="0">
                <a:ln>
                  <a:noFill/>
                </a:ln>
                <a:effectLst/>
                <a:latin typeface="+mn-ea"/>
                <a:cs typeface="Arial" pitchFamily="34" charset="0"/>
              </a:rPr>
              <a:t>　　单列存贮器组件。只在印刷基板的一个侧面附近配有电极的存贮器组件。通常指插入插</a:t>
            </a:r>
            <a:r>
              <a:rPr kumimoji="0" lang="zh-CN" altLang="en-US" sz="1600" b="0" i="0" u="none" strike="noStrike" cap="none" normalizeH="0" baseline="0" smtClean="0">
                <a:ln>
                  <a:noFill/>
                </a:ln>
                <a:effectLst/>
                <a:latin typeface="+mn-ea"/>
              </a:rPr>
              <a:t> </a:t>
            </a:r>
            <a:r>
              <a:rPr kumimoji="0" lang="zh-CN" altLang="en-US" sz="1600" b="0" i="0" u="none" strike="noStrike" cap="none" normalizeH="0" baseline="0" smtClean="0">
                <a:ln>
                  <a:noFill/>
                </a:ln>
                <a:effectLst/>
                <a:latin typeface="+mn-ea"/>
                <a:cs typeface="Arial" pitchFamily="34" charset="0"/>
              </a:rPr>
              <a:t>座</a:t>
            </a:r>
            <a:r>
              <a:rPr kumimoji="0" lang="zh-CN" altLang="en-US" sz="1600" b="0" i="0" u="none" strike="noStrike" cap="none" normalizeH="0" baseline="0" smtClean="0">
                <a:ln>
                  <a:noFill/>
                </a:ln>
                <a:effectLst/>
                <a:latin typeface="+mn-ea"/>
              </a:rPr>
              <a:t> </a:t>
            </a:r>
            <a:r>
              <a:rPr kumimoji="0" lang="zh-CN" altLang="en-US" sz="1600" b="0" i="0" u="none" strike="noStrike" cap="none" normalizeH="0" baseline="0" smtClean="0">
                <a:ln>
                  <a:noFill/>
                </a:ln>
                <a:effectLst/>
                <a:latin typeface="+mn-ea"/>
                <a:cs typeface="Arial" pitchFamily="34" charset="0"/>
              </a:rPr>
              <a:t>的组件。标准</a:t>
            </a:r>
            <a:r>
              <a:rPr kumimoji="0" lang="en-US" altLang="zh-CN" sz="1600" b="0" i="0" u="none" strike="noStrike" cap="none" normalizeH="0" baseline="0" smtClean="0">
                <a:ln>
                  <a:noFill/>
                </a:ln>
                <a:effectLst/>
                <a:latin typeface="+mn-ea"/>
              </a:rPr>
              <a:t>SIMM </a:t>
            </a:r>
            <a:r>
              <a:rPr kumimoji="0" lang="zh-CN" altLang="en-US" sz="1600" b="0" i="0" u="none" strike="noStrike" cap="none" normalizeH="0" baseline="0" smtClean="0">
                <a:ln>
                  <a:noFill/>
                </a:ln>
                <a:effectLst/>
                <a:latin typeface="+mn-ea"/>
                <a:cs typeface="Arial" pitchFamily="34" charset="0"/>
              </a:rPr>
              <a:t>有中心距为</a:t>
            </a:r>
            <a:r>
              <a:rPr kumimoji="0" lang="en-US" altLang="zh-CN" sz="1600" b="0" i="0" u="none" strike="noStrike" cap="none" normalizeH="0" baseline="0" smtClean="0">
                <a:ln>
                  <a:noFill/>
                </a:ln>
                <a:effectLst/>
                <a:latin typeface="+mn-ea"/>
              </a:rPr>
              <a:t>2.54mm </a:t>
            </a:r>
            <a:r>
              <a:rPr kumimoji="0" lang="zh-CN" altLang="en-US" sz="1600" b="0" i="0" u="none" strike="noStrike" cap="none" normalizeH="0" baseline="0" smtClean="0">
                <a:ln>
                  <a:noFill/>
                </a:ln>
                <a:effectLst/>
                <a:latin typeface="+mn-ea"/>
                <a:cs typeface="Arial" pitchFamily="34" charset="0"/>
              </a:rPr>
              <a:t>的</a:t>
            </a:r>
            <a:r>
              <a:rPr kumimoji="0" lang="en-US" altLang="zh-CN" sz="1600" b="0" i="0" u="none" strike="noStrike" cap="none" normalizeH="0" baseline="0" smtClean="0">
                <a:ln>
                  <a:noFill/>
                </a:ln>
                <a:effectLst/>
                <a:latin typeface="+mn-ea"/>
              </a:rPr>
              <a:t>30 </a:t>
            </a:r>
            <a:r>
              <a:rPr kumimoji="0" lang="zh-CN" altLang="en-US" sz="1600" b="0" i="0" u="none" strike="noStrike" cap="none" normalizeH="0" baseline="0" smtClean="0">
                <a:ln>
                  <a:noFill/>
                </a:ln>
                <a:effectLst/>
                <a:latin typeface="+mn-ea"/>
                <a:cs typeface="Arial" pitchFamily="34" charset="0"/>
              </a:rPr>
              <a:t>电极和中心距为</a:t>
            </a:r>
            <a:r>
              <a:rPr kumimoji="0" lang="en-US" altLang="zh-CN" sz="1600" b="0" i="0" u="none" strike="noStrike" cap="none" normalizeH="0" baseline="0" smtClean="0">
                <a:ln>
                  <a:noFill/>
                </a:ln>
                <a:effectLst/>
                <a:latin typeface="+mn-ea"/>
              </a:rPr>
              <a:t>1.27mm </a:t>
            </a:r>
            <a:r>
              <a:rPr kumimoji="0" lang="zh-CN" altLang="en-US" sz="1600" b="0" i="0" u="none" strike="noStrike" cap="none" normalizeH="0" baseline="0" smtClean="0">
                <a:ln>
                  <a:noFill/>
                </a:ln>
                <a:effectLst/>
                <a:latin typeface="+mn-ea"/>
                <a:cs typeface="Arial" pitchFamily="34" charset="0"/>
              </a:rPr>
              <a:t>的</a:t>
            </a:r>
            <a:r>
              <a:rPr kumimoji="0" lang="en-US" altLang="zh-CN" sz="1600" b="0" i="0" u="none" strike="noStrike" cap="none" normalizeH="0" baseline="0" smtClean="0">
                <a:ln>
                  <a:noFill/>
                </a:ln>
                <a:effectLst/>
                <a:latin typeface="+mn-ea"/>
              </a:rPr>
              <a:t>72 </a:t>
            </a:r>
            <a:r>
              <a:rPr kumimoji="0" lang="zh-CN" altLang="en-US" sz="1600" b="0" i="0" u="none" strike="noStrike" cap="none" normalizeH="0" baseline="0" smtClean="0">
                <a:ln>
                  <a:noFill/>
                </a:ln>
                <a:effectLst/>
                <a:latin typeface="+mn-ea"/>
                <a:cs typeface="Arial" pitchFamily="34" charset="0"/>
              </a:rPr>
              <a:t>电极两种规格</a:t>
            </a:r>
            <a:r>
              <a:rPr kumimoji="0" lang="zh-CN" altLang="en-US" sz="1600" b="0" i="0" u="none" strike="noStrike" cap="none" normalizeH="0" baseline="0" smtClean="0">
                <a:ln>
                  <a:noFill/>
                </a:ln>
                <a:effectLst/>
                <a:latin typeface="+mn-ea"/>
              </a:rPr>
              <a:t> </a:t>
            </a:r>
            <a:r>
              <a:rPr kumimoji="0" lang="zh-CN" altLang="en-US" sz="1600" b="0" i="0" u="none" strike="noStrike" cap="none" normalizeH="0" baseline="0" smtClean="0">
                <a:ln>
                  <a:noFill/>
                </a:ln>
                <a:effectLst/>
                <a:latin typeface="+mn-ea"/>
                <a:cs typeface="Arial" pitchFamily="34" charset="0"/>
              </a:rPr>
              <a:t>。</a:t>
            </a:r>
            <a:r>
              <a:rPr kumimoji="0" lang="zh-CN" altLang="en-US" sz="1600" b="0" i="0" u="none" strike="noStrike" cap="none" normalizeH="0" baseline="0" smtClean="0">
                <a:ln>
                  <a:noFill/>
                </a:ln>
                <a:effectLst/>
                <a:latin typeface="+mn-ea"/>
              </a:rPr>
              <a:t> </a:t>
            </a:r>
            <a:r>
              <a:rPr kumimoji="0" lang="zh-CN" altLang="en-US" sz="1600" b="0" i="0" u="none" strike="noStrike" cap="none" normalizeH="0" baseline="0" smtClean="0">
                <a:ln>
                  <a:noFill/>
                </a:ln>
                <a:effectLst/>
                <a:latin typeface="+mn-ea"/>
                <a:cs typeface="Arial" pitchFamily="34" charset="0"/>
              </a:rPr>
              <a:t>在印刷基板的单面或双面装有用</a:t>
            </a:r>
            <a:r>
              <a:rPr kumimoji="0" lang="en-US" altLang="zh-CN" sz="1600" b="0" i="0" u="none" strike="noStrike" cap="none" normalizeH="0" baseline="0" smtClean="0">
                <a:ln>
                  <a:noFill/>
                </a:ln>
                <a:effectLst/>
                <a:latin typeface="+mn-ea"/>
              </a:rPr>
              <a:t>SOJ </a:t>
            </a:r>
            <a:r>
              <a:rPr kumimoji="0" lang="zh-CN" altLang="en-US" sz="1600" b="0" i="0" u="none" strike="noStrike" cap="none" normalizeH="0" baseline="0" smtClean="0">
                <a:ln>
                  <a:noFill/>
                </a:ln>
                <a:effectLst/>
                <a:latin typeface="+mn-ea"/>
                <a:cs typeface="Arial" pitchFamily="34" charset="0"/>
              </a:rPr>
              <a:t>封装的</a:t>
            </a:r>
            <a:r>
              <a:rPr kumimoji="0" lang="en-US" altLang="zh-CN" sz="1600" b="0" i="0" u="none" strike="noStrike" cap="none" normalizeH="0" baseline="0" smtClean="0">
                <a:ln>
                  <a:noFill/>
                </a:ln>
                <a:effectLst/>
                <a:latin typeface="+mn-ea"/>
              </a:rPr>
              <a:t>1 </a:t>
            </a:r>
            <a:r>
              <a:rPr kumimoji="0" lang="zh-CN" altLang="en-US" sz="1600" b="0" i="0" u="none" strike="noStrike" cap="none" normalizeH="0" baseline="0" smtClean="0">
                <a:ln>
                  <a:noFill/>
                </a:ln>
                <a:effectLst/>
                <a:latin typeface="+mn-ea"/>
                <a:cs typeface="Arial" pitchFamily="34" charset="0"/>
              </a:rPr>
              <a:t>兆位及</a:t>
            </a:r>
            <a:r>
              <a:rPr kumimoji="0" lang="en-US" altLang="zh-CN" sz="1600" b="0" i="0" u="none" strike="noStrike" cap="none" normalizeH="0" baseline="0" smtClean="0">
                <a:ln>
                  <a:noFill/>
                </a:ln>
                <a:effectLst/>
                <a:latin typeface="+mn-ea"/>
              </a:rPr>
              <a:t>4 </a:t>
            </a:r>
            <a:r>
              <a:rPr kumimoji="0" lang="zh-CN" altLang="en-US" sz="1600" b="0" i="0" u="none" strike="noStrike" cap="none" normalizeH="0" baseline="0" smtClean="0">
                <a:ln>
                  <a:noFill/>
                </a:ln>
                <a:effectLst/>
                <a:latin typeface="+mn-ea"/>
                <a:cs typeface="Arial" pitchFamily="34" charset="0"/>
              </a:rPr>
              <a:t>兆位</a:t>
            </a:r>
            <a:r>
              <a:rPr kumimoji="0" lang="en-US" altLang="zh-CN" sz="1600" b="0" i="0" u="none" strike="noStrike" cap="none" normalizeH="0" baseline="0" smtClean="0">
                <a:ln>
                  <a:noFill/>
                </a:ln>
                <a:effectLst/>
                <a:latin typeface="+mn-ea"/>
              </a:rPr>
              <a:t>DRAM </a:t>
            </a:r>
            <a:r>
              <a:rPr kumimoji="0" lang="zh-CN" altLang="en-US" sz="1600" b="0" i="0" u="none" strike="noStrike" cap="none" normalizeH="0" baseline="0" smtClean="0">
                <a:ln>
                  <a:noFill/>
                </a:ln>
                <a:effectLst/>
                <a:latin typeface="+mn-ea"/>
                <a:cs typeface="Arial" pitchFamily="34" charset="0"/>
              </a:rPr>
              <a:t>的</a:t>
            </a:r>
            <a:r>
              <a:rPr kumimoji="0" lang="en-US" altLang="zh-CN" sz="1600" b="0" i="0" u="none" strike="noStrike" cap="none" normalizeH="0" baseline="0" smtClean="0">
                <a:ln>
                  <a:noFill/>
                </a:ln>
                <a:effectLst/>
                <a:latin typeface="+mn-ea"/>
              </a:rPr>
              <a:t>SIMM </a:t>
            </a:r>
            <a:r>
              <a:rPr kumimoji="0" lang="zh-CN" altLang="en-US" sz="1600" b="0" i="0" u="none" strike="noStrike" cap="none" normalizeH="0" baseline="0" smtClean="0">
                <a:ln>
                  <a:noFill/>
                </a:ln>
                <a:effectLst/>
                <a:latin typeface="+mn-ea"/>
                <a:cs typeface="Arial" pitchFamily="34" charset="0"/>
              </a:rPr>
              <a:t>已经在个人</a:t>
            </a:r>
            <a:r>
              <a:rPr kumimoji="0" lang="zh-CN" altLang="en-US" sz="1600" b="0" i="0" u="none" strike="noStrike" cap="none" normalizeH="0" baseline="0" smtClean="0">
                <a:ln>
                  <a:noFill/>
                </a:ln>
                <a:effectLst/>
                <a:latin typeface="+mn-ea"/>
              </a:rPr>
              <a:t> </a:t>
            </a:r>
            <a:r>
              <a:rPr kumimoji="0" lang="zh-CN" altLang="en-US" sz="1600" b="0" i="0" u="none" strike="noStrike" cap="none" normalizeH="0" baseline="0" smtClean="0">
                <a:ln>
                  <a:noFill/>
                </a:ln>
                <a:effectLst/>
                <a:latin typeface="+mn-ea"/>
                <a:cs typeface="Arial" pitchFamily="34" charset="0"/>
              </a:rPr>
              <a:t>计算机、工作站等设备中获得广泛应用。至少有</a:t>
            </a:r>
            <a:r>
              <a:rPr kumimoji="0" lang="en-US" altLang="zh-CN" sz="1600" b="0" i="0" u="none" strike="noStrike" cap="none" normalizeH="0" baseline="0" smtClean="0">
                <a:ln>
                  <a:noFill/>
                </a:ln>
                <a:effectLst/>
                <a:latin typeface="+mn-ea"/>
              </a:rPr>
              <a:t>30</a:t>
            </a:r>
            <a:r>
              <a:rPr kumimoji="0" lang="zh-CN" altLang="en-US" sz="1600" b="0" i="0" u="none" strike="noStrike" cap="none" normalizeH="0" baseline="0" smtClean="0">
                <a:ln>
                  <a:noFill/>
                </a:ln>
                <a:effectLst/>
                <a:latin typeface="+mn-ea"/>
                <a:cs typeface="Arial" pitchFamily="34" charset="0"/>
              </a:rPr>
              <a:t>～</a:t>
            </a:r>
            <a:r>
              <a:rPr kumimoji="0" lang="en-US" altLang="zh-CN" sz="1600" b="0" i="0" u="none" strike="noStrike" cap="none" normalizeH="0" baseline="0" smtClean="0">
                <a:ln>
                  <a:noFill/>
                </a:ln>
                <a:effectLst/>
                <a:latin typeface="+mn-ea"/>
              </a:rPr>
              <a:t>40</a:t>
            </a:r>
            <a:r>
              <a:rPr kumimoji="0" lang="zh-CN" altLang="en-US" sz="1600" b="0" i="0" u="none" strike="noStrike" cap="none" normalizeH="0" baseline="0" smtClean="0">
                <a:ln>
                  <a:noFill/>
                </a:ln>
                <a:effectLst/>
                <a:latin typeface="+mn-ea"/>
                <a:cs typeface="Arial" pitchFamily="34" charset="0"/>
              </a:rPr>
              <a:t>％的</a:t>
            </a:r>
            <a:r>
              <a:rPr kumimoji="0" lang="en-US" altLang="zh-CN" sz="1600" b="0" i="0" u="none" strike="noStrike" cap="none" normalizeH="0" baseline="0" smtClean="0">
                <a:ln>
                  <a:noFill/>
                </a:ln>
                <a:effectLst/>
                <a:latin typeface="+mn-ea"/>
              </a:rPr>
              <a:t>DRAM </a:t>
            </a:r>
            <a:r>
              <a:rPr kumimoji="0" lang="zh-CN" altLang="en-US" sz="1600" b="0" i="0" u="none" strike="noStrike" cap="none" normalizeH="0" baseline="0" smtClean="0">
                <a:ln>
                  <a:noFill/>
                </a:ln>
                <a:effectLst/>
                <a:latin typeface="+mn-ea"/>
                <a:cs typeface="Arial" pitchFamily="34" charset="0"/>
              </a:rPr>
              <a:t>都装配在</a:t>
            </a:r>
            <a:r>
              <a:rPr kumimoji="0" lang="en-US" altLang="zh-CN" sz="1600" b="0" i="0" u="none" strike="noStrike" cap="none" normalizeH="0" baseline="0" smtClean="0">
                <a:ln>
                  <a:noFill/>
                </a:ln>
                <a:effectLst/>
                <a:latin typeface="+mn-ea"/>
              </a:rPr>
              <a:t>SIMM</a:t>
            </a:r>
            <a:r>
              <a:rPr kumimoji="0" lang="zh-CN" altLang="en-US" sz="1600" b="0" i="0" u="none" strike="noStrike" cap="none" normalizeH="0" baseline="0" smtClean="0">
                <a:ln>
                  <a:noFill/>
                </a:ln>
                <a:effectLst/>
                <a:latin typeface="+mn-ea"/>
                <a:cs typeface="Arial" pitchFamily="34" charset="0"/>
              </a:rPr>
              <a:t>里</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a:t>
            </a:r>
            <a:endParaRPr kumimoji="0" lang="en-US" altLang="zh-CN" sz="1600" b="0" i="0" u="none" strike="noStrike" cap="none" normalizeH="0" baseline="0" smtClean="0">
              <a:ln>
                <a:noFill/>
              </a:ln>
              <a:effectLst/>
              <a:latin typeface="Arial" pitchFamily="34" charset="0"/>
              <a:ea typeface="宋体" pitchFamily="2" charset="-122"/>
              <a:cs typeface="Arial" pitchFamily="34" charset="0"/>
            </a:endParaRPr>
          </a:p>
          <a:p>
            <a:pPr latinLnBrk="1"/>
            <a:r>
              <a:rPr lang="en-US" altLang="zh-CN" sz="1600" b="1" smtClean="0"/>
              <a:t>59</a:t>
            </a:r>
            <a:r>
              <a:rPr lang="zh-CN" altLang="zh-CN" sz="1600" b="1"/>
              <a:t>、</a:t>
            </a:r>
            <a:r>
              <a:rPr lang="en-US" altLang="zh-CN" sz="1600" b="1"/>
              <a:t>SIP(single in-line package) </a:t>
            </a:r>
            <a:endParaRPr lang="zh-CN" altLang="zh-CN" sz="1600"/>
          </a:p>
          <a:p>
            <a:pPr latinLnBrk="1"/>
            <a:r>
              <a:rPr lang="zh-CN" altLang="zh-CN" sz="1600" b="1"/>
              <a:t>　　</a:t>
            </a:r>
            <a:r>
              <a:rPr lang="zh-CN" altLang="zh-CN" sz="1600" smtClean="0"/>
              <a:t>单列</a:t>
            </a:r>
            <a:r>
              <a:rPr lang="zh-CN" altLang="zh-CN" sz="1600"/>
              <a:t>直插式封装。引脚从封装一个侧面引出，排列成一条直线。当装配到印刷基板上时 封 装呈侧立状。引脚中心距通常为</a:t>
            </a:r>
            <a:r>
              <a:rPr lang="en-US" altLang="zh-CN" sz="1600"/>
              <a:t>2.54mm</a:t>
            </a:r>
            <a:r>
              <a:rPr lang="zh-CN" altLang="zh-CN" sz="1600"/>
              <a:t>，引脚数从</a:t>
            </a:r>
            <a:r>
              <a:rPr lang="en-US" altLang="zh-CN" sz="1600"/>
              <a:t>2 </a:t>
            </a:r>
            <a:r>
              <a:rPr lang="zh-CN" altLang="zh-CN" sz="1600"/>
              <a:t>至</a:t>
            </a:r>
            <a:r>
              <a:rPr lang="en-US" altLang="zh-CN" sz="1600"/>
              <a:t>23</a:t>
            </a:r>
            <a:r>
              <a:rPr lang="zh-CN" altLang="zh-CN" sz="1600"/>
              <a:t>，多数为定制产品。封装的形 状各 异。也有的把形状与</a:t>
            </a:r>
            <a:r>
              <a:rPr lang="en-US" altLang="zh-CN" sz="1600"/>
              <a:t>ZIP </a:t>
            </a:r>
            <a:r>
              <a:rPr lang="zh-CN" altLang="zh-CN" sz="1600"/>
              <a:t>相同的封装称为</a:t>
            </a:r>
            <a:r>
              <a:rPr lang="en-US" altLang="zh-CN" sz="1600" smtClean="0"/>
              <a:t>SIP</a:t>
            </a:r>
            <a:r>
              <a:rPr lang="zh-CN" altLang="en-US" sz="1600" smtClean="0"/>
              <a:t>。</a:t>
            </a:r>
            <a:endParaRPr lang="en-US" altLang="zh-CN" sz="1600" smtClean="0"/>
          </a:p>
          <a:p>
            <a:pPr latinLnBrk="1"/>
            <a:r>
              <a:rPr lang="en-US" altLang="zh-CN" sz="1600" b="1" smtClean="0"/>
              <a:t>60</a:t>
            </a:r>
            <a:r>
              <a:rPr lang="zh-CN" altLang="zh-CN" sz="1600" b="1"/>
              <a:t>、</a:t>
            </a:r>
            <a:r>
              <a:rPr lang="en-US" altLang="zh-CN" sz="1600" b="1"/>
              <a:t>SK</a:t>
            </a:r>
            <a:r>
              <a:rPr lang="zh-CN" altLang="zh-CN" sz="1600" b="1"/>
              <a:t>－</a:t>
            </a:r>
            <a:r>
              <a:rPr lang="en-US" altLang="zh-CN" sz="1600" b="1"/>
              <a:t>DIP(skinny dual in-line package) </a:t>
            </a:r>
            <a:endParaRPr lang="zh-CN" altLang="zh-CN" sz="1600"/>
          </a:p>
          <a:p>
            <a:r>
              <a:rPr lang="zh-CN" altLang="zh-CN" sz="1600" b="1"/>
              <a:t>　　</a:t>
            </a:r>
            <a:r>
              <a:rPr lang="en-US" altLang="zh-CN" sz="1600" smtClean="0"/>
              <a:t>DIP </a:t>
            </a:r>
            <a:r>
              <a:rPr lang="zh-CN" altLang="zh-CN" sz="1600"/>
              <a:t>的一种。指宽度为</a:t>
            </a:r>
            <a:r>
              <a:rPr lang="en-US" altLang="zh-CN" sz="1600"/>
              <a:t>7.62mm</a:t>
            </a:r>
            <a:r>
              <a:rPr lang="zh-CN" altLang="zh-CN" sz="1600"/>
              <a:t>、引脚中心距为</a:t>
            </a:r>
            <a:r>
              <a:rPr lang="en-US" altLang="zh-CN" sz="1600"/>
              <a:t>2.54mm </a:t>
            </a:r>
            <a:r>
              <a:rPr lang="zh-CN" altLang="zh-CN" sz="1600"/>
              <a:t>的窄体</a:t>
            </a:r>
            <a:r>
              <a:rPr lang="en-US" altLang="zh-CN" sz="1600"/>
              <a:t>DIP</a:t>
            </a:r>
            <a:r>
              <a:rPr lang="zh-CN" altLang="zh-CN" sz="1600"/>
              <a:t>。通常统称为</a:t>
            </a:r>
            <a:r>
              <a:rPr lang="en-US" altLang="zh-CN" sz="1600"/>
              <a:t>DIP(</a:t>
            </a:r>
            <a:r>
              <a:rPr lang="zh-CN" altLang="zh-CN" sz="1600"/>
              <a:t>见</a:t>
            </a:r>
            <a:r>
              <a:rPr lang="en-US" altLang="zh-CN" sz="1600"/>
              <a:t> DIP)</a:t>
            </a:r>
            <a:r>
              <a:rPr lang="zh-CN" altLang="zh-CN" sz="1600"/>
              <a:t>。</a:t>
            </a:r>
            <a:endParaRPr kumimoji="0" lang="zh-CN" altLang="en-US" sz="1600" b="0" i="0" u="none" strike="noStrike" cap="none" normalizeH="0" baseline="0" smtClean="0">
              <a:ln>
                <a:noFill/>
              </a:ln>
              <a:effectLst/>
              <a:latin typeface="Arial" pitchFamily="34" charset="0"/>
              <a:ea typeface="宋体" pitchFamily="2" charset="-122"/>
            </a:endParaRPr>
          </a:p>
        </p:txBody>
      </p:sp>
      <p:sp>
        <p:nvSpPr>
          <p:cNvPr id="31746" name="TextBox 31745"/>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214282" y="612845"/>
            <a:ext cx="8643998" cy="28007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fontAlgn="base" hangingPunct="0">
              <a:spcBef>
                <a:spcPct val="0"/>
              </a:spcBef>
              <a:spcAft>
                <a:spcPct val="0"/>
              </a:spcAft>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70</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SOW (Small Outline Package(Wide-Jype)) </a:t>
            </a:r>
            <a:endParaRPr kumimoji="0" lang="en-US" altLang="zh-CN" sz="1600" b="0" i="0" u="none" strike="noStrike" cap="none" normalizeH="0" baseline="0" smtClean="0">
              <a:ln>
                <a:noFill/>
              </a:ln>
              <a:effectLst/>
              <a:latin typeface="Arial" pitchFamily="34" charset="0"/>
              <a:ea typeface="宋体" pitchFamily="2" charset="-122"/>
            </a:endParaRPr>
          </a:p>
          <a:p>
            <a:pPr lvl="0" eaLnBrk="0" fontAlgn="base" hangingPunct="0">
              <a:spcBef>
                <a:spcPct val="0"/>
              </a:spcBef>
              <a:spcAft>
                <a:spcPct val="0"/>
              </a:spcAft>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宽体</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SOP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。部分半导体厂家采用的名称。</a:t>
            </a:r>
            <a:endParaRPr kumimoji="0" lang="zh-CN" altLang="en-US" sz="1600" b="0" i="0" u="none" strike="noStrike" cap="none" normalizeH="0" baseline="0" smtClean="0">
              <a:ln>
                <a:noFill/>
              </a:ln>
              <a:effectLst/>
              <a:latin typeface="Arial" pitchFamily="34" charset="0"/>
              <a:ea typeface="宋体" pitchFamily="2" charset="-122"/>
            </a:endParaRPr>
          </a:p>
          <a:p>
            <a:pPr lvl="0" eaLnBrk="0" fontAlgn="base" hangingPunct="0">
              <a:spcBef>
                <a:spcPct val="0"/>
              </a:spcBef>
              <a:spcAft>
                <a:spcPct val="0"/>
              </a:spcAft>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71</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COB(Chip On Board)</a:t>
            </a:r>
            <a:endParaRPr kumimoji="0" lang="en-US" altLang="zh-CN" sz="1600" b="0" i="0" u="none" strike="noStrike" cap="none" normalizeH="0" baseline="0" smtClean="0">
              <a:ln>
                <a:noFill/>
              </a:ln>
              <a:effectLst/>
              <a:latin typeface="Arial" pitchFamily="34" charset="0"/>
              <a:ea typeface="宋体" pitchFamily="2" charset="-122"/>
            </a:endParaRPr>
          </a:p>
          <a:p>
            <a:pPr lvl="0" eaLnBrk="0" fontAlgn="base" hangingPunct="0">
              <a:spcBef>
                <a:spcPct val="0"/>
              </a:spcBef>
              <a:spcAft>
                <a:spcPct val="0"/>
              </a:spcAft>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通过</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bonding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将</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裸片固定于印刷线路板上。也就是是将芯片直接粘在</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PCB</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上用引线键合达到芯片与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PCB</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的电气联结然后用黑胶包封。</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COB</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的关键技术在于</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Wire Bonding</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（俗称打线）及</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Molding</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（封胶成型），是指对裸露的机体电路晶片</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(IC Chip)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，进行封装，形成电子元件的制程，其中</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IC</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藉由焊线</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(Wire Bonding)</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、覆晶接合</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(Flip Chip)</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、或卷带接合</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(Tape Automatic Bonding</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；简称（</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TAB)</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等技术，将其</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I/O</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经封装体的线路延伸出来。</a:t>
            </a:r>
            <a:endParaRPr kumimoji="0" lang="zh-CN" altLang="en-US" sz="1600" b="0" i="0" u="none" strike="noStrike" cap="none" normalizeH="0" baseline="0" smtClean="0">
              <a:ln>
                <a:noFill/>
              </a:ln>
              <a:effectLst/>
              <a:latin typeface="Arial" pitchFamily="34" charset="0"/>
              <a:ea typeface="宋体" pitchFamily="2" charset="-122"/>
            </a:endParaRPr>
          </a:p>
          <a:p>
            <a:pPr lvl="0" eaLnBrk="0" fontAlgn="base" hangingPunct="0">
              <a:spcBef>
                <a:spcPct val="0"/>
              </a:spcBef>
              <a:spcAft>
                <a:spcPct val="0"/>
              </a:spcAft>
            </a:pPr>
            <a:r>
              <a:rPr kumimoji="0" lang="en-US" altLang="zh-CN" sz="1600" b="1" i="0" u="none" strike="noStrike" cap="none" normalizeH="0" baseline="0" smtClean="0">
                <a:ln>
                  <a:noFill/>
                </a:ln>
                <a:effectLst/>
                <a:latin typeface="Arial" pitchFamily="34" charset="0"/>
                <a:ea typeface="宋体" pitchFamily="2" charset="-122"/>
                <a:cs typeface="Arial" pitchFamily="34" charset="0"/>
              </a:rPr>
              <a:t>72</a:t>
            </a:r>
            <a:r>
              <a:rPr kumimoji="0" lang="zh-CN" altLang="en-US" sz="1600" b="1" i="0" u="none" strike="noStrike" cap="none" normalizeH="0" baseline="0" smtClean="0">
                <a:ln>
                  <a:noFill/>
                </a:ln>
                <a:effectLst/>
                <a:latin typeface="Arial" pitchFamily="34" charset="0"/>
                <a:ea typeface="宋体" pitchFamily="2" charset="-122"/>
                <a:cs typeface="Arial" pitchFamily="34" charset="0"/>
              </a:rPr>
              <a:t>、</a:t>
            </a:r>
            <a:r>
              <a:rPr kumimoji="0" lang="en-US" altLang="zh-CN" sz="1600" b="1" i="0" u="none" strike="noStrike" cap="none" normalizeH="0" baseline="0" smtClean="0">
                <a:ln>
                  <a:noFill/>
                </a:ln>
                <a:effectLst/>
                <a:latin typeface="Arial" pitchFamily="34" charset="0"/>
                <a:ea typeface="宋体" pitchFamily="2" charset="-122"/>
                <a:cs typeface="Arial" pitchFamily="34" charset="0"/>
              </a:rPr>
              <a:t>COG(Chip on Glass)</a:t>
            </a:r>
            <a:endParaRPr kumimoji="0" lang="en-US" altLang="zh-CN" sz="1600" b="0" i="0" u="none" strike="noStrike" cap="none" normalizeH="0" baseline="0" smtClean="0">
              <a:ln>
                <a:noFill/>
              </a:ln>
              <a:effectLst/>
              <a:latin typeface="Arial" pitchFamily="34" charset="0"/>
              <a:ea typeface="宋体" pitchFamily="2" charset="-122"/>
            </a:endParaRPr>
          </a:p>
          <a:p>
            <a:pPr lvl="0" eaLnBrk="0" fontAlgn="base" hangingPunct="0">
              <a:spcBef>
                <a:spcPct val="0"/>
              </a:spcBef>
              <a:spcAft>
                <a:spcPct val="0"/>
              </a:spcAft>
            </a:pPr>
            <a:r>
              <a:rPr kumimoji="0" lang="zh-CN" altLang="en-US" sz="1600" b="1" i="0" u="none" strike="noStrike" cap="none" normalizeH="0" baseline="0" smtClean="0">
                <a:ln>
                  <a:noFill/>
                </a:ln>
                <a:effectLst/>
                <a:latin typeface="Arial" pitchFamily="34" charset="0"/>
                <a:ea typeface="宋体" pitchFamily="2" charset="-122"/>
                <a:cs typeface="Arial" pitchFamily="34" charset="0"/>
              </a:rPr>
              <a:t>　　</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　国际上正日趋实用的</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COG(Chip on Glass)</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封装技术。对液晶显示</a:t>
            </a:r>
            <a:r>
              <a:rPr kumimoji="0" lang="en-US" altLang="zh-CN" sz="1600" b="0" i="0" u="none" strike="noStrike" cap="none" normalizeH="0" baseline="0" smtClean="0">
                <a:ln>
                  <a:noFill/>
                </a:ln>
                <a:effectLst/>
                <a:latin typeface="Arial" pitchFamily="34" charset="0"/>
                <a:ea typeface="宋体" pitchFamily="2" charset="-122"/>
                <a:cs typeface="Arial" pitchFamily="34" charset="0"/>
              </a:rPr>
              <a:t>(LCD)</a:t>
            </a:r>
            <a:r>
              <a:rPr kumimoji="0" lang="zh-CN" altLang="en-US" sz="1600" b="0" i="0" u="none" strike="noStrike" cap="none" normalizeH="0" baseline="0" smtClean="0">
                <a:ln>
                  <a:noFill/>
                </a:ln>
                <a:effectLst/>
                <a:latin typeface="Arial" pitchFamily="34" charset="0"/>
                <a:ea typeface="宋体" pitchFamily="2" charset="-122"/>
                <a:cs typeface="Arial" pitchFamily="34" charset="0"/>
              </a:rPr>
              <a:t>技术发展大有影响的封装技术。</a:t>
            </a:r>
            <a:endParaRPr kumimoji="0" lang="zh-CN" altLang="en-US" sz="1600" b="0" i="0" u="none" strike="noStrike" cap="none" normalizeH="0" baseline="0" smtClean="0">
              <a:ln>
                <a:noFill/>
              </a:ln>
              <a:effectLst/>
              <a:latin typeface="Arial" pitchFamily="34" charset="0"/>
              <a:ea typeface="宋体" pitchFamily="2" charset="-122"/>
            </a:endParaRPr>
          </a:p>
        </p:txBody>
      </p:sp>
      <p:sp>
        <p:nvSpPr>
          <p:cNvPr id="3" name="TextBox 2"/>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928662" y="714356"/>
            <a:ext cx="7858180" cy="37856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AutoNum type="arabicPeriod" startAt="2"/>
            </a:pPr>
            <a:r>
              <a:rPr lang="zh-CN" altLang="en-US" sz="2000" b="1" smtClean="0"/>
              <a:t>                        联咏科技：</a:t>
            </a:r>
            <a:endParaRPr lang="en-US" altLang="zh-CN" sz="2000" b="1" smtClean="0"/>
          </a:p>
          <a:p>
            <a:pPr marL="457200" indent="-457200"/>
            <a:endParaRPr lang="en-US" altLang="zh-CN" sz="2000" b="1" smtClean="0"/>
          </a:p>
          <a:p>
            <a:r>
              <a:rPr lang="en-US" altLang="zh-CN" sz="2000" b="1" smtClean="0"/>
              <a:t>2.1   </a:t>
            </a:r>
            <a:r>
              <a:rPr lang="zh-CN" altLang="en-US" sz="2000" b="1" smtClean="0"/>
              <a:t>公司概要：</a:t>
            </a:r>
            <a:endParaRPr lang="en-US" altLang="zh-CN" sz="2000" b="1" smtClean="0"/>
          </a:p>
          <a:p>
            <a:r>
              <a:rPr lang="zh-CN" altLang="en-US" sz="2000" smtClean="0"/>
              <a:t>      成立日期 </a:t>
            </a:r>
            <a:r>
              <a:rPr lang="en-US" altLang="zh-CN" sz="2000" smtClean="0"/>
              <a:t>1997 </a:t>
            </a:r>
            <a:r>
              <a:rPr lang="zh-CN" altLang="en-US" sz="2000" smtClean="0"/>
              <a:t>年 </a:t>
            </a:r>
            <a:r>
              <a:rPr lang="en-US" altLang="zh-CN" sz="2000" smtClean="0"/>
              <a:t>5 </a:t>
            </a:r>
            <a:r>
              <a:rPr lang="zh-CN" altLang="en-US" sz="2000" smtClean="0"/>
              <a:t>月</a:t>
            </a:r>
            <a:endParaRPr lang="en-US" altLang="zh-CN" sz="2000" smtClean="0"/>
          </a:p>
          <a:p>
            <a:r>
              <a:rPr lang="en-US" altLang="zh-CN" sz="2000"/>
              <a:t> </a:t>
            </a:r>
            <a:r>
              <a:rPr lang="en-US" altLang="zh-CN" sz="2000" smtClean="0"/>
              <a:t>    </a:t>
            </a:r>
            <a:r>
              <a:rPr lang="zh-CN" altLang="en-US" sz="2000" smtClean="0"/>
              <a:t> 总公司 新竹科学园区创新一路 </a:t>
            </a:r>
            <a:r>
              <a:rPr lang="en-US" altLang="zh-CN" sz="2000" smtClean="0"/>
              <a:t>13 </a:t>
            </a:r>
            <a:r>
              <a:rPr lang="zh-CN" altLang="en-US" sz="2000" smtClean="0"/>
              <a:t>号 </a:t>
            </a:r>
            <a:endParaRPr lang="en-US" altLang="zh-CN" sz="2000" smtClean="0"/>
          </a:p>
          <a:p>
            <a:r>
              <a:rPr lang="en-US" altLang="zh-CN" sz="2000"/>
              <a:t> </a:t>
            </a:r>
            <a:r>
              <a:rPr lang="en-US" altLang="zh-CN" sz="2000" smtClean="0"/>
              <a:t>     </a:t>
            </a:r>
            <a:r>
              <a:rPr lang="zh-CN" altLang="en-US" sz="2000" smtClean="0"/>
              <a:t>资本额 新台币　</a:t>
            </a:r>
            <a:r>
              <a:rPr lang="en-US" altLang="zh-CN" sz="2000" smtClean="0"/>
              <a:t>59.56 </a:t>
            </a:r>
            <a:r>
              <a:rPr lang="zh-CN" altLang="en-US" sz="2000" smtClean="0"/>
              <a:t>仡 </a:t>
            </a:r>
            <a:r>
              <a:rPr lang="en-US" altLang="zh-CN" sz="2000" smtClean="0"/>
              <a:t>( 2009/6/30 ) </a:t>
            </a:r>
          </a:p>
          <a:p>
            <a:r>
              <a:rPr lang="en-US" altLang="zh-CN" sz="2000"/>
              <a:t> </a:t>
            </a:r>
            <a:r>
              <a:rPr lang="en-US" altLang="zh-CN" sz="2000" smtClean="0"/>
              <a:t>     </a:t>
            </a:r>
            <a:r>
              <a:rPr lang="zh-CN" altLang="en-US" sz="2000" smtClean="0"/>
              <a:t>发行总股数 </a:t>
            </a:r>
            <a:r>
              <a:rPr lang="en-US" altLang="zh-CN" sz="2000" smtClean="0"/>
              <a:t>595,650,514 </a:t>
            </a:r>
            <a:r>
              <a:rPr lang="zh-CN" altLang="en-US" sz="2000" smtClean="0"/>
              <a:t>股 公司面积 </a:t>
            </a:r>
            <a:r>
              <a:rPr lang="en-US" altLang="zh-CN" sz="2000" smtClean="0"/>
              <a:t>10,258 </a:t>
            </a:r>
            <a:r>
              <a:rPr lang="zh-CN" altLang="en-US" sz="2000" smtClean="0"/>
              <a:t>平方公尺 </a:t>
            </a:r>
            <a:endParaRPr lang="en-US" altLang="zh-CN" sz="2000" smtClean="0"/>
          </a:p>
          <a:p>
            <a:r>
              <a:rPr lang="en-US" altLang="zh-CN" sz="2000"/>
              <a:t> </a:t>
            </a:r>
            <a:r>
              <a:rPr lang="en-US" altLang="zh-CN" sz="2000" smtClean="0"/>
              <a:t>     </a:t>
            </a:r>
            <a:r>
              <a:rPr lang="zh-CN" altLang="en-US" sz="2000" smtClean="0"/>
              <a:t>员工总人数 </a:t>
            </a:r>
            <a:r>
              <a:rPr lang="en-US" altLang="zh-CN" sz="2000" smtClean="0"/>
              <a:t>1,180 </a:t>
            </a:r>
            <a:r>
              <a:rPr lang="zh-CN" altLang="en-US" sz="2000" smtClean="0"/>
              <a:t>人 </a:t>
            </a:r>
            <a:r>
              <a:rPr lang="en-US" altLang="zh-CN" sz="2000" smtClean="0"/>
              <a:t>(2009/8/31) </a:t>
            </a:r>
          </a:p>
          <a:p>
            <a:r>
              <a:rPr lang="en-US" altLang="zh-CN" sz="2000"/>
              <a:t> </a:t>
            </a:r>
            <a:r>
              <a:rPr lang="en-US" altLang="zh-CN" sz="2000" smtClean="0"/>
              <a:t>     </a:t>
            </a:r>
            <a:r>
              <a:rPr lang="zh-CN" altLang="en-US" sz="2000" smtClean="0"/>
              <a:t>董事长 何泰舜 总经理 王守仁 </a:t>
            </a:r>
            <a:endParaRPr lang="en-US" altLang="zh-CN" sz="2000" smtClean="0"/>
          </a:p>
          <a:p>
            <a:r>
              <a:rPr lang="en-US" altLang="zh-CN" sz="2000"/>
              <a:t> </a:t>
            </a:r>
            <a:r>
              <a:rPr lang="en-US" altLang="zh-CN" sz="2000" smtClean="0"/>
              <a:t>     </a:t>
            </a:r>
            <a:r>
              <a:rPr lang="zh-CN" altLang="en-US" sz="2000" smtClean="0"/>
              <a:t>主要法人股东 联华电子股份有限公司（</a:t>
            </a:r>
            <a:r>
              <a:rPr lang="en-US" altLang="zh-CN" sz="2000" smtClean="0"/>
              <a:t>TSE: 2303</a:t>
            </a:r>
            <a:r>
              <a:rPr lang="zh-CN" altLang="en-US" sz="2000" smtClean="0"/>
              <a:t>） </a:t>
            </a:r>
            <a:endParaRPr lang="en-US" altLang="zh-CN" sz="2000" smtClean="0"/>
          </a:p>
          <a:p>
            <a:r>
              <a:rPr lang="en-US" altLang="zh-CN" sz="2000"/>
              <a:t> </a:t>
            </a:r>
            <a:r>
              <a:rPr lang="en-US" altLang="zh-CN" sz="2000" smtClean="0"/>
              <a:t>     </a:t>
            </a:r>
            <a:r>
              <a:rPr lang="zh-CN" altLang="en-US" sz="2000" smtClean="0"/>
              <a:t>主要产品：平面显示，视讯，影像，数位影音多媒体。</a:t>
            </a:r>
            <a:endParaRPr lang="en-US" altLang="zh-CN" sz="2000" smtClean="0"/>
          </a:p>
          <a:p>
            <a:r>
              <a:rPr lang="en-US" altLang="zh-CN" sz="2000" smtClean="0"/>
              <a:t>2.2  </a:t>
            </a:r>
            <a:r>
              <a:rPr lang="zh-CN" altLang="en-US" sz="2000" smtClean="0"/>
              <a:t>我们的产品：</a:t>
            </a:r>
            <a:r>
              <a:rPr lang="en-US" altLang="zh-CN" sz="2000" smtClean="0"/>
              <a:t>NT68667</a:t>
            </a:r>
            <a:endParaRPr lang="zh-CN" altLang="en-US" sz="2000"/>
          </a:p>
        </p:txBody>
      </p:sp>
      <p:pic>
        <p:nvPicPr>
          <p:cNvPr id="34818" name="Picture 2"/>
          <p:cNvPicPr>
            <a:picLocks noChangeAspect="1" noChangeArrowheads="1"/>
          </p:cNvPicPr>
          <p:nvPr/>
        </p:nvPicPr>
        <p:blipFill>
          <a:blip r:embed="rId2"/>
          <a:stretch>
            <a:fillRect/>
          </a:stretch>
        </p:blipFill>
        <p:spPr bwMode="auto">
          <a:xfrm>
            <a:off x="1357290" y="500042"/>
            <a:ext cx="1535917" cy="642942"/>
          </a:xfrm>
          <a:prstGeom prst="rect">
            <a:avLst/>
          </a:prstGeom>
          <a:noFill/>
          <a:ln w="9525">
            <a:noFill/>
            <a:miter lim="800000"/>
          </a:ln>
        </p:spPr>
      </p:pic>
      <p:sp>
        <p:nvSpPr>
          <p:cNvPr id="34819" name="TextBox 34818"/>
          <p:cNvSpPr txBox="1"/>
          <p:nvPr/>
        </p:nvSpPr>
        <p:spPr>
          <a:xfrm flipH="1">
            <a:off x="0" y="0"/>
            <a:ext cx="0" cy="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
            <a:pPr>
              <a:defRPr sz="100">
                <a:solidFill>
                  <a:srgbClr val="FFFFFF"/>
                </a:solidFill>
              </a:defRPr>
            </a:pPr>
            <a:r>
              <a:t>显示芯片的厂主要厂家及芯共26页，您现在浏览的是第13页!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https://d.book118.com/538056001116006030</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4.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凤舞九天">
  <a:themeElements>
    <a:clrScheme name="凤舞九天">
      <a:dk1>
        <a:sysClr val="windowText" lastClr="000000"/>
      </a:dk1>
      <a:lt1>
        <a:sysClr val="window" lastClr="FFFFFF"/>
      </a:lt1>
      <a:dk2>
        <a:srgbClr val="004646"/>
      </a:dk2>
      <a:lt2>
        <a:srgbClr val="E1F0FF"/>
      </a:lt2>
      <a:accent1>
        <a:srgbClr val="50742F"/>
      </a:accent1>
      <a:accent2>
        <a:srgbClr val="268868"/>
      </a:accent2>
      <a:accent3>
        <a:srgbClr val="33BD56"/>
      </a:accent3>
      <a:accent4>
        <a:srgbClr val="4BC5B9"/>
      </a:accent4>
      <a:accent5>
        <a:srgbClr val="3163CA"/>
      </a:accent5>
      <a:accent6>
        <a:srgbClr val="4B14AA"/>
      </a:accent6>
      <a:hlink>
        <a:srgbClr val="D9BE02"/>
      </a:hlink>
      <a:folHlink>
        <a:srgbClr val="F900F9"/>
      </a:folHlink>
    </a:clrScheme>
    <a:fontScheme name="凤舞九天">
      <a:majorFont>
        <a:latin typeface="Footlight MT Light"/>
        <a:ea typeface="华文新魏"/>
        <a:cs typeface="Arial"/>
        <a:font script="Jpan" typeface="ＭＳ Ｐゴシック"/>
        <a:font script="Hang" typeface="맑은 고딕"/>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oudy Old Style"/>
        <a:ea typeface="宋体"/>
        <a:cs typeface="Arial"/>
        <a:font script="Jpan" typeface="ＭＳ Ｐ明朝"/>
        <a:font script="Hang" typeface="HY견명조"/>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凤舞九天">
      <a:fillStyleLst>
        <a:solidFill>
          <a:schemeClr val="phClr">
            <a:tint val="100000"/>
            <a:shade val="100000"/>
            <a:hueMod val="100000"/>
            <a:satMod val="100000"/>
          </a:schemeClr>
        </a:solidFill>
        <a:gradFill rotWithShape="1">
          <a:gsLst>
            <a:gs pos="0">
              <a:schemeClr val="phClr">
                <a:tint val="65000"/>
                <a:satMod val="180000"/>
              </a:schemeClr>
            </a:gs>
            <a:gs pos="50000">
              <a:schemeClr val="phClr">
                <a:tint val="40000"/>
                <a:satMod val="175000"/>
              </a:schemeClr>
            </a:gs>
            <a:gs pos="100000">
              <a:schemeClr val="phClr">
                <a:tint val="65000"/>
                <a:satMod val="180000"/>
              </a:schemeClr>
            </a:gs>
          </a:gsLst>
          <a:lin ang="0" scaled="1"/>
        </a:gradFill>
        <a:gradFill rotWithShape="1">
          <a:gsLst>
            <a:gs pos="0">
              <a:schemeClr val="phClr">
                <a:shade val="38000"/>
                <a:satMod val="150000"/>
              </a:schemeClr>
            </a:gs>
            <a:gs pos="50000">
              <a:schemeClr val="phClr">
                <a:shade val="100000"/>
                <a:satMod val="100000"/>
              </a:schemeClr>
            </a:gs>
            <a:gs pos="100000">
              <a:schemeClr val="phClr">
                <a:shade val="38000"/>
                <a:satMod val="150000"/>
              </a:schemeClr>
            </a:gs>
          </a:gsLst>
          <a:lin ang="0" scaled="1"/>
        </a:gradFill>
      </a:fillStyleLst>
      <a:lnStyleLst>
        <a:ln w="12700" cap="flat" cmpd="sng" algn="ctr">
          <a:solidFill>
            <a:schemeClr val="phClr"/>
          </a:solidFill>
          <a:prstDash val="solid"/>
        </a:ln>
        <a:ln w="25400" cap="flat" cmpd="sng" algn="ctr">
          <a:solidFill>
            <a:schemeClr val="phClr"/>
          </a:solidFill>
          <a:prstDash val="solid"/>
        </a:ln>
        <a:ln w="38100" cap="flat" cmpd="dbl" algn="ctr">
          <a:solidFill>
            <a:schemeClr val="phClr"/>
          </a:solidFill>
          <a:prstDash val="solid"/>
        </a:ln>
      </a:lnStyleLst>
      <a:effectStyleLst>
        <a:effectStyle>
          <a:effectLst>
            <a:outerShdw blurRad="190500" dist="78600" dir="2700000" rotWithShape="0">
              <a:srgbClr val="000000">
                <a:alpha val="35500"/>
              </a:srgbClr>
            </a:outerShdw>
          </a:effectLst>
        </a:effectStyle>
        <a:effectStyle>
          <a:effectLst>
            <a:outerShdw blurRad="190500" dist="78600" dir="2700000" rotWithShape="0">
              <a:srgbClr val="000000">
                <a:alpha val="35500"/>
              </a:srgbClr>
            </a:outerShdw>
          </a:effectLst>
        </a:effectStyle>
        <a:effectStyle>
          <a:effectLst>
            <a:outerShdw blurRad="190500" dist="78600" dir="2700000" rotWithShape="0">
              <a:srgbClr val="000000">
                <a:alpha val="3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tint val="100000"/>
            <a:shade val="100000"/>
            <a:hueMod val="100000"/>
            <a:satMod val="100000"/>
          </a:schemeClr>
        </a:solidFill>
        <a:gradFill rotWithShape="1">
          <a:gsLst>
            <a:gs pos="0">
              <a:schemeClr val="phClr">
                <a:tint val="80000"/>
                <a:satMod val="400000"/>
              </a:schemeClr>
            </a:gs>
            <a:gs pos="25000">
              <a:schemeClr val="phClr">
                <a:tint val="83000"/>
                <a:satMod val="300000"/>
              </a:schemeClr>
            </a:gs>
            <a:gs pos="100000">
              <a:schemeClr val="phClr">
                <a:shade val="15000"/>
                <a:satMod val="300000"/>
              </a:schemeClr>
            </a:gs>
          </a:gsLst>
          <a:path path="circle">
            <a:fillToRect l="10000" t="180000" r="10000" b="50000"/>
          </a:path>
        </a:gradFill>
        <a:blipFill>
          <a:blip r:embed="rId1">
            <a:duotone>
              <a:schemeClr val="phClr">
                <a:tint val="100000"/>
                <a:shade val="70000"/>
                <a:hueMod val="100000"/>
                <a:satMod val="100000"/>
              </a:schemeClr>
              <a:schemeClr val="phClr">
                <a:tint val="90000"/>
                <a:shade val="100000"/>
                <a:hueMod val="100000"/>
                <a:satMod val="100000"/>
              </a:schemeClr>
            </a:duotone>
          </a:blip>
          <a:tile tx="0" ty="0" sx="50000" sy="50000" flip="x" algn="tl"/>
        </a:blip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Footlight MT Light</vt:lpstr>
      <vt:lpstr>华文新魏</vt:lpstr>
      <vt:lpstr>Goudy Old Style</vt:lpstr>
      <vt:lpstr>宋体</vt:lpstr>
      <vt:lpstr>Wingdings 2</vt:lpstr>
      <vt:lpstr>Times New Roman</vt:lpstr>
      <vt:lpstr>Office Theme</vt:lpstr>
      <vt:lpstr>芯片知识以及显示芯片主要厂家简介</vt:lpstr>
      <vt:lpstr>一、IC的定义</vt:lpstr>
      <vt:lpstr>二、IC的发展与变革</vt:lpstr>
      <vt:lpstr>三、IC的产业模式</vt:lpstr>
      <vt:lpstr>PowerPoint Presentation</vt:lpstr>
      <vt:lpstr>六、IC的制程</vt:lpstr>
      <vt:lpstr>七、IC的封装种类</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2024-09-07T08:15:24.316</cp:lastPrinted>
  <dcterms:created xsi:type="dcterms:W3CDTF">2024-09-07T00:15:24Z</dcterms:created>
  <dcterms:modified xsi:type="dcterms:W3CDTF">2024-09-07T00:15:29Z</dcterms:modified>
</cp:coreProperties>
</file>