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IHOSTT+MS-UIGothic"/>
      <p:regular r:id="rId15"/>
    </p:embeddedFont>
    <p:embeddedFont>
      <p:font typeface="PNQTRU+OBGBQP+ArialMT"/>
      <p:regular r:id="rId16"/>
    </p:embeddedFont>
    <p:embeddedFont>
      <p:font typeface="BWCPWI+WUGLBQ+MicrosoftYaHei-Bold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6F75E7-EE01-466C-84A7-1B981C20C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A503D2-9E12-47AF-8498-7878B1C2F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E5524A-7AC7-402F-9FCC-526B083AD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9A9F14-790A-4597-893D-8DC2EB063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D969C2-AAED-4F89-BC51-C014522B2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238600-B3FD-4202-ADD4-59C20EDF0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04E4DB-9C2A-48B7-AF6D-30F048D5A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FF4188-E071-4299-BA9F-F18796AD4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AA879F-628C-46E1-ACC3-D9AA84AC7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87A25-E118-4BD8-859B-565CBF4A2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B64B3C-A351-4FBB-B2F9-255854852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6307402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19309" y="690086"/>
            <a:ext cx="2667000" cy="190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000"/>
              </a:lnSpc>
              <a:spcBef>
                <a:spcPct val="0"/>
              </a:spcBef>
              <a:spcAft>
                <a:spcPct val="0"/>
              </a:spcAft>
            </a:pPr>
            <a:r>
              <a:rPr sz="6000">
                <a:solidFill>
                  <a:srgbClr val="FFFFFF"/>
                </a:solidFill>
                <a:latin typeface="IHOSTT+MS-UIGothic"/>
                <a:cs typeface="IHOSTT+MS-UIGothic"/>
              </a:rPr>
              <a:t>目</a:t>
            </a:r>
            <a:r>
              <a:rPr sz="60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75764" y="2467800"/>
            <a:ext cx="4439861" cy="30243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PNQTRU+OBGBQP+ArialMT"/>
                <a:cs typeface="PNQTRU+OBGBQP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IHOSTT+MS-UIGothic"/>
                <a:cs typeface="IHOSTT+MS-UIGothic"/>
              </a:rPr>
              <a:t>家庭教育的重要性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PNQTRU+OBGBQP+ArialMT"/>
                <a:cs typeface="PNQTRU+OBGBQP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IHOSTT+MS-UIGothic"/>
                <a:cs typeface="IHOSTT+MS-UIGothic"/>
              </a:rPr>
              <a:t>何虹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洁</a:t>
            </a:r>
            <a:r>
              <a:rPr sz="2400">
                <a:solidFill>
                  <a:srgbClr val="FFFFFF"/>
                </a:solidFill>
                <a:latin typeface="IHOSTT+MS-UIGothic"/>
                <a:cs typeface="IHOSTT+MS-UIGothic"/>
              </a:rPr>
              <a:t>的教育理念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PNQTRU+OBGBQP+ArialMT"/>
                <a:cs typeface="PNQTRU+OBGBQP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IHOSTT+MS-UIGothic"/>
                <a:cs typeface="IHOSTT+MS-UIGothic"/>
              </a:rPr>
              <a:t>家庭教育的方法与技巧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PNQTRU+OBGBQP+ArialMT"/>
                <a:cs typeface="PNQTRU+OBGBQP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IHOSTT+MS-UIGothic"/>
                <a:cs typeface="IHOSTT+MS-UIGothic"/>
              </a:rPr>
              <a:t>家庭教育面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2400">
                <a:solidFill>
                  <a:srgbClr val="FFFFFF"/>
                </a:solidFill>
                <a:latin typeface="IHOSTT+MS-UIGothic"/>
                <a:cs typeface="IHOSTT+MS-UIGothic"/>
              </a:rPr>
              <a:t>的挑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FFFFFF"/>
                </a:solidFill>
                <a:latin typeface="IHOSTT+MS-UIGothic"/>
                <a:cs typeface="IHOSTT+MS-UIGothic"/>
              </a:rPr>
              <a:t>与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2400">
                <a:solidFill>
                  <a:srgbClr val="FFFFFF"/>
                </a:solidFill>
                <a:latin typeface="IHOSTT+MS-UIGothic"/>
                <a:cs typeface="IHOSTT+MS-UIGothic"/>
              </a:rPr>
              <a:t>策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PNQTRU+OBGBQP+ArialMT"/>
                <a:cs typeface="PNQTRU+OBGBQP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IHOSTT+MS-UIGothic"/>
                <a:cs typeface="IHOSTT+MS-UIGothic"/>
              </a:rPr>
              <a:t>主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题简</a:t>
            </a:r>
            <a:r>
              <a:rPr sz="3000">
                <a:solidFill>
                  <a:srgbClr val="8C8C8C"/>
                </a:solidFill>
                <a:latin typeface="IHOSTT+MS-UIGothic"/>
                <a:cs typeface="IHOSTT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BWCPWI+WUGLBQ+MicrosoftYaHei-Bold"/>
                <a:cs typeface="BWCPWI+WUGLBQ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IHOSTT+MS-UIGothic"/>
                <a:cs typeface="IHOSTT+MS-UIGothic"/>
              </a:rPr>
              <a:t>家庭教育是指在家庭生活中，由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IHOSTT+MS-UIGothic"/>
                <a:cs typeface="IHOSTT+MS-UIGothic"/>
              </a:rPr>
              <a:t>父母或其他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监护</a:t>
            </a:r>
            <a:r>
              <a:rPr sz="1350">
                <a:solidFill>
                  <a:srgbClr val="F7F7F7"/>
                </a:solidFill>
                <a:latin typeface="IHOSTT+MS-UIGothic"/>
                <a:cs typeface="IHOSTT+MS-UIGothic"/>
              </a:rPr>
              <a:t>人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7F7F7"/>
                </a:solidFill>
                <a:latin typeface="IHOSTT+MS-UIGothic"/>
                <a:cs typeface="IHOSTT+MS-UIGothic"/>
              </a:rPr>
              <a:t>孩子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7F7F7"/>
                </a:solidFill>
                <a:latin typeface="IHOSTT+MS-UIGothic"/>
                <a:cs typeface="IHOSTT+MS-UIGothic"/>
              </a:rPr>
              <a:t>行的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IHOSTT+MS-UIGothic"/>
                <a:cs typeface="IHOSTT+MS-UIGothic"/>
              </a:rPr>
              <a:t>教育和影响。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BWCPWI+WUGLBQ+MicrosoftYaHei-Bold"/>
                <a:cs typeface="BWCPWI+WUGLBQ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IHOSTT+MS-UIGothic"/>
                <a:cs typeface="IHOSTT+MS-UIGothic"/>
              </a:rPr>
              <a:t>家庭教育是孩子成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7F7F7"/>
                </a:solidFill>
                <a:latin typeface="IHOSTT+MS-UIGothic"/>
                <a:cs typeface="IHOSTT+MS-UIGothic"/>
              </a:rPr>
              <a:t>的基石，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IHOSTT+MS-UIGothic"/>
                <a:cs typeface="IHOSTT+MS-UIGothic"/>
              </a:rPr>
              <a:t>孩子的个性、价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值观</a:t>
            </a:r>
            <a:r>
              <a:rPr sz="1350">
                <a:solidFill>
                  <a:srgbClr val="F7F7F7"/>
                </a:solidFill>
                <a:latin typeface="IHOSTT+MS-UIGothic"/>
                <a:cs typeface="IHOSTT+MS-UIGothic"/>
              </a:rPr>
              <a:t>、行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为习惯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IHOSTT+MS-UIGothic"/>
                <a:cs typeface="IHOSTT+MS-UIGothic"/>
              </a:rPr>
              <a:t>等方面有着深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远</a:t>
            </a:r>
            <a:r>
              <a:rPr sz="1350">
                <a:solidFill>
                  <a:srgbClr val="F7F7F7"/>
                </a:solidFill>
                <a:latin typeface="IHOSTT+MS-UIGothic"/>
                <a:cs typeface="IHOSTT+MS-UIGothic"/>
              </a:rPr>
              <a:t>的影响。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IHOSTT+MS-UIGothic"/>
                <a:cs typeface="IHOSTT+MS-UIGothic"/>
              </a:rPr>
              <a:t>目的与意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89077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FFFF"/>
                </a:solidFill>
                <a:latin typeface="IHOSTT+MS-UIGothic"/>
                <a:cs typeface="IHOSTT+MS-UIGothic"/>
              </a:rPr>
              <a:t>目的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51388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HOSTT+MS-UIGothic"/>
                <a:cs typeface="IHOSTT+MS-UIGothic"/>
              </a:rPr>
              <a:t>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讨</a:t>
            </a:r>
            <a:r>
              <a:rPr sz="1500">
                <a:solidFill>
                  <a:srgbClr val="FFFFFF"/>
                </a:solidFill>
                <a:latin typeface="IHOSTT+MS-UIGothic"/>
                <a:cs typeface="IHOSTT+MS-UIGothic"/>
              </a:rPr>
              <a:t>家庭教育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IHOSTT+MS-UIGothic"/>
                <a:cs typeface="IHOSTT+MS-UIGothic"/>
              </a:rPr>
              <a:t>孩子成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IHOSTT+MS-UIGothic"/>
                <a:cs typeface="IHOSTT+MS-UIGothic"/>
              </a:rPr>
              <a:t>的重要性，提高家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长对</a:t>
            </a:r>
            <a:r>
              <a:rPr sz="1500">
                <a:solidFill>
                  <a:srgbClr val="FFFFFF"/>
                </a:solidFill>
                <a:latin typeface="IHOSTT+MS-UIGothic"/>
                <a:cs typeface="IHOSTT+MS-UIGothic"/>
              </a:rPr>
              <a:t>家庭教育的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认识</a:t>
            </a:r>
            <a:r>
              <a:rPr sz="1500">
                <a:solidFill>
                  <a:srgbClr val="FFFFFF"/>
                </a:solidFill>
                <a:latin typeface="IHOSTT+MS-UIGothic"/>
                <a:cs typeface="IHOSTT+MS-UIGothic"/>
              </a:rPr>
              <a:t>和重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FFFFFF"/>
                </a:solidFill>
                <a:latin typeface="IHOSTT+MS-UIGothic"/>
                <a:cs typeface="IHOSTT+MS-UIGothic"/>
              </a:rPr>
              <a:t>程度，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IHOSTT+MS-UIGothic"/>
                <a:cs typeface="IHOSTT+MS-UIGothic"/>
              </a:rPr>
              <a:t>孩子的健康成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IHOSTT+MS-UIGothic"/>
                <a:cs typeface="IHOSTT+MS-UIGothic"/>
              </a:rPr>
              <a:t>提供有力支持。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8C8C8C"/>
                </a:solidFill>
                <a:latin typeface="IHOSTT+MS-UIGothic"/>
                <a:cs typeface="IHOSTT+MS-UIGothic"/>
              </a:rPr>
              <a:t>意</a:t>
            </a:r>
            <a:r>
              <a:rPr sz="2000">
                <a:solidFill>
                  <a:srgbClr val="8C8C8C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874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464646"/>
                </a:solidFill>
                <a:latin typeface="IHOSTT+MS-UIGothic"/>
                <a:cs typeface="IHOSTT+MS-UIGothic"/>
              </a:rPr>
              <a:t>家庭教育是孩子成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464646"/>
                </a:solidFill>
                <a:latin typeface="IHOSTT+MS-UIGothic"/>
                <a:cs typeface="IHOSTT+MS-UIGothic"/>
              </a:rPr>
              <a:t>的必要条件，良好的家庭教育能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464646"/>
                </a:solidFill>
                <a:latin typeface="IHOSTT+MS-UIGothic"/>
                <a:cs typeface="IHOSTT+MS-UIGothic"/>
              </a:rPr>
              <a:t>促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464646"/>
                </a:solidFill>
                <a:latin typeface="IHOSTT+MS-UIGothic"/>
                <a:cs typeface="IHOSTT+MS-UIGothic"/>
              </a:rPr>
              <a:t>孩子的全面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464646"/>
                </a:solidFill>
                <a:latin typeface="IHOSTT+MS-UIGothic"/>
                <a:cs typeface="IHOSTT+MS-UIGothic"/>
              </a:rPr>
              <a:t>展，培养孩子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464646"/>
                </a:solidFill>
                <a:latin typeface="IHOSTT+MS-UIGothic"/>
                <a:cs typeface="IHOSTT+MS-UIGothic"/>
              </a:rPr>
              <a:t>极向上的心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464646"/>
                </a:solidFill>
                <a:latin typeface="IHOSTT+MS-UIGothic"/>
                <a:cs typeface="IHOSTT+MS-UIGothic"/>
              </a:rPr>
              <a:t>和良好的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464646"/>
                </a:solidFill>
                <a:latin typeface="IHOSTT+MS-UIGothic"/>
                <a:cs typeface="IHOSTT+MS-UIGothic"/>
              </a:rPr>
              <a:t>行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为习惯</a:t>
            </a:r>
            <a:r>
              <a:rPr sz="1500">
                <a:solidFill>
                  <a:srgbClr val="464646"/>
                </a:solidFill>
                <a:latin typeface="IHOSTT+MS-UIGothic"/>
                <a:cs typeface="IHOSTT+MS-UIGothic"/>
              </a:rPr>
              <a:t>，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464646"/>
                </a:solidFill>
                <a:latin typeface="IHOSTT+MS-UIGothic"/>
                <a:cs typeface="IHOSTT+MS-UIGothic"/>
              </a:rPr>
              <a:t>孩子的未来奠定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坚实</a:t>
            </a:r>
            <a:r>
              <a:rPr sz="1500">
                <a:solidFill>
                  <a:srgbClr val="464646"/>
                </a:solidFill>
                <a:latin typeface="IHOSTT+MS-UIGothic"/>
                <a:cs typeface="IHOSTT+MS-UIGothic"/>
              </a:rPr>
              <a:t>的基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464646"/>
                </a:solidFill>
                <a:latin typeface="IHOSTT+MS-UIGothic"/>
                <a:cs typeface="IHOSTT+MS-UIGothic"/>
              </a:rPr>
              <a:t>。同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464646"/>
                </a:solidFill>
                <a:latin typeface="IHOSTT+MS-UIGothic"/>
                <a:cs typeface="IHOSTT+MS-UIGothic"/>
              </a:rPr>
              <a:t>，家庭教育也是社会文明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464646"/>
                </a:solidFill>
                <a:latin typeface="IHOSTT+MS-UIGothic"/>
                <a:cs typeface="IHOSTT+MS-UIGothic"/>
              </a:rPr>
              <a:t>步的体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464646"/>
                </a:solidFill>
                <a:latin typeface="IHOSTT+MS-UIGothic"/>
                <a:cs typeface="IHOSTT+MS-UIGothic"/>
              </a:rPr>
              <a:t>，提高家庭教育的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464646"/>
                </a:solidFill>
                <a:latin typeface="IHOSTT+MS-UIGothic"/>
                <a:cs typeface="IHOSTT+MS-UIGothic"/>
              </a:rPr>
              <a:t>量和水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464646"/>
                </a:solidFill>
                <a:latin typeface="IHOSTT+MS-UIGothic"/>
                <a:cs typeface="IHOSTT+MS-UIGothic"/>
              </a:rPr>
              <a:t>平有助于推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464646"/>
                </a:solidFill>
                <a:latin typeface="IHOSTT+MS-UIGothic"/>
                <a:cs typeface="IHOSTT+MS-UIGothic"/>
              </a:rPr>
              <a:t>社会文明的</a:t>
            </a:r>
            <a:r>
              <a:rPr sz="1500">
                <a:solidFill>
                  <a:srgbClr val="464646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464646"/>
                </a:solidFill>
                <a:latin typeface="IHOSTT+MS-UIGothic"/>
                <a:cs typeface="IHOSTT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8C8C8C"/>
                </a:solidFill>
                <a:latin typeface="IHOSTT+MS-UIGothic"/>
                <a:cs typeface="IHOSTT+MS-UIGothic"/>
              </a:rPr>
              <a:t>孩子成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长</a:t>
            </a:r>
            <a:r>
              <a:rPr sz="3000">
                <a:solidFill>
                  <a:srgbClr val="8C8C8C"/>
                </a:solidFill>
                <a:latin typeface="IHOSTT+MS-UIGothic"/>
                <a:cs typeface="IHOSTT+MS-UIGothic"/>
              </a:rPr>
              <a:t>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IHOSTT+MS-UIGothic"/>
                <a:cs typeface="IHOSTT+MS-UIGothic"/>
              </a:rPr>
              <a:t>促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进</a:t>
            </a:r>
            <a:r>
              <a:rPr sz="2300" spc="23">
                <a:solidFill>
                  <a:srgbClr val="8C8C8C"/>
                </a:solidFill>
                <a:latin typeface="IHOSTT+MS-UIGothic"/>
                <a:cs typeface="IHOSTT+MS-UIGothic"/>
              </a:rPr>
              <a:t>智力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发</a:t>
            </a:r>
            <a:r>
              <a:rPr sz="2300">
                <a:solidFill>
                  <a:srgbClr val="8C8C8C"/>
                </a:solidFill>
                <a:latin typeface="IHOSTT+MS-UIGothic"/>
                <a:cs typeface="IHOSTT+MS-UIGothic"/>
              </a:rPr>
              <a:t>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IHOSTT+MS-UIGothic"/>
                <a:cs typeface="IHOSTT+MS-UIGothic"/>
              </a:rPr>
              <a:t>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7F7F7"/>
                </a:solidFill>
                <a:latin typeface="IHOSTT+MS-UIGothic"/>
                <a:cs typeface="IHOSTT+MS-UIGothic"/>
              </a:rPr>
              <a:t>家庭教育，家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7F7F7"/>
                </a:solidFill>
                <a:latin typeface="IHOSTT+MS-UIGothic"/>
                <a:cs typeface="IHOSTT+MS-UIGothic"/>
              </a:rPr>
              <a:t>可以引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7F7F7"/>
                </a:solidFill>
                <a:latin typeface="IHOSTT+MS-UIGothic"/>
                <a:cs typeface="IHOSTT+MS-UIGothic"/>
              </a:rPr>
              <a:t>孩子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F7F7F7"/>
                </a:solidFill>
                <a:latin typeface="IHOSTT+MS-UIGothic"/>
                <a:cs typeface="IHOSTT+MS-UIGothic"/>
              </a:rPr>
              <a:t>和培养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F7F7F7"/>
                </a:solidFill>
                <a:latin typeface="IHOSTT+MS-UIGothic"/>
                <a:cs typeface="IHOSTT+MS-UIGothic"/>
              </a:rPr>
              <a:t>趣，激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7F7F7"/>
                </a:solidFill>
                <a:latin typeface="IHOSTT+MS-UIGothic"/>
                <a:cs typeface="IHOSTT+MS-UIGothic"/>
              </a:rPr>
              <a:t>他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7F7F7"/>
                </a:solidFill>
                <a:latin typeface="IHOSTT+MS-UIGothic"/>
                <a:cs typeface="IHOSTT+MS-UIGothic"/>
              </a:rPr>
              <a:t>的好奇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IHOSTT+MS-UIGothic"/>
                <a:cs typeface="IHOSTT+MS-UIGothic"/>
              </a:rPr>
              <a:t>心和求知欲，促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7F7F7"/>
                </a:solidFill>
                <a:latin typeface="IHOSTT+MS-UIGothic"/>
                <a:cs typeface="IHOSTT+MS-UIGothic"/>
              </a:rPr>
              <a:t>智力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7F7F7"/>
                </a:solidFill>
                <a:latin typeface="IHOSTT+MS-UIGothic"/>
                <a:cs typeface="IHOSTT+MS-UIGothic"/>
              </a:rPr>
              <a:t>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IHOSTT+MS-UIGothic"/>
                <a:cs typeface="IHOSTT+MS-UIGothic"/>
              </a:rPr>
              <a:t>培养良好品德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IHOSTT+MS-UIGothic"/>
                <a:cs typeface="IHOSTT+MS-UIGothic"/>
              </a:rPr>
              <a:t>家庭教育是孩子品德教育的重要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9115" y="3094728"/>
            <a:ext cx="313892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F7F7F7"/>
                </a:solidFill>
                <a:latin typeface="IHOSTT+MS-UIGothic"/>
                <a:cs typeface="IHOSTT+MS-UIGothic"/>
              </a:rPr>
              <a:t>，家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7F7F7"/>
                </a:solidFill>
                <a:latin typeface="IHOSTT+MS-UIGothic"/>
                <a:cs typeface="IHOSTT+MS-UIGothic"/>
              </a:rPr>
              <a:t>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7F7F7"/>
                </a:solidFill>
                <a:latin typeface="IHOSTT+MS-UIGothic"/>
                <a:cs typeface="IHOSTT+MS-UIGothic"/>
              </a:rPr>
              <a:t>言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7F7F7"/>
                </a:solidFill>
                <a:latin typeface="IHOSTT+MS-UIGothic"/>
                <a:cs typeface="IHOSTT+MS-UIGothic"/>
              </a:rPr>
              <a:t>身教，引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导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IHOSTT+MS-UIGothic"/>
                <a:cs typeface="IHOSTT+MS-UIGothic"/>
              </a:rPr>
              <a:t>孩子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树</a:t>
            </a:r>
            <a:r>
              <a:rPr sz="1500">
                <a:solidFill>
                  <a:srgbClr val="F7F7F7"/>
                </a:solidFill>
                <a:latin typeface="IHOSTT+MS-UIGothic"/>
                <a:cs typeface="IHOSTT+MS-UIGothic"/>
              </a:rPr>
              <a:t>立正确的价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值观</a:t>
            </a:r>
            <a:r>
              <a:rPr sz="1500">
                <a:solidFill>
                  <a:srgbClr val="F7F7F7"/>
                </a:solidFill>
                <a:latin typeface="IHOSTT+MS-UIGothic"/>
                <a:cs typeface="IHOSTT+MS-UIGothic"/>
              </a:rPr>
              <a:t>和道德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观</a:t>
            </a:r>
          </a:p>
          <a:p>
            <a:pPr marL="571499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IHOSTT+MS-UIGothic"/>
                <a:cs typeface="IHOSTT+MS-UIGothic"/>
              </a:rPr>
              <a:t>念，培养良好的品德修养。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IHOSTT+MS-UIGothic"/>
                <a:cs typeface="IHOSTT+MS-UIGothic"/>
              </a:rPr>
              <a:t>培养独立自主能力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2861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IHOSTT+MS-UIGothic"/>
                <a:cs typeface="IHOSTT+MS-UIGothic"/>
              </a:rPr>
              <a:t>家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7F7F7"/>
                </a:solidFill>
                <a:latin typeface="IHOSTT+MS-UIGothic"/>
                <a:cs typeface="IHOSTT+MS-UIGothic"/>
              </a:rPr>
              <a:t>在家庭教育中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7F7F7"/>
                </a:solidFill>
                <a:latin typeface="IHOSTT+MS-UIGothic"/>
                <a:cs typeface="IHOSTT+MS-UIGothic"/>
              </a:rPr>
              <a:t>注重培养孩子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IHOSTT+MS-UIGothic"/>
                <a:cs typeface="IHOSTT+MS-UIGothic"/>
              </a:rPr>
              <a:t>的独立自主能力，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F7F7F7"/>
                </a:solidFill>
                <a:latin typeface="IHOSTT+MS-UIGothic"/>
                <a:cs typeface="IHOSTT+MS-UIGothic"/>
              </a:rPr>
              <a:t>他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7F7F7"/>
                </a:solidFill>
                <a:latin typeface="IHOSTT+MS-UIGothic"/>
                <a:cs typeface="IHOSTT+MS-UIGothic"/>
              </a:rPr>
              <a:t>学会自我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IHOSTT+MS-UIGothic"/>
                <a:cs typeface="IHOSTT+MS-UIGothic"/>
              </a:rPr>
              <a:t>管理、解决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7F7F7"/>
                </a:solidFill>
                <a:latin typeface="IHOSTT+MS-UIGothic"/>
                <a:cs typeface="IHOSTT+MS-UIGothic"/>
              </a:rPr>
              <a:t>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7F7F7"/>
                </a:solidFill>
                <a:latin typeface="IHOSTT+MS-UIGothic"/>
                <a:cs typeface="IHOSTT+MS-UIGothic"/>
              </a:rPr>
              <a:t>未来的生活和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IHOSTT+MS-UIGothic"/>
                <a:cs typeface="IHOSTT+MS-UIGothic"/>
              </a:rPr>
              <a:t>工作做好准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7F7F7"/>
                </a:solidFill>
                <a:latin typeface="IHOSTT+MS-UIGothic"/>
                <a:cs typeface="IHOST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8C8C8C"/>
                </a:solidFill>
                <a:latin typeface="IHOSTT+MS-UIGothic"/>
                <a:cs typeface="IHOSTT+MS-UIGothic"/>
              </a:rPr>
              <a:t>家庭关系的影响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41780" y="21486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IHOSTT+MS-UIGothic"/>
                <a:cs typeface="IHOSTT+MS-UIGothic"/>
              </a:rPr>
              <a:t>增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进亲</a:t>
            </a:r>
            <a:r>
              <a:rPr sz="2300" spc="23">
                <a:solidFill>
                  <a:srgbClr val="FFFFFF"/>
                </a:solidFill>
                <a:latin typeface="IHOSTT+MS-UIGothic"/>
                <a:cs typeface="IHOSTT+MS-UIGothic"/>
              </a:rPr>
              <a:t>子关系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309234" y="21486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2300" spc="25">
                <a:solidFill>
                  <a:srgbClr val="FFFFFF"/>
                </a:solidFill>
                <a:latin typeface="IHOSTT+MS-UIGothic"/>
                <a:cs typeface="IHOSTT+MS-UIGothic"/>
              </a:rPr>
              <a:t>承家庭文化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076690" y="21486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IHOSTT+MS-UIGothic"/>
                <a:cs typeface="IHOSTT+MS-UIGothic"/>
              </a:rPr>
              <a:t>夫妻关系和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18539" y="3148067"/>
            <a:ext cx="30670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HOSTT+MS-UIGothic"/>
                <a:cs typeface="IHOSTT+MS-UIGothic"/>
              </a:rPr>
              <a:t>良好的家庭教育有助于增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进亲</a:t>
            </a:r>
            <a:r>
              <a:rPr sz="1500">
                <a:solidFill>
                  <a:srgbClr val="FFFFFF"/>
                </a:solidFill>
                <a:latin typeface="IHOSTT+MS-UIGothic"/>
                <a:cs typeface="IHOSTT+MS-UIGothic"/>
              </a:rPr>
              <a:t>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HOSTT+MS-UIGothic"/>
                <a:cs typeface="IHOSTT+MS-UIGothic"/>
              </a:rPr>
              <a:t>关系，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FFFFFF"/>
                </a:solidFill>
                <a:latin typeface="IHOSTT+MS-UIGothic"/>
                <a:cs typeface="IHOSTT+MS-UIGothic"/>
              </a:rPr>
              <a:t>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IHOSTT+MS-UIGothic"/>
                <a:cs typeface="IHOSTT+MS-UIGothic"/>
              </a:rPr>
              <a:t>更好地了解孩子的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HOSTT+MS-UIGothic"/>
                <a:cs typeface="IHOSTT+MS-UIGothic"/>
              </a:rPr>
              <a:t>需求和想法，促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IHOSTT+MS-UIGothic"/>
                <a:cs typeface="IHOSTT+MS-UIGothic"/>
              </a:rPr>
              <a:t>家庭和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谐</a:t>
            </a:r>
            <a:r>
              <a:rPr sz="1500">
                <a:solidFill>
                  <a:srgbClr val="FFFFFF"/>
                </a:solidFill>
                <a:latin typeface="IHOSTT+MS-UIGothic"/>
                <a:cs typeface="IHOSTT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995" y="3148067"/>
            <a:ext cx="30670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HOSTT+MS-UIGothic"/>
                <a:cs typeface="IHOSTT+MS-UIGothic"/>
              </a:rPr>
              <a:t>家庭教育是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FFF"/>
                </a:solidFill>
                <a:latin typeface="IHOSTT+MS-UIGothic"/>
                <a:cs typeface="IHOSTT+MS-UIGothic"/>
              </a:rPr>
              <a:t>承家庭文化的重要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HOSTT+MS-UIGothic"/>
                <a:cs typeface="IHOSTT+MS-UIGothic"/>
              </a:rPr>
              <a:t>途径，家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IHOSTT+MS-UIGothic"/>
                <a:cs typeface="IHOSTT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IHOSTT+MS-UIGothic"/>
                <a:cs typeface="IHOSTT+MS-UIGothic"/>
              </a:rPr>
              <a:t>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FFF"/>
                </a:solidFill>
                <a:latin typeface="IHOSTT+MS-UIGothic"/>
                <a:cs typeface="IHOSTT+MS-UIGothic"/>
              </a:rPr>
              <a:t>身教，将家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HOSTT+MS-UIGothic"/>
                <a:cs typeface="IHOSTT+MS-UIGothic"/>
              </a:rPr>
              <a:t>族价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值观</a:t>
            </a:r>
            <a:r>
              <a:rPr sz="1500">
                <a:solidFill>
                  <a:srgbClr val="FFFFFF"/>
                </a:solidFill>
                <a:latin typeface="IHOSTT+MS-UIGothic"/>
                <a:cs typeface="IHOSTT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传统传递给</a:t>
            </a:r>
            <a:r>
              <a:rPr sz="1500">
                <a:solidFill>
                  <a:srgbClr val="FFFFFF"/>
                </a:solidFill>
                <a:latin typeface="IHOSTT+MS-UIGothic"/>
                <a:cs typeface="IHOSTT+MS-UIGothic"/>
              </a:rPr>
              <a:t>孩子，使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HOSTT+MS-UIGothic"/>
                <a:cs typeface="IHOSTT+MS-UIGothic"/>
              </a:rPr>
              <a:t>家庭文化得以延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FFFFFF"/>
                </a:solidFill>
                <a:latin typeface="IHOSTT+MS-UIGothic"/>
                <a:cs typeface="IHOSTT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53450" y="3148067"/>
            <a:ext cx="299345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HOSTT+MS-UIGothic"/>
                <a:cs typeface="IHOSTT+MS-UIGothic"/>
              </a:rPr>
              <a:t>在家庭教育中，夫妻共同参与、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HOSTT+MS-UIGothic"/>
                <a:cs typeface="IHOSTT+MS-UIGothic"/>
              </a:rPr>
              <a:t>互相支持，有助于增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IHOSTT+MS-UIGothic"/>
                <a:cs typeface="IHOSTT+MS-UIGothic"/>
              </a:rPr>
              <a:t>夫妻之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HOSTT+MS-UIGothic"/>
                <a:cs typeface="IHOSTT+MS-UIGothic"/>
              </a:rPr>
              <a:t>的理解和感情，促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IHOSTT+MS-UIGothic"/>
                <a:cs typeface="IHOSTT+MS-UIGothic"/>
              </a:rPr>
              <a:t>夫妻关系的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IHOSTT+MS-UIGothic"/>
                <a:cs typeface="IHOSTT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谐</a:t>
            </a:r>
            <a:r>
              <a:rPr sz="1500">
                <a:solidFill>
                  <a:srgbClr val="FFFFFF"/>
                </a:solidFill>
                <a:latin typeface="IHOSTT+MS-UIGothic"/>
                <a:cs typeface="IHOST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8C8C8C"/>
                </a:solidFill>
                <a:latin typeface="IHOSTT+MS-UIGothic"/>
                <a:cs typeface="IHOSTT+MS-UIGothic"/>
              </a:rPr>
              <a:t>社会的影响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79270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IHOSTT+MS-UIGothic"/>
                <a:cs typeface="IHOSTT+MS-UIGothic"/>
              </a:rPr>
              <a:t>社会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稳</a:t>
            </a:r>
            <a:r>
              <a:rPr sz="2000" spc="25">
                <a:solidFill>
                  <a:srgbClr val="FFFDFD"/>
                </a:solidFill>
                <a:latin typeface="IHOSTT+MS-UIGothic"/>
                <a:cs typeface="IHOSTT+MS-UIGothic"/>
              </a:rPr>
              <a:t>定与和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IHOSTT+MS-UIGothic"/>
                <a:cs typeface="IHOSTT+MS-UIGothic"/>
              </a:rPr>
              <a:t>促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2000" spc="25">
                <a:solidFill>
                  <a:srgbClr val="FFFDFD"/>
                </a:solidFill>
                <a:latin typeface="IHOSTT+MS-UIGothic"/>
                <a:cs typeface="IHOSTT+MS-UIGothic"/>
              </a:rPr>
              <a:t>社区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FFFDFD"/>
                </a:solidFill>
                <a:latin typeface="IHOSTT+MS-UIGothic"/>
                <a:cs typeface="IHOSTT+MS-UIGothic"/>
              </a:rPr>
              <a:t>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HOSTT+MS-UIGothic"/>
                <a:cs typeface="IHOSTT+MS-UIGothic"/>
              </a:rPr>
              <a:t>良好的家庭教育有助于培养具有良好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HOSTT+MS-UIGothic"/>
                <a:cs typeface="IHOSTT+MS-UIGothic"/>
              </a:rPr>
              <a:t>品德和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FFFDFD"/>
                </a:solidFill>
                <a:latin typeface="IHOSTT+MS-UIGothic"/>
                <a:cs typeface="IHOSTT+MS-UIGothic"/>
              </a:rPr>
              <a:t>任感的公民，减少社会不良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HOSTT+MS-UIGothic"/>
                <a:cs typeface="IHOSTT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IHOSTT+MS-UIGothic"/>
                <a:cs typeface="IHOSTT+MS-UIGothic"/>
              </a:rPr>
              <a:t>和犯罪，促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IHOSTT+MS-UIGothic"/>
                <a:cs typeface="IHOSTT+MS-UIGothic"/>
              </a:rPr>
              <a:t>社会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DFD"/>
                </a:solidFill>
                <a:latin typeface="IHOSTT+MS-UIGothic"/>
                <a:cs typeface="IHOSTT+MS-UIGothic"/>
              </a:rPr>
              <a:t>定与和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谐</a:t>
            </a:r>
            <a:r>
              <a:rPr sz="1500">
                <a:solidFill>
                  <a:srgbClr val="FFFDFD"/>
                </a:solidFill>
                <a:latin typeface="IHOSTT+MS-UIGothic"/>
                <a:cs typeface="IHOSTT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HOSTT+MS-UIGothic"/>
                <a:cs typeface="IHOSTT+MS-UIGothic"/>
              </a:rPr>
              <a:t>家庭是社区的基本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FFFDFD"/>
                </a:solidFill>
                <a:latin typeface="IHOSTT+MS-UIGothic"/>
                <a:cs typeface="IHOSTT+MS-UIGothic"/>
              </a:rPr>
              <a:t>位，良好的家庭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HOSTT+MS-UIGothic"/>
                <a:cs typeface="IHOSTT+MS-UIGothic"/>
              </a:rPr>
              <a:t>教育有助于形成健康、和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谐</a:t>
            </a:r>
            <a:r>
              <a:rPr sz="1500">
                <a:solidFill>
                  <a:srgbClr val="FFFDFD"/>
                </a:solidFill>
                <a:latin typeface="IHOSTT+MS-UIGothic"/>
                <a:cs typeface="IHOSTT+MS-UIGothic"/>
              </a:rPr>
              <a:t>的社区氛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FFFDFD"/>
                </a:solidFill>
                <a:latin typeface="IHOSTT+MS-UIGothic"/>
                <a:cs typeface="IHOSTT+MS-UIGothic"/>
              </a:rPr>
              <a:t>，促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IHOSTT+MS-UIGothic"/>
                <a:cs typeface="IHOSTT+MS-UIGothic"/>
              </a:rPr>
              <a:t>社区的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IHOSTT+MS-UIGothic"/>
                <a:cs typeface="IHOSTT+MS-UIGothic"/>
              </a:rPr>
              <a:t>展。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IHOSTT+MS-UIGothic"/>
                <a:cs typeface="IHOSTT+MS-UIGothic"/>
              </a:rPr>
              <a:t>提高国民素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09134" y="4597138"/>
            <a:ext cx="35770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HOSTT+MS-UIGothic"/>
                <a:cs typeface="IHOSTT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IHOSTT+MS-UIGothic"/>
                <a:cs typeface="IHOSTT+MS-UIGothic"/>
              </a:rPr>
              <a:t>家庭教育，可以培养孩子的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FFFDFD"/>
                </a:solidFill>
                <a:latin typeface="IHOSTT+MS-UIGothic"/>
                <a:cs typeface="IHOSTT+MS-UIGothic"/>
              </a:rPr>
              <a:t>合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HOSTT+MS-UIGothic"/>
                <a:cs typeface="IHOSTT+MS-UIGothic"/>
              </a:rPr>
              <a:t>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IHOSTT+MS-UIGothic"/>
                <a:cs typeface="IHOSTT+MS-UIGothic"/>
              </a:rPr>
              <a:t>和社会适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IHOSTT+MS-UIGothic"/>
                <a:cs typeface="IHOSTT+MS-UIGothic"/>
              </a:rPr>
              <a:t>能力，提高国民素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IHOSTT+MS-UIGothic"/>
                <a:cs typeface="IHOSTT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IHOSTT+MS-UIGothic"/>
                <a:cs typeface="IHOSTT+MS-UIGothic"/>
              </a:rPr>
              <a:t>国家和社会的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IHOSTT+MS-UIGothic"/>
                <a:cs typeface="IHOSTT+MS-UIGothic"/>
              </a:rPr>
              <a:t>步做出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贡</a:t>
            </a:r>
            <a:r>
              <a:rPr sz="1500">
                <a:solidFill>
                  <a:srgbClr val="FFFDFD"/>
                </a:solidFill>
                <a:latin typeface="IHOSTT+MS-UIGothic"/>
                <a:cs typeface="IHOSTT+MS-UIGothic"/>
              </a:rPr>
              <a:t>献。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https://d.book118.com/538063074026006046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IHOSTT+MS-UIGothic</vt:lpstr>
      <vt:lpstr>SimSun</vt:lpstr>
      <vt:lpstr>PNQTRU+OBGBQP+ArialMT</vt:lpstr>
      <vt:lpstr>Times New Roman</vt:lpstr>
      <vt:lpstr>BWCPWI+WUGLBQ+MicrosoftYaHei-Bold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2024-09-26T23:43:26.319</cp:lastPrinted>
  <dcterms:created xsi:type="dcterms:W3CDTF">2024-09-26T15:43:26Z</dcterms:created>
  <dcterms:modified xsi:type="dcterms:W3CDTF">2024-09-26T15:43:27Z</dcterms:modified>
</cp:coreProperties>
</file>