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MiSans Demibold" panose="00000700000000000000" charset="-122"/>
              <a:ea typeface="MiSans Demibold" panose="00000700000000000000" charset="-122"/>
              <a:sym typeface="MiSans" panose="00000500000000000000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61AA9-2CE0-4F54-9D04-1A5E6AD26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49872-0353-42F4-8192-416DCAA57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B3D15-3875-4184-8A4D-C95F380BB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124E4-7265-405E-A874-BCCC99706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068295-697E-4BF2-A7B1-EAF9A9852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9C8DE7-E465-40B0-BF41-E95F5292C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20355C-EDAB-4A8E-879F-FF95F6F73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5F4AE-DD09-442C-B466-8AEDAA45D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74E2A-035E-4DF6-911E-EB86BD463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C568E-2F41-4EBF-B01A-A79AC08D9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11C3D-EF31-47E1-99F4-026AFFCD8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" name="图片 60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688932" y="0"/>
            <a:ext cx="11503069" cy="6858000"/>
          </a:xfrm>
          <a:custGeom>
            <a:gdLst>
              <a:gd name="connsiteX0" fmla="*/ 11503069 w 11503069"/>
              <a:gd name="connsiteY0" fmla="*/ 6858000 h 6858000"/>
              <a:gd name="connsiteX1" fmla="*/ 0 w 11503069"/>
              <a:gd name="connsiteY1" fmla="*/ 6858000 h 6858000"/>
              <a:gd name="connsiteX2" fmla="*/ 0 w 11503069"/>
              <a:gd name="connsiteY2" fmla="*/ 0 h 6858000"/>
              <a:gd name="connsiteX3" fmla="*/ 11503069 w 11503069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03069" h="6858000">
                <a:moveTo>
                  <a:pt x="11503069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1503069" y="0"/>
                </a:lnTo>
                <a:close/>
              </a:path>
            </a:pathLst>
          </a:custGeom>
        </p:spPr>
      </p:pic>
      <p:sp>
        <p:nvSpPr>
          <p:cNvPr id="44" name="矩形 43"/>
          <p:cNvSpPr/>
          <p:nvPr>
            <p:custDataLst>
              <p:tags r:id="rId3"/>
            </p:custDataLst>
          </p:nvPr>
        </p:nvSpPr>
        <p:spPr>
          <a:xfrm>
            <a:off x="0" y="0"/>
            <a:ext cx="1055688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cxnSp>
        <p:nvCxnSpPr>
          <p:cNvPr id="56" name="直接连接符 55"/>
          <p:cNvCxnSpPr/>
          <p:nvPr>
            <p:custDataLst>
              <p:tags r:id="rId4"/>
            </p:custDataLst>
          </p:nvPr>
        </p:nvCxnSpPr>
        <p:spPr>
          <a:xfrm>
            <a:off x="313055" y="58864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连接符 56"/>
          <p:cNvCxnSpPr/>
          <p:nvPr>
            <p:custDataLst>
              <p:tags r:id="rId5"/>
            </p:custDataLst>
          </p:nvPr>
        </p:nvCxnSpPr>
        <p:spPr>
          <a:xfrm>
            <a:off x="314960" y="66611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连接符 57"/>
          <p:cNvCxnSpPr/>
          <p:nvPr>
            <p:custDataLst>
              <p:tags r:id="rId6"/>
            </p:custDataLst>
          </p:nvPr>
        </p:nvCxnSpPr>
        <p:spPr>
          <a:xfrm>
            <a:off x="316865" y="742950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矩形 61"/>
          <p:cNvSpPr/>
          <p:nvPr>
            <p:custDataLst>
              <p:tags r:id="rId7"/>
            </p:custDataLst>
          </p:nvPr>
        </p:nvSpPr>
        <p:spPr>
          <a:xfrm>
            <a:off x="1256665" y="5510530"/>
            <a:ext cx="6509385" cy="688975"/>
          </a:xfrm>
          <a:prstGeom prst="rect">
            <a:avLst/>
          </a:prstGeom>
          <a:solidFill>
            <a:schemeClr val="bg1">
              <a:alpha val="52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43" name="矩形 42"/>
          <p:cNvSpPr/>
          <p:nvPr>
            <p:custDataLst>
              <p:tags r:id="rId8"/>
            </p:custDataLst>
          </p:nvPr>
        </p:nvSpPr>
        <p:spPr>
          <a:xfrm>
            <a:off x="1355725" y="5486400"/>
            <a:ext cx="10168255" cy="751205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177800" dist="88900" dir="5400000" algn="t" rotWithShape="0">
              <a:srgbClr val="014EFE">
                <a:alpha val="8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4"/>
            <p:custDataLst>
              <p:tags r:id="rId9"/>
            </p:custDataLst>
          </p:nvPr>
        </p:nvSpPr>
        <p:spPr>
          <a:xfrm>
            <a:off x="8372475" y="5662930"/>
            <a:ext cx="2663825" cy="42227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2961315" y="1537970"/>
            <a:ext cx="8074986" cy="94742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2961315" y="2626360"/>
            <a:ext cx="8074986" cy="19602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965" y="608330"/>
            <a:ext cx="10968355" cy="6826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MiSans Normal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-1" y="0"/>
            <a:ext cx="4308953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603336" y="1125538"/>
            <a:ext cx="7263009" cy="4786747"/>
          </a:xfrm>
          <a:prstGeom prst="rect">
            <a:avLst/>
          </a:prstGeom>
          <a:solidFill>
            <a:schemeClr val="accent1">
              <a:lumMod val="20000"/>
              <a:lumOff val="80000"/>
              <a:alpha val="52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9" name="矩形 8"/>
          <p:cNvSpPr/>
          <p:nvPr>
            <p:custDataLst>
              <p:tags r:id="rId5"/>
            </p:custDataLst>
          </p:nvPr>
        </p:nvSpPr>
        <p:spPr>
          <a:xfrm>
            <a:off x="826716" y="1012803"/>
            <a:ext cx="7928977" cy="499969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177800" dist="88900" dir="12000000" algn="t" rotWithShape="0">
              <a:srgbClr val="014EFE">
                <a:alpha val="8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8" name="内容占位符 7"/>
          <p:cNvSpPr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826768" y="995679"/>
            <a:ext cx="7927975" cy="5017135"/>
          </a:xfrm>
          <a:prstGeom prst="rect">
            <a:avLst/>
          </a:prstGeo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pPr algn="ctr"/>
            <a:endParaRPr lang="zh-CN" altLang="en-US"/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9347835" y="1012825"/>
            <a:ext cx="2010410" cy="450215"/>
          </a:xfrm>
          <a:prstGeom prst="rect">
            <a:avLst/>
          </a:prstGeom>
          <a:noFill/>
        </p:spPr>
        <p:txBody>
          <a:bodyPr wrap="square" lIns="0" tIns="0" rIns="71755" bIns="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9347835" y="1503680"/>
            <a:ext cx="2010410" cy="100520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688932" y="0"/>
            <a:ext cx="11503069" cy="6858000"/>
          </a:xfrm>
          <a:custGeom>
            <a:gdLst>
              <a:gd name="connsiteX0" fmla="*/ 11503069 w 11503069"/>
              <a:gd name="connsiteY0" fmla="*/ 6858000 h 6858000"/>
              <a:gd name="connsiteX1" fmla="*/ 0 w 11503069"/>
              <a:gd name="connsiteY1" fmla="*/ 6858000 h 6858000"/>
              <a:gd name="connsiteX2" fmla="*/ 0 w 11503069"/>
              <a:gd name="connsiteY2" fmla="*/ 0 h 6858000"/>
              <a:gd name="connsiteX3" fmla="*/ 11503069 w 11503069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03069" h="6858000">
                <a:moveTo>
                  <a:pt x="11503069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1503069" y="0"/>
                </a:lnTo>
                <a:close/>
              </a:path>
            </a:pathLst>
          </a:custGeom>
        </p:spPr>
      </p:pic>
      <p:sp>
        <p:nvSpPr>
          <p:cNvPr id="8" name="节编号"/>
          <p:cNvSpPr txBox="1">
            <a:spLocks noGrp="1"/>
          </p:cNvSpPr>
          <p:nvPr>
            <p:ph type="body" idx="6" hasCustomPrompt="1"/>
            <p:custDataLst>
              <p:tags r:id="rId3"/>
            </p:custDataLst>
          </p:nvPr>
        </p:nvSpPr>
        <p:spPr>
          <a:xfrm>
            <a:off x="3124200" y="1438275"/>
            <a:ext cx="1717040" cy="349694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5201920" y="1438275"/>
            <a:ext cx="5602605" cy="349694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just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5"/>
            </p:custDataLst>
          </p:nvPr>
        </p:nvSpPr>
        <p:spPr>
          <a:xfrm>
            <a:off x="0" y="0"/>
            <a:ext cx="1055688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cxnSp>
        <p:nvCxnSpPr>
          <p:cNvPr id="56" name="直接连接符 55"/>
          <p:cNvCxnSpPr/>
          <p:nvPr>
            <p:custDataLst>
              <p:tags r:id="rId6"/>
            </p:custDataLst>
          </p:nvPr>
        </p:nvCxnSpPr>
        <p:spPr>
          <a:xfrm>
            <a:off x="313055" y="58864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连接符 56"/>
          <p:cNvCxnSpPr/>
          <p:nvPr>
            <p:custDataLst>
              <p:tags r:id="rId7"/>
            </p:custDataLst>
          </p:nvPr>
        </p:nvCxnSpPr>
        <p:spPr>
          <a:xfrm>
            <a:off x="314960" y="66611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连接符 57"/>
          <p:cNvCxnSpPr/>
          <p:nvPr>
            <p:custDataLst>
              <p:tags r:id="rId8"/>
            </p:custDataLst>
          </p:nvPr>
        </p:nvCxnSpPr>
        <p:spPr>
          <a:xfrm>
            <a:off x="316865" y="742950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0" y="1452245"/>
            <a:ext cx="5176520" cy="47974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452245"/>
            <a:ext cx="5176520" cy="47974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965" y="608330"/>
            <a:ext cx="10968355" cy="6826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MiSans Normal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14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 err="1" smtClean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 err="1" smtClean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 err="1" smtClean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 err="1" smtClean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065" y="1396365"/>
            <a:ext cx="5342255" cy="4318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330" y="1396365"/>
            <a:ext cx="5342255" cy="4318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965" y="608330"/>
            <a:ext cx="10968355" cy="6826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MiSans Normal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965" y="608330"/>
            <a:ext cx="10968355" cy="6826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08330" y="1290955"/>
            <a:ext cx="10968990" cy="3708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965" y="608330"/>
            <a:ext cx="10968355" cy="6826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MiSans Normal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" name="图片 60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688932" y="0"/>
            <a:ext cx="11503069" cy="6858000"/>
          </a:xfrm>
          <a:custGeom>
            <a:gdLst>
              <a:gd name="connsiteX0" fmla="*/ 11503069 w 11503069"/>
              <a:gd name="connsiteY0" fmla="*/ 6858000 h 6858000"/>
              <a:gd name="connsiteX1" fmla="*/ 0 w 11503069"/>
              <a:gd name="connsiteY1" fmla="*/ 6858000 h 6858000"/>
              <a:gd name="connsiteX2" fmla="*/ 0 w 11503069"/>
              <a:gd name="connsiteY2" fmla="*/ 0 h 6858000"/>
              <a:gd name="connsiteX3" fmla="*/ 11503069 w 11503069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03069" h="6858000">
                <a:moveTo>
                  <a:pt x="11503069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1503069" y="0"/>
                </a:lnTo>
                <a:close/>
              </a:path>
            </a:pathLst>
          </a:custGeom>
        </p:spPr>
      </p:pic>
      <p:sp>
        <p:nvSpPr>
          <p:cNvPr id="44" name="矩形 43"/>
          <p:cNvSpPr/>
          <p:nvPr>
            <p:custDataLst>
              <p:tags r:id="rId3"/>
            </p:custDataLst>
          </p:nvPr>
        </p:nvSpPr>
        <p:spPr>
          <a:xfrm>
            <a:off x="0" y="0"/>
            <a:ext cx="1055688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cxnSp>
        <p:nvCxnSpPr>
          <p:cNvPr id="56" name="直接连接符 55"/>
          <p:cNvCxnSpPr/>
          <p:nvPr>
            <p:custDataLst>
              <p:tags r:id="rId4"/>
            </p:custDataLst>
          </p:nvPr>
        </p:nvCxnSpPr>
        <p:spPr>
          <a:xfrm>
            <a:off x="313055" y="58864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连接符 56"/>
          <p:cNvCxnSpPr/>
          <p:nvPr>
            <p:custDataLst>
              <p:tags r:id="rId5"/>
            </p:custDataLst>
          </p:nvPr>
        </p:nvCxnSpPr>
        <p:spPr>
          <a:xfrm>
            <a:off x="314960" y="66611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连接符 57"/>
          <p:cNvCxnSpPr/>
          <p:nvPr>
            <p:custDataLst>
              <p:tags r:id="rId6"/>
            </p:custDataLst>
          </p:nvPr>
        </p:nvCxnSpPr>
        <p:spPr>
          <a:xfrm>
            <a:off x="316865" y="742950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矩形 61"/>
          <p:cNvSpPr/>
          <p:nvPr>
            <p:custDataLst>
              <p:tags r:id="rId7"/>
            </p:custDataLst>
          </p:nvPr>
        </p:nvSpPr>
        <p:spPr>
          <a:xfrm>
            <a:off x="1256665" y="5510530"/>
            <a:ext cx="6509385" cy="688975"/>
          </a:xfrm>
          <a:prstGeom prst="rect">
            <a:avLst/>
          </a:prstGeom>
          <a:solidFill>
            <a:schemeClr val="bg1">
              <a:alpha val="52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43" name="矩形 42"/>
          <p:cNvSpPr/>
          <p:nvPr>
            <p:custDataLst>
              <p:tags r:id="rId8"/>
            </p:custDataLst>
          </p:nvPr>
        </p:nvSpPr>
        <p:spPr>
          <a:xfrm>
            <a:off x="1355725" y="5486400"/>
            <a:ext cx="10168255" cy="751205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177800" dist="88900" dir="5400000" algn="t" rotWithShape="0">
              <a:srgbClr val="014EFE">
                <a:alpha val="8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8910955" y="5662930"/>
            <a:ext cx="2125980" cy="42227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4410075" y="1772920"/>
            <a:ext cx="6626860" cy="2540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 Normal"/>
                <a:ea typeface="MiSans Normal"/>
                <a:cs typeface="+mn-cs"/>
                <a:sym typeface="MiSans Norm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 Normal"/>
                <a:ea typeface="MiSans Normal"/>
                <a:cs typeface="+mn-cs"/>
                <a:sym typeface="MiSans Norm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 Normal"/>
                <a:ea typeface="MiSans Normal"/>
                <a:cs typeface="+mn-cs"/>
                <a:sym typeface="MiSans Norm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965" y="1535185"/>
            <a:ext cx="10968355" cy="4641778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标题占位符 6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965" y="619911"/>
            <a:ext cx="10968355" cy="7358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Heavy" panose="00000a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22" Type="http://schemas.openxmlformats.org/officeDocument/2006/relationships/tags" Target="../tags/tag253.xml" /><Relationship Id="rId23" Type="http://schemas.openxmlformats.org/officeDocument/2006/relationships/tags" Target="../tags/tag254.xml" /><Relationship Id="rId24" Type="http://schemas.openxmlformats.org/officeDocument/2006/relationships/tags" Target="../tags/tag255.xml" /><Relationship Id="rId25" Type="http://schemas.openxmlformats.org/officeDocument/2006/relationships/tags" Target="../tags/tag256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18" Type="http://schemas.openxmlformats.org/officeDocument/2006/relationships/tags" Target="../tags/tag276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651240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Simple &amp; Creative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拇掌关节脱位查房</a:t>
            </a:r>
            <a:endParaRPr lang="zh-CN" altLang="en-US">
              <a:latin typeface="+mj-ea"/>
              <a:ea typeface="+mj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占位符 7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5" name="序号"/>
          <p:cNvSpPr txBox="1"/>
          <p:nvPr>
            <p:custDataLst>
              <p:tags r:id="rId5"/>
            </p:custDataLst>
          </p:nvPr>
        </p:nvSpPr>
        <p:spPr>
          <a:xfrm>
            <a:off x="7581265" y="1531620"/>
            <a:ext cx="709930" cy="494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01</a:t>
            </a:r>
            <a:endParaRPr lang="en-US" altLang="zh-CN" sz="2800">
              <a:solidFill>
                <a:schemeClr val="bg1">
                  <a:lumMod val="5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6" name="标题"/>
          <p:cNvSpPr txBox="1"/>
          <p:nvPr>
            <p:custDataLst>
              <p:tags r:id="rId6"/>
            </p:custDataLst>
          </p:nvPr>
        </p:nvSpPr>
        <p:spPr>
          <a:xfrm>
            <a:off x="1475740" y="1531620"/>
            <a:ext cx="6064250" cy="4946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拇掌关节脱位相关知识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475740" y="2112645"/>
            <a:ext cx="6550025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7581265" y="3232150"/>
            <a:ext cx="709930" cy="494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03</a:t>
            </a:r>
            <a:endParaRPr lang="en-US" altLang="zh-CN" sz="2800">
              <a:solidFill>
                <a:schemeClr val="bg1">
                  <a:lumMod val="5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9" name="标题"/>
          <p:cNvSpPr txBox="1"/>
          <p:nvPr>
            <p:custDataLst>
              <p:tags r:id="rId9"/>
            </p:custDataLst>
          </p:nvPr>
        </p:nvSpPr>
        <p:spPr>
          <a:xfrm>
            <a:off x="1475740" y="3232150"/>
            <a:ext cx="6064250" cy="4946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护理诊断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10"/>
            </p:custDataLst>
          </p:nvPr>
        </p:nvCxnSpPr>
        <p:spPr>
          <a:xfrm>
            <a:off x="1475740" y="3813175"/>
            <a:ext cx="6550025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序号"/>
          <p:cNvSpPr txBox="1"/>
          <p:nvPr>
            <p:custDataLst>
              <p:tags r:id="rId11"/>
            </p:custDataLst>
          </p:nvPr>
        </p:nvSpPr>
        <p:spPr>
          <a:xfrm>
            <a:off x="7581265" y="4082415"/>
            <a:ext cx="709930" cy="494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04</a:t>
            </a:r>
            <a:endParaRPr lang="en-US" altLang="zh-CN" sz="2800">
              <a:solidFill>
                <a:schemeClr val="bg1">
                  <a:lumMod val="5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25" name="标题"/>
          <p:cNvSpPr txBox="1"/>
          <p:nvPr>
            <p:custDataLst>
              <p:tags r:id="rId12"/>
            </p:custDataLst>
          </p:nvPr>
        </p:nvSpPr>
        <p:spPr>
          <a:xfrm>
            <a:off x="1475740" y="4082415"/>
            <a:ext cx="6064250" cy="4946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护理措施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cxnSp>
        <p:nvCxnSpPr>
          <p:cNvPr id="26" name="直接连接符 25"/>
          <p:cNvCxnSpPr/>
          <p:nvPr>
            <p:custDataLst>
              <p:tags r:id="rId13"/>
            </p:custDataLst>
          </p:nvPr>
        </p:nvCxnSpPr>
        <p:spPr>
          <a:xfrm>
            <a:off x="1475740" y="4663440"/>
            <a:ext cx="6550025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14"/>
            </p:custDataLst>
          </p:nvPr>
        </p:nvSpPr>
        <p:spPr>
          <a:xfrm>
            <a:off x="7581265" y="4932680"/>
            <a:ext cx="709930" cy="494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05</a:t>
            </a:r>
            <a:endParaRPr lang="en-US" altLang="zh-CN" sz="2800">
              <a:solidFill>
                <a:schemeClr val="bg1">
                  <a:lumMod val="5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46" name="标题"/>
          <p:cNvSpPr txBox="1"/>
          <p:nvPr>
            <p:custDataLst>
              <p:tags r:id="rId15"/>
            </p:custDataLst>
          </p:nvPr>
        </p:nvSpPr>
        <p:spPr>
          <a:xfrm>
            <a:off x="1475740" y="4932680"/>
            <a:ext cx="6064250" cy="4946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健康宣教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cxnSp>
        <p:nvCxnSpPr>
          <p:cNvPr id="47" name="直接连接符 46"/>
          <p:cNvCxnSpPr/>
          <p:nvPr>
            <p:custDataLst>
              <p:tags r:id="rId16"/>
            </p:custDataLst>
          </p:nvPr>
        </p:nvCxnSpPr>
        <p:spPr>
          <a:xfrm>
            <a:off x="1475740" y="5513705"/>
            <a:ext cx="6550025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17"/>
            </p:custDataLst>
          </p:nvPr>
        </p:nvSpPr>
        <p:spPr>
          <a:xfrm>
            <a:off x="7581265" y="2381885"/>
            <a:ext cx="709930" cy="494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02</a:t>
            </a:r>
            <a:endParaRPr lang="en-US" altLang="zh-CN" sz="2800">
              <a:solidFill>
                <a:schemeClr val="bg1">
                  <a:lumMod val="5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51" name="标题"/>
          <p:cNvSpPr txBox="1"/>
          <p:nvPr>
            <p:custDataLst>
              <p:tags r:id="rId18"/>
            </p:custDataLst>
          </p:nvPr>
        </p:nvSpPr>
        <p:spPr>
          <a:xfrm>
            <a:off x="1475740" y="2381885"/>
            <a:ext cx="6064250" cy="4946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病例汇报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cxnSp>
        <p:nvCxnSpPr>
          <p:cNvPr id="52" name="直接连接符 51"/>
          <p:cNvCxnSpPr/>
          <p:nvPr>
            <p:custDataLst>
              <p:tags r:id="rId19"/>
            </p:custDataLst>
          </p:nvPr>
        </p:nvCxnSpPr>
        <p:spPr>
          <a:xfrm>
            <a:off x="1475740" y="2962910"/>
            <a:ext cx="6550025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2"/>
            </p:custDataLst>
          </p:nvPr>
        </p:nvSpPr>
        <p:spPr>
          <a:xfrm>
            <a:off x="3124200" y="1438910"/>
            <a:ext cx="1717040" cy="3496310"/>
          </a:xfrm>
        </p:spPr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拇掌关节脱位相关知识</a:t>
            </a:r>
            <a:endParaRPr lang="zh-CN" altLang="en-US">
              <a:latin typeface="+mj-ea"/>
              <a:ea typeface="+mj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定义和概述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拇掌关节脱位：拇指掌指关节的脱位，通常由外力引起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病因：运动损伤、摔倒、车祸等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症状：拇指疼痛、肿胀、活动受限、畸形等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治疗：复位、固定、康复训练等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80" name="矩形: 单圆角 79"/>
          <p:cNvSpPr/>
          <p:nvPr>
            <p:custDataLst>
              <p:tags r:id="rId2"/>
            </p:custDataLst>
          </p:nvPr>
        </p:nvSpPr>
        <p:spPr>
          <a:xfrm flipV="1">
            <a:off x="653506" y="1490400"/>
            <a:ext cx="5283626" cy="2229764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矩形 80"/>
          <p:cNvSpPr/>
          <p:nvPr>
            <p:custDataLst>
              <p:tags r:id="rId3"/>
            </p:custDataLst>
          </p:nvPr>
        </p:nvSpPr>
        <p:spPr>
          <a:xfrm>
            <a:off x="2429318" y="1490400"/>
            <a:ext cx="1732638" cy="65712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01</a:t>
            </a:r>
            <a:endParaRPr lang="en-US" altLang="zh-CN" sz="3600" b="1"/>
          </a:p>
        </p:txBody>
      </p:sp>
      <p:sp>
        <p:nvSpPr>
          <p:cNvPr id="82" name="文本框 178"/>
          <p:cNvSpPr txBox="1"/>
          <p:nvPr>
            <p:custDataLst>
              <p:tags r:id="rId4"/>
            </p:custDataLst>
          </p:nvPr>
        </p:nvSpPr>
        <p:spPr>
          <a:xfrm>
            <a:off x="718266" y="2391956"/>
            <a:ext cx="5156011" cy="11802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latin typeface="+mn-ea"/>
                <a:ea typeface="+mn-ea"/>
                <a:sym typeface="+mn-ea"/>
              </a:rPr>
              <a:t>创伤性：直接暴力、间接暴力、复合暴力等</a:t>
            </a:r>
            <a:endParaRPr lang="zh-CN" altLang="en-US" sz="2500">
              <a:latin typeface="+mn-ea"/>
              <a:ea typeface="+mn-ea"/>
              <a:sym typeface="+mn-ea"/>
            </a:endParaRPr>
          </a:p>
        </p:txBody>
      </p:sp>
      <p:sp>
        <p:nvSpPr>
          <p:cNvPr id="6" name="矩形: 单圆角 79"/>
          <p:cNvSpPr/>
          <p:nvPr>
            <p:custDataLst>
              <p:tags r:id="rId5"/>
            </p:custDataLst>
          </p:nvPr>
        </p:nvSpPr>
        <p:spPr>
          <a:xfrm flipV="1">
            <a:off x="653506" y="4019836"/>
            <a:ext cx="5283626" cy="2229764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2429318" y="4019836"/>
            <a:ext cx="1732638" cy="65712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03</a:t>
            </a:r>
            <a:endParaRPr lang="en-US" altLang="zh-CN" sz="3600" b="1"/>
          </a:p>
        </p:txBody>
      </p:sp>
      <p:sp>
        <p:nvSpPr>
          <p:cNvPr id="8" name="文本框 178"/>
          <p:cNvSpPr txBox="1"/>
          <p:nvPr>
            <p:custDataLst>
              <p:tags r:id="rId7"/>
            </p:custDataLst>
          </p:nvPr>
        </p:nvSpPr>
        <p:spPr>
          <a:xfrm>
            <a:off x="718266" y="4921392"/>
            <a:ext cx="5156011" cy="11802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病理生理：关节囊、韧带、肌腱等结构损伤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  <p:sp>
        <p:nvSpPr>
          <p:cNvPr id="13" name="矩形: 单圆角 79"/>
          <p:cNvSpPr/>
          <p:nvPr>
            <p:custDataLst>
              <p:tags r:id="rId8"/>
            </p:custDataLst>
          </p:nvPr>
        </p:nvSpPr>
        <p:spPr>
          <a:xfrm flipV="1">
            <a:off x="6248868" y="1490400"/>
            <a:ext cx="5283626" cy="2229764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9"/>
            </p:custDataLst>
          </p:nvPr>
        </p:nvSpPr>
        <p:spPr>
          <a:xfrm>
            <a:off x="8024679" y="1490400"/>
            <a:ext cx="1732638" cy="65648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02</a:t>
            </a:r>
            <a:endParaRPr lang="en-US" altLang="zh-CN" sz="3600" b="1"/>
          </a:p>
        </p:txBody>
      </p:sp>
      <p:sp>
        <p:nvSpPr>
          <p:cNvPr id="15" name="文本框 178"/>
          <p:cNvSpPr txBox="1"/>
          <p:nvPr>
            <p:custDataLst>
              <p:tags r:id="rId10"/>
            </p:custDataLst>
          </p:nvPr>
        </p:nvSpPr>
        <p:spPr>
          <a:xfrm>
            <a:off x="6313627" y="2391956"/>
            <a:ext cx="5156011" cy="11793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latin typeface="+mn-ea"/>
                <a:ea typeface="+mn-ea"/>
                <a:sym typeface="+mn-ea"/>
              </a:rPr>
              <a:t>非创伤性：先天性发育异常、退行性改变、炎症等</a:t>
            </a:r>
            <a:endParaRPr lang="zh-CN" altLang="en-US" sz="2500">
              <a:latin typeface="+mn-ea"/>
              <a:ea typeface="+mn-ea"/>
              <a:sym typeface="+mn-ea"/>
            </a:endParaRPr>
          </a:p>
        </p:txBody>
      </p:sp>
      <p:sp>
        <p:nvSpPr>
          <p:cNvPr id="17" name="矩形: 单圆角 79"/>
          <p:cNvSpPr/>
          <p:nvPr>
            <p:custDataLst>
              <p:tags r:id="rId11"/>
            </p:custDataLst>
          </p:nvPr>
        </p:nvSpPr>
        <p:spPr>
          <a:xfrm flipV="1">
            <a:off x="6248868" y="4019836"/>
            <a:ext cx="5283626" cy="2229764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12"/>
            </p:custDataLst>
          </p:nvPr>
        </p:nvSpPr>
        <p:spPr>
          <a:xfrm>
            <a:off x="8024679" y="4019836"/>
            <a:ext cx="1732638" cy="65648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04</a:t>
            </a:r>
            <a:endParaRPr lang="en-US" altLang="zh-CN" sz="3600" b="1"/>
          </a:p>
        </p:txBody>
      </p:sp>
      <p:sp>
        <p:nvSpPr>
          <p:cNvPr id="19" name="文本框 178"/>
          <p:cNvSpPr txBox="1"/>
          <p:nvPr>
            <p:custDataLst>
              <p:tags r:id="rId13"/>
            </p:custDataLst>
          </p:nvPr>
        </p:nvSpPr>
        <p:spPr>
          <a:xfrm>
            <a:off x="6313627" y="4921392"/>
            <a:ext cx="5156011" cy="11793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latin typeface="+mn-ea"/>
                <a:ea typeface="+mn-ea"/>
                <a:sym typeface="+mn-ea"/>
              </a:rPr>
              <a:t>发病机制：关节囊撕裂、韧带断裂、关节脱位等</a:t>
            </a:r>
            <a:endParaRPr lang="zh-CN" altLang="en-US" sz="250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诊断标准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病史：外伤史、疼痛、肿胀、活动受限等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体格检查：观察关节畸形、肿胀、压痛、关节活动度等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影像学检查：X线片、CT、MRI等，了解关节脱位程度、软组织损伤情况等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实验室检查：血常规、血沉、C反应蛋白等，了解炎症反应情况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并发症和后遗症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关节畸形：关节变形，影响美观和功能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关节僵硬：关节活动受限，影响日常生活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关节疼痛：关节肿胀、疼痛，影响生活质量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关节功能丧失：关节功能丧失，影响生活和工作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2"/>
            </p:custDataLst>
          </p:nvPr>
        </p:nvSpPr>
        <p:spPr>
          <a:xfrm>
            <a:off x="3124200" y="1438910"/>
            <a:ext cx="1717040" cy="3496310"/>
          </a:xfrm>
        </p:spPr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病例汇报</a:t>
            </a:r>
            <a:endParaRPr lang="zh-CN" altLang="en-US">
              <a:latin typeface="+mj-ea"/>
              <a:ea typeface="+mj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职业：建筑工人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病史：右拇指掌关节脱位，无其他疾病史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治疗方案：手术治疗，术后康复训练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病史及症状描述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608400" y="3804230"/>
            <a:ext cx="1096983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597778" y="3799147"/>
            <a:ext cx="3813" cy="112094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4"/>
            </p:custDataLst>
          </p:nvPr>
        </p:nvSpPr>
        <p:spPr>
          <a:xfrm>
            <a:off x="3673193" y="5150121"/>
            <a:ext cx="1852983" cy="4657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职业：建筑工人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67252" y="3846806"/>
            <a:ext cx="0" cy="56047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正文"/>
          <p:cNvSpPr txBox="1"/>
          <p:nvPr>
            <p:custDataLst>
              <p:tags r:id="rId6"/>
            </p:custDataLst>
          </p:nvPr>
        </p:nvSpPr>
        <p:spPr>
          <a:xfrm>
            <a:off x="6640761" y="4639217"/>
            <a:ext cx="1852983" cy="4657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症状：右手拇指关节肿胀、疼痛、活动受限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534821" y="3799147"/>
            <a:ext cx="635" cy="134843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正文"/>
          <p:cNvSpPr txBox="1"/>
          <p:nvPr>
            <p:custDataLst>
              <p:tags r:id="rId8"/>
            </p:custDataLst>
          </p:nvPr>
        </p:nvSpPr>
        <p:spPr>
          <a:xfrm>
            <a:off x="9608329" y="5392229"/>
            <a:ext cx="1852983" cy="4657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治疗方案：手术复位、固定、康复训练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9"/>
            </p:custDataLst>
          </p:nvPr>
        </p:nvSpPr>
        <p:spPr>
          <a:xfrm>
            <a:off x="705624" y="4222359"/>
            <a:ext cx="1852983" cy="4657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患者年龄：35岁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116535" y="2808475"/>
            <a:ext cx="0" cy="93538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1"/>
            </p:custDataLst>
          </p:nvPr>
        </p:nvSpPr>
        <p:spPr>
          <a:xfrm>
            <a:off x="2059776" y="2276600"/>
            <a:ext cx="2112248" cy="4619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9049130" y="2404962"/>
            <a:ext cx="3813" cy="133318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正文"/>
          <p:cNvSpPr txBox="1"/>
          <p:nvPr>
            <p:custDataLst>
              <p:tags r:id="rId13"/>
            </p:custDataLst>
          </p:nvPr>
        </p:nvSpPr>
        <p:spPr>
          <a:xfrm>
            <a:off x="7994913" y="1882619"/>
            <a:ext cx="2112248" cy="4619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诊断：拇掌关节脱位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1562" y="3474430"/>
            <a:ext cx="3813" cy="26752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正文"/>
          <p:cNvSpPr txBox="1"/>
          <p:nvPr>
            <p:custDataLst>
              <p:tags r:id="rId15"/>
            </p:custDataLst>
          </p:nvPr>
        </p:nvSpPr>
        <p:spPr>
          <a:xfrm>
            <a:off x="5027344" y="2946368"/>
            <a:ext cx="2112248" cy="4619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病史：3个月前，患者在工地上不慎摔倒，导致右手拇指关节脱位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16"/>
            </p:custDataLst>
          </p:nvPr>
        </p:nvSpPr>
        <p:spPr>
          <a:xfrm>
            <a:off x="4532961" y="3737508"/>
            <a:ext cx="133445" cy="13344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>
            <a:off x="7500530" y="3737508"/>
            <a:ext cx="133445" cy="13344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18"/>
            </p:custDataLst>
          </p:nvPr>
        </p:nvSpPr>
        <p:spPr>
          <a:xfrm>
            <a:off x="10468098" y="3737508"/>
            <a:ext cx="133445" cy="13344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19"/>
            </p:custDataLst>
          </p:nvPr>
        </p:nvSpPr>
        <p:spPr>
          <a:xfrm>
            <a:off x="1565393" y="3737508"/>
            <a:ext cx="133445" cy="13344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632116" y="3820117"/>
            <a:ext cx="635" cy="18428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椭圆 18"/>
          <p:cNvSpPr/>
          <p:nvPr>
            <p:custDataLst>
              <p:tags r:id="rId21"/>
            </p:custDataLst>
          </p:nvPr>
        </p:nvSpPr>
        <p:spPr>
          <a:xfrm>
            <a:off x="3049813" y="3737508"/>
            <a:ext cx="133445" cy="13344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2"/>
            </p:custDataLst>
          </p:nvPr>
        </p:nvSpPr>
        <p:spPr>
          <a:xfrm>
            <a:off x="8984314" y="3737508"/>
            <a:ext cx="133445" cy="13344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3"/>
            </p:custDataLst>
          </p:nvPr>
        </p:nvSpPr>
        <p:spPr>
          <a:xfrm>
            <a:off x="6016746" y="3737508"/>
            <a:ext cx="133445" cy="13344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体格检查及辅助检查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实验室检查：血常规、血生化等检查，了解患者是否有感染、贫血等并发症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体格检查：观察患者拇指活动情况，检查是否有肿胀、压痛、畸形等症状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辅助检查：X线片、CT、MRI等影像学检查，了解关节脱位的程度和损伤情况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关节镜检查：直接观察关节内部情况，明确诊断并指导治疗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初步诊断及治疗方案</a:t>
            </a:r>
            <a:endParaRPr lang="zh-CN" altLang="en-US"/>
          </a:p>
        </p:txBody>
      </p:sp>
      <p:sp>
        <p:nvSpPr>
          <p:cNvPr id="11" name="任意多边形: 形状 10"/>
          <p:cNvSpPr/>
          <p:nvPr>
            <p:custDataLst>
              <p:tags r:id="rId2"/>
            </p:custDataLst>
          </p:nvPr>
        </p:nvSpPr>
        <p:spPr>
          <a:xfrm>
            <a:off x="1219329" y="1490400"/>
            <a:ext cx="3119827" cy="2257205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文本框 10"/>
          <p:cNvSpPr txBox="1"/>
          <p:nvPr>
            <p:custDataLst>
              <p:tags r:id="rId3"/>
            </p:custDataLst>
          </p:nvPr>
        </p:nvSpPr>
        <p:spPr>
          <a:xfrm>
            <a:off x="1409901" y="2521922"/>
            <a:ext cx="2723166" cy="109772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初步诊断：拇掌关节脱位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文本框 58"/>
          <p:cNvSpPr txBox="1"/>
          <p:nvPr>
            <p:custDataLst>
              <p:tags r:id="rId4"/>
            </p:custDataLst>
          </p:nvPr>
        </p:nvSpPr>
        <p:spPr>
          <a:xfrm>
            <a:off x="1409901" y="1748760"/>
            <a:ext cx="993152" cy="73287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01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2" name="矩形 11"/>
          <p:cNvSpPr/>
          <p:nvPr>
            <p:custDataLst>
              <p:tags r:id="rId5"/>
            </p:custDataLst>
          </p:nvPr>
        </p:nvSpPr>
        <p:spPr>
          <a:xfrm>
            <a:off x="1101020" y="1490400"/>
            <a:ext cx="118948" cy="225720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任意多边形: 形状 14"/>
          <p:cNvSpPr/>
          <p:nvPr>
            <p:custDataLst>
              <p:tags r:id="rId6"/>
            </p:custDataLst>
          </p:nvPr>
        </p:nvSpPr>
        <p:spPr>
          <a:xfrm>
            <a:off x="4648357" y="1490400"/>
            <a:ext cx="3119827" cy="2257205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文本框 10"/>
          <p:cNvSpPr txBox="1"/>
          <p:nvPr>
            <p:custDataLst>
              <p:tags r:id="rId7"/>
            </p:custDataLst>
          </p:nvPr>
        </p:nvSpPr>
        <p:spPr>
          <a:xfrm>
            <a:off x="4838930" y="2521922"/>
            <a:ext cx="2723166" cy="109772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治疗方案：手法复位、石膏固定、康复训练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文本框 58"/>
          <p:cNvSpPr txBox="1"/>
          <p:nvPr>
            <p:custDataLst>
              <p:tags r:id="rId8"/>
            </p:custDataLst>
          </p:nvPr>
        </p:nvSpPr>
        <p:spPr>
          <a:xfrm>
            <a:off x="4838930" y="1748760"/>
            <a:ext cx="993152" cy="73287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2"/>
                </a:solidFill>
                <a:latin typeface="+mn-ea"/>
              </a:rPr>
              <a:t>02</a:t>
            </a:r>
            <a:endParaRPr lang="en-US" altLang="zh-CN" sz="4800" b="1" spc="300">
              <a:solidFill>
                <a:schemeClr val="accent2"/>
              </a:solidFill>
              <a:latin typeface="+mn-ea"/>
            </a:endParaRPr>
          </a:p>
        </p:txBody>
      </p:sp>
      <p:sp>
        <p:nvSpPr>
          <p:cNvPr id="19" name="矩形 18"/>
          <p:cNvSpPr/>
          <p:nvPr>
            <p:custDataLst>
              <p:tags r:id="rId9"/>
            </p:custDataLst>
          </p:nvPr>
        </p:nvSpPr>
        <p:spPr>
          <a:xfrm>
            <a:off x="4529409" y="1490400"/>
            <a:ext cx="118948" cy="22572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任意多边形: 形状 20"/>
          <p:cNvSpPr/>
          <p:nvPr>
            <p:custDataLst>
              <p:tags r:id="rId10"/>
            </p:custDataLst>
          </p:nvPr>
        </p:nvSpPr>
        <p:spPr>
          <a:xfrm>
            <a:off x="7965472" y="1490400"/>
            <a:ext cx="3119827" cy="2257205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3" name="文本框 10"/>
          <p:cNvSpPr txBox="1"/>
          <p:nvPr>
            <p:custDataLst>
              <p:tags r:id="rId11"/>
            </p:custDataLst>
          </p:nvPr>
        </p:nvSpPr>
        <p:spPr>
          <a:xfrm>
            <a:off x="8156045" y="2521922"/>
            <a:ext cx="2723166" cy="109772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复位方法：牵引、按压、旋转等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文本框 58"/>
          <p:cNvSpPr txBox="1"/>
          <p:nvPr>
            <p:custDataLst>
              <p:tags r:id="rId12"/>
            </p:custDataLst>
          </p:nvPr>
        </p:nvSpPr>
        <p:spPr>
          <a:xfrm>
            <a:off x="8156045" y="1748760"/>
            <a:ext cx="993152" cy="73287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03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5" name="矩形 24"/>
          <p:cNvSpPr/>
          <p:nvPr>
            <p:custDataLst>
              <p:tags r:id="rId13"/>
            </p:custDataLst>
          </p:nvPr>
        </p:nvSpPr>
        <p:spPr>
          <a:xfrm>
            <a:off x="7847164" y="1490400"/>
            <a:ext cx="118948" cy="225720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" name="任意多边形: 形状 1"/>
          <p:cNvSpPr/>
          <p:nvPr>
            <p:custDataLst>
              <p:tags r:id="rId14"/>
            </p:custDataLst>
          </p:nvPr>
        </p:nvSpPr>
        <p:spPr>
          <a:xfrm>
            <a:off x="1219329" y="3992145"/>
            <a:ext cx="3119827" cy="2257205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文本框 10"/>
          <p:cNvSpPr txBox="1"/>
          <p:nvPr>
            <p:custDataLst>
              <p:tags r:id="rId15"/>
            </p:custDataLst>
          </p:nvPr>
        </p:nvSpPr>
        <p:spPr>
          <a:xfrm>
            <a:off x="1409901" y="4998088"/>
            <a:ext cx="2723166" cy="109772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固定时间：一般需要4-6周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8"/>
          <p:cNvSpPr txBox="1"/>
          <p:nvPr>
            <p:custDataLst>
              <p:tags r:id="rId16"/>
            </p:custDataLst>
          </p:nvPr>
        </p:nvSpPr>
        <p:spPr>
          <a:xfrm>
            <a:off x="1409901" y="4251145"/>
            <a:ext cx="993152" cy="73287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04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7" name="矩形 6"/>
          <p:cNvSpPr/>
          <p:nvPr>
            <p:custDataLst>
              <p:tags r:id="rId17"/>
            </p:custDataLst>
          </p:nvPr>
        </p:nvSpPr>
        <p:spPr>
          <a:xfrm>
            <a:off x="1101020" y="3992145"/>
            <a:ext cx="118948" cy="225720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" name="任意多边形: 形状 9"/>
          <p:cNvSpPr/>
          <p:nvPr>
            <p:custDataLst>
              <p:tags r:id="rId18"/>
            </p:custDataLst>
          </p:nvPr>
        </p:nvSpPr>
        <p:spPr>
          <a:xfrm>
            <a:off x="4648357" y="3992145"/>
            <a:ext cx="3119827" cy="2257205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4" name="文本框 10"/>
          <p:cNvSpPr txBox="1"/>
          <p:nvPr>
            <p:custDataLst>
              <p:tags r:id="rId19"/>
            </p:custDataLst>
          </p:nvPr>
        </p:nvSpPr>
        <p:spPr>
          <a:xfrm>
            <a:off x="4838930" y="4998088"/>
            <a:ext cx="2723166" cy="109772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康复训练：包括关节活动度、肌肉力量、平衡能力等训练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文本框 58"/>
          <p:cNvSpPr txBox="1"/>
          <p:nvPr>
            <p:custDataLst>
              <p:tags r:id="rId20"/>
            </p:custDataLst>
          </p:nvPr>
        </p:nvSpPr>
        <p:spPr>
          <a:xfrm>
            <a:off x="4838930" y="4251145"/>
            <a:ext cx="993152" cy="73287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2"/>
                </a:solidFill>
                <a:latin typeface="+mn-ea"/>
              </a:rPr>
              <a:t>05</a:t>
            </a:r>
            <a:endParaRPr lang="en-US" altLang="zh-CN" sz="4800" b="1" spc="300">
              <a:solidFill>
                <a:schemeClr val="accent2"/>
              </a:solidFill>
              <a:latin typeface="+mn-ea"/>
            </a:endParaRPr>
          </a:p>
        </p:txBody>
      </p:sp>
      <p:sp>
        <p:nvSpPr>
          <p:cNvPr id="26" name="矩形 25"/>
          <p:cNvSpPr/>
          <p:nvPr>
            <p:custDataLst>
              <p:tags r:id="rId21"/>
            </p:custDataLst>
          </p:nvPr>
        </p:nvSpPr>
        <p:spPr>
          <a:xfrm>
            <a:off x="4529409" y="3992145"/>
            <a:ext cx="118948" cy="22572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32" name="任意多边形: 形状 31"/>
          <p:cNvSpPr/>
          <p:nvPr>
            <p:custDataLst>
              <p:tags r:id="rId22"/>
            </p:custDataLst>
          </p:nvPr>
        </p:nvSpPr>
        <p:spPr>
          <a:xfrm>
            <a:off x="7965472" y="3992145"/>
            <a:ext cx="3119827" cy="2257205"/>
          </a:xfrm>
          <a:custGeom>
            <a:gdLst>
              <a:gd name="connsiteX0" fmla="*/ 24325 w 2088896"/>
              <a:gd name="connsiteY0" fmla="*/ 0 h 2739828"/>
              <a:gd name="connsiteX1" fmla="*/ 1946715 w 2088896"/>
              <a:gd name="connsiteY1" fmla="*/ 0 h 2739828"/>
              <a:gd name="connsiteX2" fmla="*/ 2088896 w 2088896"/>
              <a:gd name="connsiteY2" fmla="*/ 142181 h 2739828"/>
              <a:gd name="connsiteX3" fmla="*/ 2088896 w 2088896"/>
              <a:gd name="connsiteY3" fmla="*/ 2597647 h 2739828"/>
              <a:gd name="connsiteX4" fmla="*/ 1946715 w 2088896"/>
              <a:gd name="connsiteY4" fmla="*/ 2739828 h 2739828"/>
              <a:gd name="connsiteX5" fmla="*/ 24325 w 2088896"/>
              <a:gd name="connsiteY5" fmla="*/ 2739828 h 2739828"/>
              <a:gd name="connsiteX6" fmla="*/ 0 w 2088896"/>
              <a:gd name="connsiteY6" fmla="*/ 2734917 h 2739828"/>
              <a:gd name="connsiteX7" fmla="*/ 0 w 2088896"/>
              <a:gd name="connsiteY7" fmla="*/ 4911 h 27398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88895" h="2739828">
                <a:moveTo>
                  <a:pt x="24325" y="0"/>
                </a:moveTo>
                <a:lnTo>
                  <a:pt x="1946715" y="0"/>
                </a:lnTo>
                <a:cubicBezTo>
                  <a:pt x="2025239" y="0"/>
                  <a:pt x="2088896" y="63657"/>
                  <a:pt x="2088896" y="142181"/>
                </a:cubicBezTo>
                <a:lnTo>
                  <a:pt x="2088896" y="2597647"/>
                </a:lnTo>
                <a:cubicBezTo>
                  <a:pt x="2088896" y="2676171"/>
                  <a:pt x="2025239" y="2739828"/>
                  <a:pt x="1946715" y="2739828"/>
                </a:cubicBezTo>
                <a:lnTo>
                  <a:pt x="24325" y="2739828"/>
                </a:lnTo>
                <a:lnTo>
                  <a:pt x="0" y="2734917"/>
                </a:lnTo>
                <a:lnTo>
                  <a:pt x="0" y="4911"/>
                </a:lnTo>
                <a:close/>
              </a:path>
            </a:pathLst>
          </a:custGeom>
          <a:solidFill>
            <a:schemeClr val="bg2"/>
          </a:solidFill>
          <a:ln w="15875">
            <a:solidFill>
              <a:schemeClr val="tx1">
                <a:alpha val="2000"/>
              </a:schemeClr>
            </a:solidFill>
          </a:ln>
          <a:effectLst>
            <a:outerShdw blurRad="177800" dist="25400" dir="2700000" sx="102000" sy="102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34" name="文本框 10"/>
          <p:cNvSpPr txBox="1"/>
          <p:nvPr>
            <p:custDataLst>
              <p:tags r:id="rId23"/>
            </p:custDataLst>
          </p:nvPr>
        </p:nvSpPr>
        <p:spPr>
          <a:xfrm>
            <a:off x="8156045" y="4998088"/>
            <a:ext cx="2723166" cy="109772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治疗效果：恢复关节功能，减轻疼痛，提高生活质量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文本框 58"/>
          <p:cNvSpPr txBox="1"/>
          <p:nvPr>
            <p:custDataLst>
              <p:tags r:id="rId24"/>
            </p:custDataLst>
          </p:nvPr>
        </p:nvSpPr>
        <p:spPr>
          <a:xfrm>
            <a:off x="8156045" y="4251145"/>
            <a:ext cx="993152" cy="73287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pc="300">
                <a:solidFill>
                  <a:schemeClr val="accent1"/>
                </a:solidFill>
                <a:latin typeface="+mn-ea"/>
              </a:rPr>
              <a:t>06</a:t>
            </a:r>
            <a:endParaRPr lang="en-US" altLang="zh-CN" sz="48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36" name="矩形 35"/>
          <p:cNvSpPr/>
          <p:nvPr>
            <p:custDataLst>
              <p:tags r:id="rId25"/>
            </p:custDataLst>
          </p:nvPr>
        </p:nvSpPr>
        <p:spPr>
          <a:xfrm>
            <a:off x="7847164" y="3992145"/>
            <a:ext cx="118948" cy="225720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2"/>
            </p:custDataLst>
          </p:nvPr>
        </p:nvSpPr>
        <p:spPr>
          <a:xfrm>
            <a:off x="3124200" y="1438910"/>
            <a:ext cx="1717040" cy="3496310"/>
          </a:xfrm>
        </p:spPr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护理诊断</a:t>
            </a:r>
            <a:endParaRPr lang="zh-CN" altLang="en-US">
              <a:latin typeface="+mj-ea"/>
              <a:ea typeface="+mj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10" name="Freeform 10"/>
          <p:cNvSpPr/>
          <p:nvPr>
            <p:custDataLst>
              <p:tags r:id="rId2"/>
            </p:custDataLst>
          </p:nvPr>
        </p:nvSpPr>
        <p:spPr bwMode="auto">
          <a:xfrm>
            <a:off x="1108502" y="1598889"/>
            <a:ext cx="1179475" cy="1316695"/>
          </a:xfrm>
          <a:custGeom>
            <a:gdLst>
              <a:gd name="T0" fmla="*/ 21 w 518"/>
              <a:gd name="T1" fmla="*/ 145 h 578"/>
              <a:gd name="T2" fmla="*/ 5 w 518"/>
              <a:gd name="T3" fmla="*/ 421 h 578"/>
              <a:gd name="T4" fmla="*/ 180 w 518"/>
              <a:gd name="T5" fmla="*/ 537 h 578"/>
              <a:gd name="T6" fmla="*/ 428 w 518"/>
              <a:gd name="T7" fmla="*/ 412 h 578"/>
              <a:gd name="T8" fmla="*/ 440 w 518"/>
              <a:gd name="T9" fmla="*/ 203 h 578"/>
              <a:gd name="T10" fmla="*/ 209 w 518"/>
              <a:gd name="T11" fmla="*/ 51 h 578"/>
              <a:gd name="T12" fmla="*/ 21 w 518"/>
              <a:gd name="T13" fmla="*/ 145 h 5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18" h="578">
                <a:moveTo>
                  <a:pt x="21" y="145"/>
                </a:moveTo>
                <a:cubicBezTo>
                  <a:pt x="5" y="421"/>
                  <a:pt x="5" y="421"/>
                  <a:pt x="5" y="421"/>
                </a:cubicBezTo>
                <a:cubicBezTo>
                  <a:pt x="0" y="514"/>
                  <a:pt x="97" y="578"/>
                  <a:pt x="180" y="537"/>
                </a:cubicBezTo>
                <a:cubicBezTo>
                  <a:pt x="428" y="412"/>
                  <a:pt x="428" y="412"/>
                  <a:pt x="428" y="412"/>
                </a:cubicBezTo>
                <a:cubicBezTo>
                  <a:pt x="511" y="371"/>
                  <a:pt x="518" y="254"/>
                  <a:pt x="440" y="203"/>
                </a:cubicBezTo>
                <a:cubicBezTo>
                  <a:pt x="209" y="51"/>
                  <a:pt x="209" y="51"/>
                  <a:pt x="209" y="51"/>
                </a:cubicBezTo>
                <a:cubicBezTo>
                  <a:pt x="131" y="0"/>
                  <a:pt x="27" y="52"/>
                  <a:pt x="21" y="145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  <a:alpha val="30000"/>
                </a:schemeClr>
              </a:gs>
              <a:gs pos="100000">
                <a:schemeClr val="accent1">
                  <a:alpha val="80000"/>
                </a:schemeClr>
              </a:gs>
            </a:gsLst>
            <a:lin ang="54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11" name="Freeform 11"/>
          <p:cNvSpPr/>
          <p:nvPr>
            <p:custDataLst>
              <p:tags r:id="rId3"/>
            </p:custDataLst>
          </p:nvPr>
        </p:nvSpPr>
        <p:spPr bwMode="auto">
          <a:xfrm>
            <a:off x="1245124" y="1524541"/>
            <a:ext cx="1181017" cy="1316695"/>
          </a:xfrm>
          <a:custGeom>
            <a:gdLst>
              <a:gd name="T0" fmla="*/ 22 w 518"/>
              <a:gd name="T1" fmla="*/ 145 h 578"/>
              <a:gd name="T2" fmla="*/ 6 w 518"/>
              <a:gd name="T3" fmla="*/ 421 h 578"/>
              <a:gd name="T4" fmla="*/ 181 w 518"/>
              <a:gd name="T5" fmla="*/ 536 h 578"/>
              <a:gd name="T6" fmla="*/ 428 w 518"/>
              <a:gd name="T7" fmla="*/ 412 h 578"/>
              <a:gd name="T8" fmla="*/ 440 w 518"/>
              <a:gd name="T9" fmla="*/ 203 h 578"/>
              <a:gd name="T10" fmla="*/ 209 w 518"/>
              <a:gd name="T11" fmla="*/ 51 h 578"/>
              <a:gd name="T12" fmla="*/ 22 w 518"/>
              <a:gd name="T13" fmla="*/ 145 h 5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18" h="578">
                <a:moveTo>
                  <a:pt x="22" y="145"/>
                </a:moveTo>
                <a:cubicBezTo>
                  <a:pt x="6" y="421"/>
                  <a:pt x="6" y="421"/>
                  <a:pt x="6" y="421"/>
                </a:cubicBezTo>
                <a:cubicBezTo>
                  <a:pt x="0" y="514"/>
                  <a:pt x="98" y="578"/>
                  <a:pt x="181" y="536"/>
                </a:cubicBezTo>
                <a:cubicBezTo>
                  <a:pt x="428" y="412"/>
                  <a:pt x="428" y="412"/>
                  <a:pt x="428" y="412"/>
                </a:cubicBezTo>
                <a:cubicBezTo>
                  <a:pt x="512" y="370"/>
                  <a:pt x="518" y="254"/>
                  <a:pt x="440" y="203"/>
                </a:cubicBezTo>
                <a:cubicBezTo>
                  <a:pt x="209" y="51"/>
                  <a:pt x="209" y="51"/>
                  <a:pt x="209" y="51"/>
                </a:cubicBezTo>
                <a:cubicBezTo>
                  <a:pt x="131" y="0"/>
                  <a:pt x="27" y="52"/>
                  <a:pt x="22" y="14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16" name="文本框 58"/>
          <p:cNvSpPr txBox="1"/>
          <p:nvPr>
            <p:custDataLst>
              <p:tags r:id="rId4"/>
            </p:custDataLst>
          </p:nvPr>
        </p:nvSpPr>
        <p:spPr>
          <a:xfrm>
            <a:off x="1400175" y="1901365"/>
            <a:ext cx="734666" cy="63709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lt1">
                    <a:lumMod val="100000"/>
                  </a:schemeClr>
                </a:solidFill>
                <a:latin typeface="+mn-ea"/>
              </a:rPr>
              <a:t>01</a:t>
            </a:r>
            <a:endParaRPr lang="en-US" altLang="zh-CN" sz="3200" b="1" spc="300">
              <a:solidFill>
                <a:schemeClr val="lt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23" name="Freeform 10"/>
          <p:cNvSpPr/>
          <p:nvPr>
            <p:custDataLst>
              <p:tags r:id="rId5"/>
            </p:custDataLst>
          </p:nvPr>
        </p:nvSpPr>
        <p:spPr bwMode="auto">
          <a:xfrm>
            <a:off x="4009983" y="1598889"/>
            <a:ext cx="1179475" cy="1316695"/>
          </a:xfrm>
          <a:custGeom>
            <a:gdLst>
              <a:gd name="T0" fmla="*/ 21 w 518"/>
              <a:gd name="T1" fmla="*/ 145 h 578"/>
              <a:gd name="T2" fmla="*/ 5 w 518"/>
              <a:gd name="T3" fmla="*/ 421 h 578"/>
              <a:gd name="T4" fmla="*/ 180 w 518"/>
              <a:gd name="T5" fmla="*/ 537 h 578"/>
              <a:gd name="T6" fmla="*/ 428 w 518"/>
              <a:gd name="T7" fmla="*/ 412 h 578"/>
              <a:gd name="T8" fmla="*/ 440 w 518"/>
              <a:gd name="T9" fmla="*/ 203 h 578"/>
              <a:gd name="T10" fmla="*/ 209 w 518"/>
              <a:gd name="T11" fmla="*/ 51 h 578"/>
              <a:gd name="T12" fmla="*/ 21 w 518"/>
              <a:gd name="T13" fmla="*/ 145 h 5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18" h="578">
                <a:moveTo>
                  <a:pt x="21" y="145"/>
                </a:moveTo>
                <a:cubicBezTo>
                  <a:pt x="5" y="421"/>
                  <a:pt x="5" y="421"/>
                  <a:pt x="5" y="421"/>
                </a:cubicBezTo>
                <a:cubicBezTo>
                  <a:pt x="0" y="514"/>
                  <a:pt x="97" y="578"/>
                  <a:pt x="180" y="537"/>
                </a:cubicBezTo>
                <a:cubicBezTo>
                  <a:pt x="428" y="412"/>
                  <a:pt x="428" y="412"/>
                  <a:pt x="428" y="412"/>
                </a:cubicBezTo>
                <a:cubicBezTo>
                  <a:pt x="511" y="371"/>
                  <a:pt x="518" y="254"/>
                  <a:pt x="440" y="203"/>
                </a:cubicBezTo>
                <a:cubicBezTo>
                  <a:pt x="209" y="51"/>
                  <a:pt x="209" y="51"/>
                  <a:pt x="209" y="51"/>
                </a:cubicBezTo>
                <a:cubicBezTo>
                  <a:pt x="131" y="0"/>
                  <a:pt x="27" y="52"/>
                  <a:pt x="21" y="145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  <a:alpha val="30000"/>
                </a:schemeClr>
              </a:gs>
              <a:gs pos="100000">
                <a:schemeClr val="accent2"/>
              </a:gs>
            </a:gsLst>
            <a:lin ang="54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24" name="Freeform 11"/>
          <p:cNvSpPr/>
          <p:nvPr>
            <p:custDataLst>
              <p:tags r:id="rId6"/>
            </p:custDataLst>
          </p:nvPr>
        </p:nvSpPr>
        <p:spPr bwMode="auto">
          <a:xfrm>
            <a:off x="4146606" y="1524541"/>
            <a:ext cx="1181017" cy="1316695"/>
          </a:xfrm>
          <a:custGeom>
            <a:gdLst>
              <a:gd name="T0" fmla="*/ 22 w 518"/>
              <a:gd name="T1" fmla="*/ 145 h 578"/>
              <a:gd name="T2" fmla="*/ 6 w 518"/>
              <a:gd name="T3" fmla="*/ 421 h 578"/>
              <a:gd name="T4" fmla="*/ 181 w 518"/>
              <a:gd name="T5" fmla="*/ 536 h 578"/>
              <a:gd name="T6" fmla="*/ 428 w 518"/>
              <a:gd name="T7" fmla="*/ 412 h 578"/>
              <a:gd name="T8" fmla="*/ 440 w 518"/>
              <a:gd name="T9" fmla="*/ 203 h 578"/>
              <a:gd name="T10" fmla="*/ 209 w 518"/>
              <a:gd name="T11" fmla="*/ 51 h 578"/>
              <a:gd name="T12" fmla="*/ 22 w 518"/>
              <a:gd name="T13" fmla="*/ 145 h 5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18" h="578">
                <a:moveTo>
                  <a:pt x="22" y="145"/>
                </a:moveTo>
                <a:cubicBezTo>
                  <a:pt x="6" y="421"/>
                  <a:pt x="6" y="421"/>
                  <a:pt x="6" y="421"/>
                </a:cubicBezTo>
                <a:cubicBezTo>
                  <a:pt x="0" y="514"/>
                  <a:pt x="98" y="578"/>
                  <a:pt x="181" y="536"/>
                </a:cubicBezTo>
                <a:cubicBezTo>
                  <a:pt x="428" y="412"/>
                  <a:pt x="428" y="412"/>
                  <a:pt x="428" y="412"/>
                </a:cubicBezTo>
                <a:cubicBezTo>
                  <a:pt x="512" y="370"/>
                  <a:pt x="518" y="254"/>
                  <a:pt x="440" y="203"/>
                </a:cubicBezTo>
                <a:cubicBezTo>
                  <a:pt x="209" y="51"/>
                  <a:pt x="209" y="51"/>
                  <a:pt x="209" y="51"/>
                </a:cubicBezTo>
                <a:cubicBezTo>
                  <a:pt x="131" y="0"/>
                  <a:pt x="27" y="52"/>
                  <a:pt x="22" y="14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22" name="文本框 58"/>
          <p:cNvSpPr txBox="1"/>
          <p:nvPr>
            <p:custDataLst>
              <p:tags r:id="rId7"/>
            </p:custDataLst>
          </p:nvPr>
        </p:nvSpPr>
        <p:spPr>
          <a:xfrm>
            <a:off x="4301656" y="1901365"/>
            <a:ext cx="734666" cy="63709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lt1">
                    <a:lumMod val="100000"/>
                  </a:schemeClr>
                </a:solidFill>
                <a:latin typeface="+mn-ea"/>
              </a:rPr>
              <a:t>02</a:t>
            </a:r>
            <a:endParaRPr lang="en-US" altLang="zh-CN" sz="3200" b="1" spc="300">
              <a:solidFill>
                <a:schemeClr val="lt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30" name="Freeform 10"/>
          <p:cNvSpPr/>
          <p:nvPr>
            <p:custDataLst>
              <p:tags r:id="rId8"/>
            </p:custDataLst>
          </p:nvPr>
        </p:nvSpPr>
        <p:spPr bwMode="auto">
          <a:xfrm>
            <a:off x="6912735" y="1598889"/>
            <a:ext cx="1179475" cy="1316695"/>
          </a:xfrm>
          <a:custGeom>
            <a:gdLst>
              <a:gd name="T0" fmla="*/ 21 w 518"/>
              <a:gd name="T1" fmla="*/ 145 h 578"/>
              <a:gd name="T2" fmla="*/ 5 w 518"/>
              <a:gd name="T3" fmla="*/ 421 h 578"/>
              <a:gd name="T4" fmla="*/ 180 w 518"/>
              <a:gd name="T5" fmla="*/ 537 h 578"/>
              <a:gd name="T6" fmla="*/ 428 w 518"/>
              <a:gd name="T7" fmla="*/ 412 h 578"/>
              <a:gd name="T8" fmla="*/ 440 w 518"/>
              <a:gd name="T9" fmla="*/ 203 h 578"/>
              <a:gd name="T10" fmla="*/ 209 w 518"/>
              <a:gd name="T11" fmla="*/ 51 h 578"/>
              <a:gd name="T12" fmla="*/ 21 w 518"/>
              <a:gd name="T13" fmla="*/ 145 h 5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18" h="578">
                <a:moveTo>
                  <a:pt x="21" y="145"/>
                </a:moveTo>
                <a:cubicBezTo>
                  <a:pt x="5" y="421"/>
                  <a:pt x="5" y="421"/>
                  <a:pt x="5" y="421"/>
                </a:cubicBezTo>
                <a:cubicBezTo>
                  <a:pt x="0" y="514"/>
                  <a:pt x="97" y="578"/>
                  <a:pt x="180" y="537"/>
                </a:cubicBezTo>
                <a:cubicBezTo>
                  <a:pt x="428" y="412"/>
                  <a:pt x="428" y="412"/>
                  <a:pt x="428" y="412"/>
                </a:cubicBezTo>
                <a:cubicBezTo>
                  <a:pt x="511" y="371"/>
                  <a:pt x="518" y="254"/>
                  <a:pt x="440" y="203"/>
                </a:cubicBezTo>
                <a:cubicBezTo>
                  <a:pt x="209" y="51"/>
                  <a:pt x="209" y="51"/>
                  <a:pt x="209" y="51"/>
                </a:cubicBezTo>
                <a:cubicBezTo>
                  <a:pt x="131" y="0"/>
                  <a:pt x="27" y="52"/>
                  <a:pt x="21" y="145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  <a:alpha val="30000"/>
                </a:schemeClr>
              </a:gs>
              <a:gs pos="100000">
                <a:schemeClr val="accent3"/>
              </a:gs>
            </a:gsLst>
            <a:lin ang="54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31" name="Freeform 11"/>
          <p:cNvSpPr/>
          <p:nvPr>
            <p:custDataLst>
              <p:tags r:id="rId9"/>
            </p:custDataLst>
          </p:nvPr>
        </p:nvSpPr>
        <p:spPr bwMode="auto">
          <a:xfrm>
            <a:off x="7049358" y="1524541"/>
            <a:ext cx="1181017" cy="1316695"/>
          </a:xfrm>
          <a:custGeom>
            <a:gdLst>
              <a:gd name="T0" fmla="*/ 22 w 518"/>
              <a:gd name="T1" fmla="*/ 145 h 578"/>
              <a:gd name="T2" fmla="*/ 6 w 518"/>
              <a:gd name="T3" fmla="*/ 421 h 578"/>
              <a:gd name="T4" fmla="*/ 181 w 518"/>
              <a:gd name="T5" fmla="*/ 536 h 578"/>
              <a:gd name="T6" fmla="*/ 428 w 518"/>
              <a:gd name="T7" fmla="*/ 412 h 578"/>
              <a:gd name="T8" fmla="*/ 440 w 518"/>
              <a:gd name="T9" fmla="*/ 203 h 578"/>
              <a:gd name="T10" fmla="*/ 209 w 518"/>
              <a:gd name="T11" fmla="*/ 51 h 578"/>
              <a:gd name="T12" fmla="*/ 22 w 518"/>
              <a:gd name="T13" fmla="*/ 145 h 5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18" h="578">
                <a:moveTo>
                  <a:pt x="22" y="145"/>
                </a:moveTo>
                <a:cubicBezTo>
                  <a:pt x="6" y="421"/>
                  <a:pt x="6" y="421"/>
                  <a:pt x="6" y="421"/>
                </a:cubicBezTo>
                <a:cubicBezTo>
                  <a:pt x="0" y="514"/>
                  <a:pt x="98" y="578"/>
                  <a:pt x="181" y="536"/>
                </a:cubicBezTo>
                <a:cubicBezTo>
                  <a:pt x="428" y="412"/>
                  <a:pt x="428" y="412"/>
                  <a:pt x="428" y="412"/>
                </a:cubicBezTo>
                <a:cubicBezTo>
                  <a:pt x="512" y="370"/>
                  <a:pt x="518" y="254"/>
                  <a:pt x="440" y="203"/>
                </a:cubicBezTo>
                <a:cubicBezTo>
                  <a:pt x="209" y="51"/>
                  <a:pt x="209" y="51"/>
                  <a:pt x="209" y="51"/>
                </a:cubicBezTo>
                <a:cubicBezTo>
                  <a:pt x="131" y="0"/>
                  <a:pt x="27" y="52"/>
                  <a:pt x="22" y="145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29" name="文本框 58"/>
          <p:cNvSpPr txBox="1"/>
          <p:nvPr>
            <p:custDataLst>
              <p:tags r:id="rId10"/>
            </p:custDataLst>
          </p:nvPr>
        </p:nvSpPr>
        <p:spPr>
          <a:xfrm>
            <a:off x="7203773" y="1901365"/>
            <a:ext cx="734666" cy="63709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lt1">
                    <a:lumMod val="100000"/>
                  </a:schemeClr>
                </a:solidFill>
                <a:latin typeface="+mn-ea"/>
              </a:rPr>
              <a:t>03</a:t>
            </a:r>
            <a:endParaRPr lang="en-US" altLang="zh-CN" sz="3200" b="1" spc="300">
              <a:solidFill>
                <a:schemeClr val="lt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37" name="Freeform 10"/>
          <p:cNvSpPr/>
          <p:nvPr>
            <p:custDataLst>
              <p:tags r:id="rId11"/>
            </p:custDataLst>
          </p:nvPr>
        </p:nvSpPr>
        <p:spPr bwMode="auto">
          <a:xfrm>
            <a:off x="9814852" y="1598889"/>
            <a:ext cx="1179475" cy="1316695"/>
          </a:xfrm>
          <a:custGeom>
            <a:gdLst>
              <a:gd name="T0" fmla="*/ 21 w 518"/>
              <a:gd name="T1" fmla="*/ 145 h 578"/>
              <a:gd name="T2" fmla="*/ 5 w 518"/>
              <a:gd name="T3" fmla="*/ 421 h 578"/>
              <a:gd name="T4" fmla="*/ 180 w 518"/>
              <a:gd name="T5" fmla="*/ 537 h 578"/>
              <a:gd name="T6" fmla="*/ 428 w 518"/>
              <a:gd name="T7" fmla="*/ 412 h 578"/>
              <a:gd name="T8" fmla="*/ 440 w 518"/>
              <a:gd name="T9" fmla="*/ 203 h 578"/>
              <a:gd name="T10" fmla="*/ 209 w 518"/>
              <a:gd name="T11" fmla="*/ 51 h 578"/>
              <a:gd name="T12" fmla="*/ 21 w 518"/>
              <a:gd name="T13" fmla="*/ 145 h 5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18" h="578">
                <a:moveTo>
                  <a:pt x="21" y="145"/>
                </a:moveTo>
                <a:cubicBezTo>
                  <a:pt x="5" y="421"/>
                  <a:pt x="5" y="421"/>
                  <a:pt x="5" y="421"/>
                </a:cubicBezTo>
                <a:cubicBezTo>
                  <a:pt x="0" y="514"/>
                  <a:pt x="97" y="578"/>
                  <a:pt x="180" y="537"/>
                </a:cubicBezTo>
                <a:cubicBezTo>
                  <a:pt x="428" y="412"/>
                  <a:pt x="428" y="412"/>
                  <a:pt x="428" y="412"/>
                </a:cubicBezTo>
                <a:cubicBezTo>
                  <a:pt x="511" y="371"/>
                  <a:pt x="518" y="254"/>
                  <a:pt x="440" y="203"/>
                </a:cubicBezTo>
                <a:cubicBezTo>
                  <a:pt x="209" y="51"/>
                  <a:pt x="209" y="51"/>
                  <a:pt x="209" y="51"/>
                </a:cubicBezTo>
                <a:cubicBezTo>
                  <a:pt x="131" y="0"/>
                  <a:pt x="27" y="52"/>
                  <a:pt x="21" y="145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  <a:alpha val="30000"/>
                </a:schemeClr>
              </a:gs>
              <a:gs pos="100000">
                <a:schemeClr val="accent4"/>
              </a:gs>
            </a:gsLst>
            <a:lin ang="54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38" name="Freeform 11"/>
          <p:cNvSpPr/>
          <p:nvPr>
            <p:custDataLst>
              <p:tags r:id="rId12"/>
            </p:custDataLst>
          </p:nvPr>
        </p:nvSpPr>
        <p:spPr bwMode="auto">
          <a:xfrm>
            <a:off x="9951474" y="1524541"/>
            <a:ext cx="1181017" cy="1316695"/>
          </a:xfrm>
          <a:custGeom>
            <a:gdLst>
              <a:gd name="T0" fmla="*/ 22 w 518"/>
              <a:gd name="T1" fmla="*/ 145 h 578"/>
              <a:gd name="T2" fmla="*/ 6 w 518"/>
              <a:gd name="T3" fmla="*/ 421 h 578"/>
              <a:gd name="T4" fmla="*/ 181 w 518"/>
              <a:gd name="T5" fmla="*/ 536 h 578"/>
              <a:gd name="T6" fmla="*/ 428 w 518"/>
              <a:gd name="T7" fmla="*/ 412 h 578"/>
              <a:gd name="T8" fmla="*/ 440 w 518"/>
              <a:gd name="T9" fmla="*/ 203 h 578"/>
              <a:gd name="T10" fmla="*/ 209 w 518"/>
              <a:gd name="T11" fmla="*/ 51 h 578"/>
              <a:gd name="T12" fmla="*/ 22 w 518"/>
              <a:gd name="T13" fmla="*/ 145 h 5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18" h="578">
                <a:moveTo>
                  <a:pt x="22" y="145"/>
                </a:moveTo>
                <a:cubicBezTo>
                  <a:pt x="6" y="421"/>
                  <a:pt x="6" y="421"/>
                  <a:pt x="6" y="421"/>
                </a:cubicBezTo>
                <a:cubicBezTo>
                  <a:pt x="0" y="514"/>
                  <a:pt x="98" y="578"/>
                  <a:pt x="181" y="536"/>
                </a:cubicBezTo>
                <a:cubicBezTo>
                  <a:pt x="428" y="412"/>
                  <a:pt x="428" y="412"/>
                  <a:pt x="428" y="412"/>
                </a:cubicBezTo>
                <a:cubicBezTo>
                  <a:pt x="512" y="370"/>
                  <a:pt x="518" y="254"/>
                  <a:pt x="440" y="203"/>
                </a:cubicBezTo>
                <a:cubicBezTo>
                  <a:pt x="209" y="51"/>
                  <a:pt x="209" y="51"/>
                  <a:pt x="209" y="51"/>
                </a:cubicBezTo>
                <a:cubicBezTo>
                  <a:pt x="131" y="0"/>
                  <a:pt x="27" y="52"/>
                  <a:pt x="22" y="145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36" name="文本框 58"/>
          <p:cNvSpPr txBox="1"/>
          <p:nvPr>
            <p:custDataLst>
              <p:tags r:id="rId13"/>
            </p:custDataLst>
          </p:nvPr>
        </p:nvSpPr>
        <p:spPr>
          <a:xfrm>
            <a:off x="10106525" y="1901365"/>
            <a:ext cx="734666" cy="63709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lt1">
                    <a:lumMod val="100000"/>
                  </a:schemeClr>
                </a:solidFill>
                <a:latin typeface="+mn-ea"/>
              </a:rPr>
              <a:t>04</a:t>
            </a:r>
            <a:endParaRPr lang="en-US" altLang="zh-CN" sz="3200" b="1" spc="300">
              <a:solidFill>
                <a:schemeClr val="lt1">
                  <a:lumMod val="100000"/>
                </a:schemeClr>
              </a:solidFill>
              <a:latin typeface="+mn-ea"/>
            </a:endParaRPr>
          </a:p>
        </p:txBody>
      </p:sp>
      <p:sp>
        <p:nvSpPr>
          <p:cNvPr id="6" name="文本框 60"/>
          <p:cNvSpPr txBox="1"/>
          <p:nvPr>
            <p:custDataLst>
              <p:tags r:id="rId14"/>
            </p:custDataLst>
          </p:nvPr>
        </p:nvSpPr>
        <p:spPr>
          <a:xfrm>
            <a:off x="608400" y="3373711"/>
            <a:ext cx="2207854" cy="2841532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latin typeface="+mn-ea"/>
                <a:sym typeface="+mn-ea"/>
              </a:rPr>
              <a:t>原因：拇掌关节脱位导致局部组织损伤、炎症反应</a:t>
            </a:r>
            <a:endParaRPr lang="zh-CN" altLang="en-US" sz="2000" spc="150">
              <a:latin typeface="+mn-ea"/>
              <a:sym typeface="+mn-ea"/>
            </a:endParaRPr>
          </a:p>
        </p:txBody>
      </p:sp>
      <p:sp>
        <p:nvSpPr>
          <p:cNvPr id="4" name="文本框 60"/>
          <p:cNvSpPr txBox="1"/>
          <p:nvPr>
            <p:custDataLst>
              <p:tags r:id="rId15"/>
            </p:custDataLst>
          </p:nvPr>
        </p:nvSpPr>
        <p:spPr>
          <a:xfrm>
            <a:off x="3495901" y="3373711"/>
            <a:ext cx="2207854" cy="2841532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latin typeface="+mn-ea"/>
                <a:sym typeface="+mn-ea"/>
              </a:rPr>
              <a:t>症状：关节疼痛、肿胀、活动受限</a:t>
            </a:r>
            <a:endParaRPr lang="zh-CN" altLang="en-US" sz="2000" spc="150">
              <a:latin typeface="+mn-ea"/>
              <a:sym typeface="+mn-ea"/>
            </a:endParaRPr>
          </a:p>
        </p:txBody>
      </p:sp>
      <p:sp>
        <p:nvSpPr>
          <p:cNvPr id="5" name="文本框 60"/>
          <p:cNvSpPr txBox="1"/>
          <p:nvPr>
            <p:custDataLst>
              <p:tags r:id="rId16"/>
            </p:custDataLst>
          </p:nvPr>
        </p:nvSpPr>
        <p:spPr>
          <a:xfrm>
            <a:off x="6432968" y="3373711"/>
            <a:ext cx="2207854" cy="2841532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latin typeface="+mn-ea"/>
                <a:sym typeface="+mn-ea"/>
              </a:rPr>
              <a:t>护理措施：冷敷、止痛药、减轻关节负荷</a:t>
            </a:r>
            <a:endParaRPr lang="zh-CN" altLang="en-US" sz="2000" spc="150">
              <a:latin typeface="+mn-ea"/>
              <a:sym typeface="+mn-ea"/>
            </a:endParaRPr>
          </a:p>
        </p:txBody>
      </p:sp>
      <p:sp>
        <p:nvSpPr>
          <p:cNvPr id="7" name="文本框 60"/>
          <p:cNvSpPr txBox="1"/>
          <p:nvPr>
            <p:custDataLst>
              <p:tags r:id="rId17"/>
            </p:custDataLst>
          </p:nvPr>
        </p:nvSpPr>
        <p:spPr>
          <a:xfrm>
            <a:off x="9370034" y="3373711"/>
            <a:ext cx="2207854" cy="2841532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latin typeface="+mn-ea"/>
                <a:sym typeface="+mn-ea"/>
              </a:rPr>
              <a:t>预防：避免外伤、加强关节周围肌肉力量训练</a:t>
            </a:r>
            <a:endParaRPr lang="zh-CN" altLang="en-US" sz="2000" spc="150"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https://d.book118.com/538065124066006025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YPE" val="b"/>
  <p:tag name="KSO_WM_UNIT_VALUE" val="17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SLIDE_CONTENT_AREA" val="{&quot;left&quot;:&quot;65.09985&quot;,&quot;top&quot;:&quot;78.39992&quot;,&quot;width&quot;:&quot;624.25&quot;,&quot;height&quot;:&quot;395.05&quot;}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PLACING_PICTURE_USER_VIEWPORT" val="{&quot;height&quot;:10800,&quot;width&quot;:18115.069291338583}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耐心观看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341.05&quot;,&quot;top&quot;:&quot;66.6&quot;,&quot;width&quot;:&quot;566.35&quot;,&quot;height&quot;:&quot;313&quot;}"/>
  <p:tag name="KSO_WM_SLIDE_ID" val="custom2023022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具体内容"/>
  <p:tag name="KSO_WM_UNIT_TEXT_FILL_FORE_SCHEMECOLOR_INDEX" val="13"/>
  <p:tag name="KSO_WM_UNIT_TEXT_FILL_TYPE" val="1"/>
  <p:tag name="KSO_WM_UNIT_TYPE" val="l_h_a"/>
  <p:tag name="KSO_WM_UNIT_USESOURCEFORMAT_APPLY" val="0"/>
  <p:tag name="KSO_WM_UNIT_VALUE" val="19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1_2"/>
  <p:tag name="KSO_WM_UNIT_INDEX" val="1_1_2"/>
  <p:tag name="KSO_WM_UNIT_LAYERLEVEL" val="1_1_1"/>
  <p:tag name="KSO_WM_UNIT_LINE_FILL_TYPE" val="2"/>
  <p:tag name="KSO_WM_UNIT_LINE_FORE_SCHEMECOLOR_INDEX" val="15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具体内容"/>
  <p:tag name="KSO_WM_UNIT_TEXT_FILL_FORE_SCHEMECOLOR_INDEX" val="13"/>
  <p:tag name="KSO_WM_UNIT_TEXT_FILL_TYPE" val="1"/>
  <p:tag name="KSO_WM_UNIT_TYPE" val="l_h_a"/>
  <p:tag name="KSO_WM_UNIT_USESOURCEFORMAT_APPLY" val="0"/>
  <p:tag name="KSO_WM_UNIT_VALUE" val="19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3_2"/>
  <p:tag name="KSO_WM_UNIT_INDEX" val="1_3_2"/>
  <p:tag name="KSO_WM_UNIT_LAYERLEVEL" val="1_1_1"/>
  <p:tag name="KSO_WM_UNIT_LINE_FILL_TYPE" val="2"/>
  <p:tag name="KSO_WM_UNIT_LINE_FORE_SCHEMECOLOR_INDEX" val="15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具体内容"/>
  <p:tag name="KSO_WM_UNIT_TEXT_FILL_FORE_SCHEMECOLOR_INDEX" val="13"/>
  <p:tag name="KSO_WM_UNIT_TEXT_FILL_TYPE" val="1"/>
  <p:tag name="KSO_WM_UNIT_TYPE" val="l_h_a"/>
  <p:tag name="KSO_WM_UNIT_USESOURCEFORMAT_APPLY" val="0"/>
  <p:tag name="KSO_WM_UNIT_VALUE" val="1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4_2"/>
  <p:tag name="KSO_WM_UNIT_INDEX" val="1_4_2"/>
  <p:tag name="KSO_WM_UNIT_LAYERLEVEL" val="1_1_1"/>
  <p:tag name="KSO_WM_UNIT_LINE_FILL_TYPE" val="2"/>
  <p:tag name="KSO_WM_UNIT_LINE_FORE_SCHEMECOLOR_INDEX" val="15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具体内容"/>
  <p:tag name="KSO_WM_UNIT_TEXT_FILL_FORE_SCHEMECOLOR_INDEX" val="13"/>
  <p:tag name="KSO_WM_UNIT_TEXT_FILL_TYPE" val="1"/>
  <p:tag name="KSO_WM_UNIT_TYPE" val="l_h_a"/>
  <p:tag name="KSO_WM_UNIT_USESOURCEFORMAT_APPLY" val="0"/>
  <p:tag name="KSO_WM_UNIT_VALUE" val="19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5_2"/>
  <p:tag name="KSO_WM_UNIT_INDEX" val="1_5_2"/>
  <p:tag name="KSO_WM_UNIT_LAYERLEVEL" val="1_1_1"/>
  <p:tag name="KSO_WM_UNIT_LINE_FILL_TYPE" val="2"/>
  <p:tag name="KSO_WM_UNIT_LINE_FORE_SCHEMECOLOR_INDEX" val="15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具体内容"/>
  <p:tag name="KSO_WM_UNIT_TEXT_FILL_FORE_SCHEMECOLOR_INDEX" val="13"/>
  <p:tag name="KSO_WM_UNIT_TEXT_FILL_TYPE" val="1"/>
  <p:tag name="KSO_WM_UNIT_TYPE" val="l_h_a"/>
  <p:tag name="KSO_WM_UNIT_USESOURCEFORMAT_APPLY" val="0"/>
  <p:tag name="KSO_WM_UNIT_VALUE" val="19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2_2"/>
  <p:tag name="KSO_WM_UNIT_INDEX" val="1_2_2"/>
  <p:tag name="KSO_WM_UNIT_LAYERLEVEL" val="1_1_1"/>
  <p:tag name="KSO_WM_UNIT_LINE_FILL_TYPE" val="2"/>
  <p:tag name="KSO_WM_UNIT_LINE_FORE_SCHEMECOLOR_INDEX" val="15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28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239.35&quot;,&quot;top&quot;:&quot;108.25&quot;,&quot;width&quot;:&quot;631.05&quot;,&quot;height&quot;:&quot;301&quot;}"/>
  <p:tag name="KSO_WM_SLIDE_ID" val="custom2023022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32.xml><?xml version="1.0" encoding="utf-8"?>
<p:tagLst xmlns:p="http://schemas.openxmlformats.org/presentationml/2006/main">
  <p:tag name="KSO_WM_TEMPLATE_CATEGORY" val="custom"/>
  <p:tag name="KSO_WM_TEMPLATE_INDEX" val="20230228"/>
</p:tagLst>
</file>

<file path=ppt/tags/tag13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3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3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3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3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3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3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4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4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4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4_2"/>
  <p:tag name="KSO_WM_UNIT_INDEX" val="1_4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4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4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39.35&quot;,&quot;top&quot;:&quot;108.25&quot;,&quot;width&quot;:&quot;631.05&quot;,&quot;height&quot;:&quot;301&quot;}"/>
  <p:tag name="KSO_WM_SLIDE_ID" val="custom2023022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4.xml><?xml version="1.0" encoding="utf-8"?>
<p:tagLst xmlns:p="http://schemas.openxmlformats.org/presentationml/2006/main">
  <p:tag name="KSO_WM_TEMPLATE_CATEGORY" val="custom"/>
  <p:tag name="KSO_WM_TEMPLATE_INDEX" val="20230228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6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1_2"/>
  <p:tag name="KSO_WM_UNIT_INDEX" val="1_1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2_2"/>
  <p:tag name="KSO_WM_UNIT_INDEX" val="1_2_2"/>
  <p:tag name="KSO_WM_UNIT_LAYERLEVEL" val="1_1_1"/>
  <p:tag name="KSO_WM_UNIT_LINE_FILL_TYPE" val="2"/>
  <p:tag name="KSO_WM_UNIT_LINE_FORE_SCHEMECOLOR_INDEX" val="13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2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3_2"/>
  <p:tag name="KSO_WM_UNIT_INDEX" val="1_3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4_2"/>
  <p:tag name="KSO_WM_UNIT_INDEX" val="1_4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5_2"/>
  <p:tag name="KSO_WM_UNIT_INDEX" val="1_5_2"/>
  <p:tag name="KSO_WM_UNIT_LAYERLEVEL" val="1_1_1"/>
  <p:tag name="KSO_WM_UNIT_LINE_FILL_TYPE" val="2"/>
  <p:tag name="KSO_WM_UNIT_LINE_FORE_SCHEMECOLOR_INDEX" val="13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6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5_1"/>
  <p:tag name="KSO_WM_UNIT_INDEX" val="1_5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2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52_5*l_h_i*1_6_2"/>
  <p:tag name="KSO_WM_UNIT_INDEX" val="1_6_2"/>
  <p:tag name="KSO_WM_UNIT_LAYERLEVEL" val="1_1_1"/>
  <p:tag name="KSO_WM_UNIT_LINE_FILL_TYPE" val="2"/>
  <p:tag name="KSO_WM_UNIT_LINE_FORE_SCHEMECOLOR_INDEX" val="13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HIGHLIGHT" val="0"/>
  <p:tag name="KSO_WM_UNIT_ID" val="diagram20231352_5*l_h_i*1_6_1"/>
  <p:tag name="KSO_WM_UNIT_INDEX" val="1_6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0872440944882,&quot;width&quot;:780.6373228346457}"/>
  <p:tag name="KSO_WM_TAG_VERSION" val="3.0"/>
  <p:tag name="KSO_WM_TEMPLATE_CATEGORY" val="diagram"/>
  <p:tag name="KSO_WM_TEMPLATE_INDEX" val="2023135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2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239.35&quot;,&quot;top&quot;:&quot;108.25&quot;,&quot;width&quot;:&quot;631.05&quot;,&quot;height&quot;:&quot;301&quot;}"/>
  <p:tag name="KSO_WM_SLIDE_ID" val="custom2023022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5"/>
  <p:tag name="KSO_WM_UNIT_FILL_FORE_SCHEMECOLOR_INDEX_1_BRIGHTNESS" val="0.95"/>
  <p:tag name="KSO_WM_UNIT_FILL_FORE_SCHEMECOLOR_INDEX_1_POS" val="0"/>
  <p:tag name="KSO_WM_UNIT_FILL_FORE_SCHEMECOLOR_INDEX_1_TRANS" val="0.7"/>
  <p:tag name="KSO_WM_UNIT_FILL_FORE_SCHEMECOLOR_INDEX_2" val="5"/>
  <p:tag name="KSO_WM_UNIT_FILL_FORE_SCHEMECOLOR_INDEX_2_BRIGHTNESS" val="0"/>
  <p:tag name="KSO_WM_UNIT_FILL_FORE_SCHEMECOLOR_INDEX_2_POS" val="1"/>
  <p:tag name="KSO_WM_UNIT_FILL_FORE_SCHEMECOLOR_INDEX_2_TRANS" val="0.2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diagram20231318_3*l_h_i*1_1_2"/>
  <p:tag name="KSO_WM_UNIT_INDEX" val="1_1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318_3*l_h_i*1_1_3"/>
  <p:tag name="KSO_WM_UNIT_INDEX" val="1_1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HIGHLIGHT" val="0"/>
  <p:tag name="KSO_WM_UNIT_ID" val="diagram20231318_3*l_h_i*1_1_1"/>
  <p:tag name="KSO_WM_UNIT_INDEX" val="1_1_1"/>
  <p:tag name="KSO_WM_UNIT_LAYERLEVEL" val="1_1_1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1" val="5"/>
  <p:tag name="KSO_WM_UNIT_FILL_FORE_SCHEMECOLOR_INDEX_1_BRIGHTNESS" val="0.95"/>
  <p:tag name="KSO_WM_UNIT_FILL_FORE_SCHEMECOLOR_INDEX_1_POS" val="0"/>
  <p:tag name="KSO_WM_UNIT_FILL_FORE_SCHEMECOLOR_INDEX_1_TRANS" val="0.7"/>
  <p:tag name="KSO_WM_UNIT_FILL_FORE_SCHEMECOLOR_INDEX_2" val="7"/>
  <p:tag name="KSO_WM_UNIT_FILL_FORE_SCHEMECOLOR_INDEX_2_BRIGHTNESS" val="0"/>
  <p:tag name="KSO_WM_UNIT_FILL_FORE_SCHEMECOLOR_INDEX_2_POS" val="1"/>
  <p:tag name="KSO_WM_UNIT_FILL_FORE_SCHEMECOLOR_INDEX_2_TRANS" val="0.2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diagram20231318_3*l_h_i*1_2_2"/>
  <p:tag name="KSO_WM_UNIT_INDEX" val="1_2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318_3*l_h_i*1_2_3"/>
  <p:tag name="KSO_WM_UNIT_INDEX" val="1_2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HIGHLIGHT" val="0"/>
  <p:tag name="KSO_WM_UNIT_ID" val="diagram20231318_3*l_h_i*1_2_1"/>
  <p:tag name="KSO_WM_UNIT_INDEX" val="1_2_1"/>
  <p:tag name="KSO_WM_UNIT_LAYERLEVEL" val="1_1_1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1" val="5"/>
  <p:tag name="KSO_WM_UNIT_FILL_FORE_SCHEMECOLOR_INDEX_1_BRIGHTNESS" val="0.95"/>
  <p:tag name="KSO_WM_UNIT_FILL_FORE_SCHEMECOLOR_INDEX_1_POS" val="0"/>
  <p:tag name="KSO_WM_UNIT_FILL_FORE_SCHEMECOLOR_INDEX_1_TRANS" val="0.7"/>
  <p:tag name="KSO_WM_UNIT_FILL_FORE_SCHEMECOLOR_INDEX_2" val="9"/>
  <p:tag name="KSO_WM_UNIT_FILL_FORE_SCHEMECOLOR_INDEX_2_BRIGHTNESS" val="0"/>
  <p:tag name="KSO_WM_UNIT_FILL_FORE_SCHEMECOLOR_INDEX_2_POS" val="1"/>
  <p:tag name="KSO_WM_UNIT_FILL_FORE_SCHEMECOLOR_INDEX_2_TRANS" val="0.2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diagram20231318_3*l_h_i*1_3_2"/>
  <p:tag name="KSO_WM_UNIT_INDEX" val="1_3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31318_3*l_h_i*1_3_3"/>
  <p:tag name="KSO_WM_UNIT_INDEX" val="1_3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HIGHLIGHT" val="0"/>
  <p:tag name="KSO_WM_UNIT_ID" val="diagram20231318_3*l_h_i*1_3_1"/>
  <p:tag name="KSO_WM_UNIT_INDEX" val="1_3_1"/>
  <p:tag name="KSO_WM_UNIT_LAYERLEVEL" val="1_1_1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5"/>
  <p:tag name="KSO_WM_UNIT_FILL_FORE_SCHEMECOLOR_INDEX_1_BRIGHTNESS" val="0.95"/>
  <p:tag name="KSO_WM_UNIT_FILL_FORE_SCHEMECOLOR_INDEX_1_POS" val="0"/>
  <p:tag name="KSO_WM_UNIT_FILL_FORE_SCHEMECOLOR_INDEX_1_TRANS" val="0.7"/>
  <p:tag name="KSO_WM_UNIT_FILL_FORE_SCHEMECOLOR_INDEX_2" val="10"/>
  <p:tag name="KSO_WM_UNIT_FILL_FORE_SCHEMECOLOR_INDEX_2_BRIGHTNESS" val="0"/>
  <p:tag name="KSO_WM_UNIT_FILL_FORE_SCHEMECOLOR_INDEX_2_POS" val="1"/>
  <p:tag name="KSO_WM_UNIT_FILL_FORE_SCHEMECOLOR_INDEX_2_TRANS" val="0.2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diagram20231318_3*l_h_i*1_4_2"/>
  <p:tag name="KSO_WM_UNIT_INDEX" val="1_4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18_3*l_h_i*1_4_3"/>
  <p:tag name="KSO_WM_UNIT_INDEX" val="1_4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HIGHLIGHT" val="0"/>
  <p:tag name="KSO_WM_UNIT_ID" val="diagram20231318_3*l_h_i*1_4_1"/>
  <p:tag name="KSO_WM_UNIT_INDEX" val="1_4_1"/>
  <p:tag name="KSO_WM_UNIT_LAYERLEVEL" val="1_1_1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HIGHLIGHT" val="0"/>
  <p:tag name="KSO_WM_UNIT_ID" val="diagram20231318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HIGHLIGHT" val="0"/>
  <p:tag name="KSO_WM_UNIT_ID" val="diagram20231318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HIGHLIGHT" val="0"/>
  <p:tag name="KSO_WM_UNIT_ID" val="diagram20231318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7823622047244,&quot;width&quot;:859.0757480314962}"/>
  <p:tag name="KSO_WM_TAG_VERSION" val="3.0"/>
  <p:tag name="KSO_WM_TEMPLATE_CATEGORY" val="diagram"/>
  <p:tag name="KSO_WM_TEMPLATE_INDEX" val="20231318"/>
  <p:tag name="KSO_WM_UNIT_COMPATIBLE" val="0"/>
  <p:tag name="KSO_WM_UNIT_DIAGRAM_ISNUMVISUAL" val="0"/>
  <p:tag name="KSO_WM_UNIT_DIAGRAM_ISREFERUNIT" val="0"/>
  <p:tag name="KSO_WM_UNIT_HIGHLIGHT" val="0"/>
  <p:tag name="KSO_WM_UNIT_ID" val="diagram20231318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76.xml><?xml version="1.0" encoding="utf-8"?>
<p:tagLst xmlns:p="http://schemas.openxmlformats.org/presentationml/2006/main">
  <p:tag name="KSO_WM_TEMPLATE_CATEGORY" val="custom"/>
  <p:tag name="KSO_WM_TEMPLATE_INDEX" val="20230228"/>
</p:tagLst>
</file>

<file path=ppt/tags/tag2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0">
      <a:dk1>
        <a:srgbClr val="000000"/>
      </a:dk1>
      <a:lt1>
        <a:srgbClr val="FFFFFF"/>
      </a:lt1>
      <a:dk2>
        <a:srgbClr val="44546A"/>
      </a:dk2>
      <a:lt2>
        <a:srgbClr val="E6EDFE"/>
      </a:lt2>
      <a:accent1>
        <a:srgbClr val="014EFE"/>
      </a:accent1>
      <a:accent2>
        <a:srgbClr val="166AF5"/>
      </a:accent2>
      <a:accent3>
        <a:srgbClr val="2A86EC"/>
      </a:accent3>
      <a:accent4>
        <a:srgbClr val="3FA1E4"/>
      </a:accent4>
      <a:accent5>
        <a:srgbClr val="53BDDB"/>
      </a:accent5>
      <a:accent6>
        <a:srgbClr val="68D9D2"/>
      </a:accent6>
      <a:hlink>
        <a:srgbClr val="0563C1"/>
      </a:hlink>
      <a:folHlink>
        <a:srgbClr val="954F72"/>
      </a:folHlink>
    </a:clrScheme>
    <a:fontScheme name="自定义 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MiSans Demibold</vt:lpstr>
      <vt:lpstr>MiSans</vt:lpstr>
      <vt:lpstr>微软雅黑</vt:lpstr>
      <vt:lpstr>Office Theme</vt:lpstr>
      <vt:lpstr>拇掌关节脱位查房</vt:lpstr>
      <vt:lpstr>目录</vt:lpstr>
      <vt:lpstr>拇掌关节脱位相关知识</vt:lpstr>
      <vt:lpstr>定义和概述</vt:lpstr>
      <vt:lpstr>病因和发病机制</vt:lpstr>
      <vt:lpstr>诊断标准</vt:lpstr>
      <vt:lpstr>并发症和后遗症</vt:lpstr>
      <vt:lpstr>病例汇报</vt:lpstr>
      <vt:lpstr>患者基本信息</vt:lpstr>
      <vt:lpstr>病史及症状描述</vt:lpstr>
      <vt:lpstr>体格检查及辅助检查</vt:lpstr>
      <vt:lpstr>初步诊断及治疗方案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2024-09-02T04:55:20.439</cp:lastPrinted>
  <dcterms:created xsi:type="dcterms:W3CDTF">2024-09-01T20:55:20Z</dcterms:created>
  <dcterms:modified xsi:type="dcterms:W3CDTF">2024-09-01T20:55:23Z</dcterms:modified>
</cp:coreProperties>
</file>