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8196E32-613F-4243-A842-FB73DC0C519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112E3EA-4A9D-4A4E-966E-97D67751738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20AC681-A710-45A9-9673-FB11B7CF9CB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9E849C2-D847-4B0C-BD7A-DD1AE9AAECB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93CF91A-AF18-4724-9A14-AEA7F46DF18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8C914C1-20FF-4D75-97CE-9C7B172438C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021E27F-2785-46EF-91EB-9E27DC5C4FE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E027CEE-6815-4E23-A50E-8D6EDA0F38C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71A1F4C-22DB-4211-995D-584E891327E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A8F250A-2A96-47C8-8286-939847194F6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B418980-0F40-416F-8F6D-9F25371970F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 Id="rId4" Type="http://schemas.openxmlformats.org/officeDocument/2006/relationships/image" Target="../media/image3.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4.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4.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4.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4.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3807712303500602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cxnSp>
        <p:nvCxnSpPr>
          <p:cNvPr id="2" name="Connector 2"/>
          <p:cNvCxnSpPr/>
          <p:nvPr/>
        </p:nvCxnSpPr>
        <p:spPr>
          <a:xfrm>
            <a:off x="2182462" y="3823480"/>
            <a:ext cx="7827077" cy="0"/>
          </a:xfrm>
          <a:prstGeom prst="line">
            <a:avLst/>
          </a:prstGeom>
          <a:ln w="9525">
            <a:solidFill>
              <a:srgbClr val="FFFFFF">
                <a:alpha val="100000"/>
              </a:srgbClr>
            </a:solidFill>
            <a:prstDash val="solid"/>
          </a:ln>
        </p:spPr>
      </p:cxnSp>
      <p:pic>
        <p:nvPicPr>
          <p:cNvPr id="3" name="Picture 3"/>
          <p:cNvPicPr>
            <a:picLocks noChangeAspect="1"/>
          </p:cNvPicPr>
          <p:nvPr/>
        </p:nvPicPr>
        <p:blipFill>
          <a:blip r:embed="rId2"/>
          <a:stretch>
            <a:fillRect/>
          </a:stretch>
        </p:blipFill>
        <p:spPr>
          <a:xfrm>
            <a:off x="5" y="2"/>
            <a:ext cx="12191993" cy="1584959"/>
          </a:xfrm>
          <a:prstGeom prst="rect">
            <a:avLst/>
          </a:prstGeom>
        </p:spPr>
      </p:pic>
      <p:pic>
        <p:nvPicPr>
          <p:cNvPr id="4" name="Picture 4"/>
          <p:cNvPicPr>
            <a:picLocks noChangeAspect="1"/>
          </p:cNvPicPr>
          <p:nvPr/>
        </p:nvPicPr>
        <p:blipFill>
          <a:blip r:embed="rId3"/>
          <a:stretch>
            <a:fillRect/>
          </a:stretch>
        </p:blipFill>
        <p:spPr>
          <a:xfrm>
            <a:off x="0" y="5833872"/>
            <a:ext cx="12192000" cy="1024128"/>
          </a:xfrm>
          <a:prstGeom prst="rect">
            <a:avLst/>
          </a:prstGeom>
        </p:spPr>
      </p:pic>
      <p:sp>
        <p:nvSpPr>
          <p:cNvPr id="5" name="TextBox 5"/>
          <p:cNvSpPr txBox="1"/>
          <p:nvPr/>
        </p:nvSpPr>
        <p:spPr>
          <a:xfrm>
            <a:off x="1975806" y="2788085"/>
            <a:ext cx="8240388" cy="862965"/>
          </a:xfrm>
          <a:prstGeom prst="rect">
            <a:avLst/>
          </a:prstGeom>
        </p:spPr>
        <p:txBody>
          <a:bodyPr vert="horz" wrap="square" lIns="91440" tIns="45720" rIns="91440" bIns="45720" rtlCol="0" anchor="b"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050" b="1">
                <a:solidFill>
                  <a:srgbClr val="FFFFFF">
                    <a:alpha val="100000"/>
                  </a:srgbClr>
                </a:solidFill>
                <a:latin typeface="Microsoft Yahei"/>
                <a:ea typeface="Microsoft Yahei"/>
                <a:cs typeface="Microsoft Yahei"/>
              </a:rPr>
              <a:t>管理绩效与绩效考核方法</a:t>
            </a:r>
          </a:p>
        </p:txBody>
      </p:sp>
      <p:sp>
        <p:nvSpPr>
          <p:cNvPr id="6" name="TextBox 6"/>
          <p:cNvSpPr txBox="1"/>
          <p:nvPr/>
        </p:nvSpPr>
        <p:spPr>
          <a:xfrm>
            <a:off x="4937259" y="4058769"/>
            <a:ext cx="2317493" cy="481965"/>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a:solidFill>
                  <a:srgbClr val="FFFFFF">
                    <a:alpha val="100000"/>
                  </a:srgbClr>
                </a:solidFill>
                <a:latin typeface="Microsoft Yahei"/>
                <a:ea typeface="Microsoft Yahei"/>
                <a:cs typeface="Microsoft Yahei"/>
              </a:rPr>
              <a:t>汇报人：XX</a:t>
            </a:r>
          </a:p>
        </p:txBody>
      </p:sp>
      <p:sp>
        <p:nvSpPr>
          <p:cNvPr id="7" name="TextBox 7"/>
          <p:cNvSpPr txBox="1"/>
          <p:nvPr/>
        </p:nvSpPr>
        <p:spPr>
          <a:xfrm>
            <a:off x="4595215" y="4540734"/>
            <a:ext cx="3001580" cy="481965"/>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a:solidFill>
                  <a:srgbClr val="FFFFFF">
                    <a:alpha val="100000"/>
                  </a:srgbClr>
                </a:solidFill>
                <a:latin typeface="Microsoft Yahei"/>
                <a:ea typeface="Microsoft Yahei"/>
                <a:cs typeface="Microsoft Yahei"/>
              </a:rPr>
              <a:t>2024-01-08</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rot="1800000">
            <a:off x="-2466408" y="749879"/>
            <a:ext cx="5828632" cy="5828632"/>
          </a:xfrm>
          <a:prstGeom prst="roundRect">
            <a:avLst>
              <a:gd name="adj" fmla="val 8367"/>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2700000">
            <a:off x="-2472177" y="514684"/>
            <a:ext cx="5828632" cy="5828632"/>
          </a:xfrm>
          <a:prstGeom prst="roundRect">
            <a:avLst>
              <a:gd name="adj" fmla="val 83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5044057" y="932800"/>
            <a:ext cx="6350425" cy="4992399"/>
          </a:xfrm>
          <a:prstGeom prst="rect">
            <a:avLst/>
          </a:prstGeom>
        </p:spPr>
        <p:txBody>
          <a:bodyPr vert="horz" wrap="square" lIns="95250" tIns="95250" rIns="47625" bIns="952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绩效管理概述</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绩效考核方法介绍</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绩效考核流程设计</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绩效考核结果应用</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绩效考核存在问题及改进措施</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总结与展望</a:t>
            </a:r>
          </a:p>
        </p:txBody>
      </p:sp>
      <p:sp>
        <p:nvSpPr>
          <p:cNvPr id="5" name="TextBox 5"/>
          <p:cNvSpPr txBox="1"/>
          <p:nvPr/>
        </p:nvSpPr>
        <p:spPr>
          <a:xfrm>
            <a:off x="1024327" y="2845118"/>
            <a:ext cx="2621378" cy="116776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pPr>
            <a:r>
              <a:rPr lang="en-US" sz="6600" b="1">
                <a:solidFill>
                  <a:srgbClr val="FFFFFF">
                    <a:alpha val="100000"/>
                  </a:srgbClr>
                </a:solidFill>
                <a:latin typeface="Microsoft Yahei"/>
                <a:ea typeface="Microsoft Yahei"/>
                <a:cs typeface="Microsoft Yahei"/>
              </a:rPr>
              <a:t>目录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081312" y="881760"/>
            <a:ext cx="4145173" cy="1503638"/>
            <a:chOff x="4081312" y="881760"/>
            <a:chExt cx="4145173" cy="1503638"/>
          </a:xfrm>
        </p:grpSpPr>
        <p:sp>
          <p:nvSpPr>
            <p:cNvPr id="7" name="TextBox 7"/>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01</a:t>
              </a:r>
            </a:p>
          </p:txBody>
        </p:sp>
      </p:grpSp>
      <p:sp>
        <p:nvSpPr>
          <p:cNvPr id="8" name="TextBox 8"/>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绩效管理概述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819" r="2381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绩效是指员工在工作过程中所表现出来的工作行为、工作结果以及其对组织贡献的总和。</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绩效定义</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绩效是组织管理的核心，它关系到组织的战略目标实现、员工激励以及组织文化的建设等多个方面。</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绩效重要性</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绩效定义及重要性</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5421" b="542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绩效管理的目标是通过对员工的工作绩效进行计划、监控、评估和反馈，以提高员工的工作绩效和组织的整体绩效。</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绩效管理应遵循公平、公正、公开、客观、科学等原则，确保评估结果的准确性和可信度。</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绩效管理目标与原则</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绩效管理原则</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绩效管理目标</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3535" r="13535"/>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根据组织的战略目标和部门的工作计划，为员工设定具体、可衡量的绩效目标。</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设定绩效目标</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针对设定的绩效目标，制定详细的绩效计划，包括工作计划、资源计划、风险应对措施等。</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制定绩效计划</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通过对员工的工作过程进行实时监控和辅导，确保员工能够按照绩效计划开展工作。</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绩效监控与辅导</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在绩效周期结束时，对员工的绩效进行评估，并给予及时的反馈，帮助员工了解自己的工作表现和改进方向。</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绩效评估与反馈</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绩效管理体系构建</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081312" y="881760"/>
            <a:ext cx="4145173" cy="1503638"/>
            <a:chOff x="4081312" y="881760"/>
            <a:chExt cx="4145173" cy="1503638"/>
          </a:xfrm>
        </p:grpSpPr>
        <p:sp>
          <p:nvSpPr>
            <p:cNvPr id="7" name="TextBox 7"/>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02</a:t>
              </a:r>
            </a:p>
          </p:txBody>
        </p:sp>
      </p:grpSp>
      <p:sp>
        <p:nvSpPr>
          <p:cNvPr id="8" name="TextBox 8"/>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绩效考核方法介绍</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2215756" y="2976816"/>
            <a:ext cx="2043577" cy="266384"/>
          </a:xfrm>
          <a:custGeom>
            <a:rect l="l" t="t" r="r" b="b"/>
            <a:pathLst>
              <a:path w="7631" h="997">
                <a:moveTo>
                  <a:pt x="0" y="374"/>
                </a:moveTo>
                <a:lnTo>
                  <a:pt x="6883" y="374"/>
                </a:lnTo>
                <a:lnTo>
                  <a:pt x="6765" y="0"/>
                </a:lnTo>
                <a:lnTo>
                  <a:pt x="7631" y="498"/>
                </a:lnTo>
                <a:lnTo>
                  <a:pt x="6765" y="997"/>
                </a:lnTo>
                <a:lnTo>
                  <a:pt x="6883" y="622"/>
                </a:lnTo>
                <a:lnTo>
                  <a:pt x="0" y="622"/>
                </a:lnTo>
                <a:lnTo>
                  <a:pt x="0" y="374"/>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215756" y="4343931"/>
            <a:ext cx="2043577" cy="268329"/>
          </a:xfrm>
          <a:custGeom>
            <a:rect l="l" t="t" r="r" b="b"/>
            <a:pathLst>
              <a:path w="7631" h="997">
                <a:moveTo>
                  <a:pt x="6883" y="375"/>
                </a:moveTo>
                <a:lnTo>
                  <a:pt x="6765" y="0"/>
                </a:lnTo>
                <a:lnTo>
                  <a:pt x="7631" y="499"/>
                </a:lnTo>
                <a:lnTo>
                  <a:pt x="6765" y="997"/>
                </a:lnTo>
                <a:lnTo>
                  <a:pt x="6883" y="623"/>
                </a:lnTo>
                <a:lnTo>
                  <a:pt x="0" y="623"/>
                </a:lnTo>
                <a:lnTo>
                  <a:pt x="0" y="375"/>
                </a:lnTo>
                <a:lnTo>
                  <a:pt x="6883"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2215756" y="1566343"/>
            <a:ext cx="2043574" cy="4455417"/>
            <a:chOff x="2215756" y="1566343"/>
            <a:chExt cx="2043574" cy="4455417"/>
          </a:xfrm>
        </p:grpSpPr>
        <p:sp>
          <p:nvSpPr>
            <p:cNvPr id="5" name="Freeform 5"/>
            <p:cNvSpPr/>
            <p:nvPr/>
          </p:nvSpPr>
          <p:spPr>
            <a:xfrm>
              <a:off x="2215756" y="1789944"/>
              <a:ext cx="178886" cy="1425253"/>
            </a:xfrm>
            <a:custGeom>
              <a:rect l="l" t="t" r="r" b="b"/>
              <a:pathLst>
                <a:path w="669" h="5308">
                  <a:moveTo>
                    <a:pt x="669" y="182"/>
                  </a:moveTo>
                  <a:cubicBezTo>
                    <a:pt x="415" y="431"/>
                    <a:pt x="256" y="778"/>
                    <a:pt x="256" y="1160"/>
                  </a:cubicBezTo>
                  <a:lnTo>
                    <a:pt x="256" y="5308"/>
                  </a:lnTo>
                  <a:lnTo>
                    <a:pt x="0" y="5308"/>
                  </a:lnTo>
                  <a:lnTo>
                    <a:pt x="0" y="1148"/>
                  </a:lnTo>
                  <a:cubicBezTo>
                    <a:pt x="0" y="699"/>
                    <a:pt x="187" y="292"/>
                    <a:pt x="486" y="0"/>
                  </a:cubicBezTo>
                  <a:lnTo>
                    <a:pt x="669" y="18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346029" y="1566343"/>
              <a:ext cx="1913301" cy="272217"/>
            </a:xfrm>
            <a:custGeom>
              <a:rect l="l" t="t" r="r" b="b"/>
              <a:pathLst>
                <a:path w="7145" h="1015">
                  <a:moveTo>
                    <a:pt x="6397" y="375"/>
                  </a:moveTo>
                  <a:lnTo>
                    <a:pt x="6279" y="0"/>
                  </a:lnTo>
                  <a:lnTo>
                    <a:pt x="7145" y="499"/>
                  </a:lnTo>
                  <a:lnTo>
                    <a:pt x="6279" y="997"/>
                  </a:lnTo>
                  <a:lnTo>
                    <a:pt x="6397" y="623"/>
                  </a:lnTo>
                  <a:lnTo>
                    <a:pt x="1140" y="623"/>
                  </a:lnTo>
                  <a:cubicBezTo>
                    <a:pt x="769" y="623"/>
                    <a:pt x="430" y="773"/>
                    <a:pt x="183" y="1015"/>
                  </a:cubicBezTo>
                  <a:lnTo>
                    <a:pt x="0" y="833"/>
                  </a:lnTo>
                  <a:cubicBezTo>
                    <a:pt x="290" y="550"/>
                    <a:pt x="686" y="375"/>
                    <a:pt x="1120" y="375"/>
                  </a:cubicBezTo>
                  <a:lnTo>
                    <a:pt x="6397"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215756" y="4372893"/>
              <a:ext cx="178886" cy="1425253"/>
            </a:xfrm>
            <a:custGeom>
              <a:rect l="l" t="t" r="r" b="b"/>
              <a:pathLst>
                <a:path w="669" h="5309">
                  <a:moveTo>
                    <a:pt x="256" y="0"/>
                  </a:moveTo>
                  <a:lnTo>
                    <a:pt x="256" y="4149"/>
                  </a:lnTo>
                  <a:cubicBezTo>
                    <a:pt x="256" y="4531"/>
                    <a:pt x="415" y="4878"/>
                    <a:pt x="669" y="5127"/>
                  </a:cubicBezTo>
                  <a:lnTo>
                    <a:pt x="486" y="5309"/>
                  </a:lnTo>
                  <a:cubicBezTo>
                    <a:pt x="187" y="5017"/>
                    <a:pt x="0" y="4610"/>
                    <a:pt x="0" y="4161"/>
                  </a:cubicBezTo>
                  <a:lnTo>
                    <a:pt x="0" y="0"/>
                  </a:lnTo>
                  <a:lnTo>
                    <a:pt x="256"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346029" y="5747599"/>
              <a:ext cx="1913301" cy="274161"/>
            </a:xfrm>
            <a:custGeom>
              <a:rect l="l" t="t" r="r" b="b"/>
              <a:pathLst>
                <a:path w="7145" h="1015">
                  <a:moveTo>
                    <a:pt x="6397" y="392"/>
                  </a:moveTo>
                  <a:lnTo>
                    <a:pt x="6279" y="18"/>
                  </a:lnTo>
                  <a:lnTo>
                    <a:pt x="7145" y="516"/>
                  </a:lnTo>
                  <a:lnTo>
                    <a:pt x="6279" y="1015"/>
                  </a:lnTo>
                  <a:lnTo>
                    <a:pt x="6397" y="640"/>
                  </a:lnTo>
                  <a:lnTo>
                    <a:pt x="1120" y="640"/>
                  </a:lnTo>
                  <a:cubicBezTo>
                    <a:pt x="686" y="640"/>
                    <a:pt x="290" y="465"/>
                    <a:pt x="0" y="182"/>
                  </a:cubicBezTo>
                  <a:lnTo>
                    <a:pt x="183" y="0"/>
                  </a:lnTo>
                  <a:cubicBezTo>
                    <a:pt x="430" y="242"/>
                    <a:pt x="769" y="392"/>
                    <a:pt x="1140" y="392"/>
                  </a:cubicBezTo>
                  <a:lnTo>
                    <a:pt x="6397" y="39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171292" y="2749588"/>
            <a:ext cx="2088928" cy="2088928"/>
            <a:chOff x="1171292" y="2749588"/>
            <a:chExt cx="2088928" cy="2088928"/>
          </a:xfrm>
        </p:grpSpPr>
        <p:sp>
          <p:nvSpPr>
            <p:cNvPr id="10" name="AutoShape 10"/>
            <p:cNvSpPr/>
            <p:nvPr/>
          </p:nvSpPr>
          <p:spPr>
            <a:xfrm>
              <a:off x="1171292" y="2749588"/>
              <a:ext cx="2088928" cy="2088928"/>
            </a:xfrm>
            <a:prstGeom prst="ellips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797656" y="3303419"/>
            <a:ext cx="931450" cy="924116"/>
            <a:chOff x="1797656" y="3303419"/>
            <a:chExt cx="931450" cy="924116"/>
          </a:xfrm>
        </p:grpSpPr>
        <p:sp>
          <p:nvSpPr>
            <p:cNvPr id="12" name="Freeform 12"/>
            <p:cNvSpPr/>
            <p:nvPr/>
          </p:nvSpPr>
          <p:spPr>
            <a:xfrm>
              <a:off x="1978060" y="3564785"/>
              <a:ext cx="482346" cy="478631"/>
            </a:xfrm>
            <a:custGeom>
              <a:rect l="l" t="t" r="r" b="b"/>
              <a:pathLst>
                <a:path w="55" h="55">
                  <a:moveTo>
                    <a:pt x="47" y="27"/>
                  </a:moveTo>
                  <a:cubicBezTo>
                    <a:pt x="47" y="38"/>
                    <a:pt x="38" y="46"/>
                    <a:pt x="28" y="46"/>
                  </a:cubicBezTo>
                  <a:cubicBezTo>
                    <a:pt x="18" y="46"/>
                    <a:pt x="9" y="38"/>
                    <a:pt x="9" y="27"/>
                  </a:cubicBezTo>
                  <a:cubicBezTo>
                    <a:pt x="9" y="17"/>
                    <a:pt x="18" y="9"/>
                    <a:pt x="28" y="9"/>
                  </a:cubicBezTo>
                  <a:cubicBezTo>
                    <a:pt x="31" y="9"/>
                    <a:pt x="35" y="10"/>
                    <a:pt x="38" y="11"/>
                  </a:cubicBezTo>
                  <a:cubicBezTo>
                    <a:pt x="44" y="5"/>
                    <a:pt x="44" y="5"/>
                    <a:pt x="44" y="5"/>
                  </a:cubicBezTo>
                  <a:cubicBezTo>
                    <a:pt x="39" y="2"/>
                    <a:pt x="34" y="0"/>
                    <a:pt x="28" y="0"/>
                  </a:cubicBezTo>
                  <a:cubicBezTo>
                    <a:pt x="13" y="0"/>
                    <a:pt x="0" y="12"/>
                    <a:pt x="0" y="27"/>
                  </a:cubicBezTo>
                  <a:cubicBezTo>
                    <a:pt x="0" y="43"/>
                    <a:pt x="13" y="55"/>
                    <a:pt x="28" y="55"/>
                  </a:cubicBezTo>
                  <a:cubicBezTo>
                    <a:pt x="43" y="55"/>
                    <a:pt x="55" y="43"/>
                    <a:pt x="55" y="27"/>
                  </a:cubicBezTo>
                  <a:cubicBezTo>
                    <a:pt x="55" y="21"/>
                    <a:pt x="53" y="16"/>
                    <a:pt x="50" y="11"/>
                  </a:cubicBezTo>
                  <a:cubicBezTo>
                    <a:pt x="44" y="18"/>
                    <a:pt x="44" y="18"/>
                    <a:pt x="44" y="18"/>
                  </a:cubicBezTo>
                  <a:cubicBezTo>
                    <a:pt x="46" y="21"/>
                    <a:pt x="47" y="24"/>
                    <a:pt x="47" y="2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2147414" y="3730520"/>
              <a:ext cx="154591" cy="147257"/>
            </a:xfrm>
            <a:custGeom>
              <a:rect l="l" t="t" r="r" b="b"/>
              <a:pathLst>
                <a:path w="18" h="17">
                  <a:moveTo>
                    <a:pt x="12" y="0"/>
                  </a:moveTo>
                  <a:cubicBezTo>
                    <a:pt x="11" y="0"/>
                    <a:pt x="10" y="0"/>
                    <a:pt x="9" y="0"/>
                  </a:cubicBezTo>
                  <a:cubicBezTo>
                    <a:pt x="4" y="0"/>
                    <a:pt x="0" y="4"/>
                    <a:pt x="0" y="8"/>
                  </a:cubicBezTo>
                  <a:cubicBezTo>
                    <a:pt x="0" y="13"/>
                    <a:pt x="4" y="17"/>
                    <a:pt x="9" y="17"/>
                  </a:cubicBezTo>
                  <a:cubicBezTo>
                    <a:pt x="14" y="17"/>
                    <a:pt x="18" y="13"/>
                    <a:pt x="18" y="8"/>
                  </a:cubicBezTo>
                  <a:cubicBezTo>
                    <a:pt x="18" y="7"/>
                    <a:pt x="17" y="6"/>
                    <a:pt x="17" y="5"/>
                  </a:cubicBezTo>
                  <a:cubicBezTo>
                    <a:pt x="9" y="9"/>
                    <a:pt x="9" y="9"/>
                    <a:pt x="9" y="9"/>
                  </a:cubicBezTo>
                  <a:lnTo>
                    <a:pt x="12"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797656" y="3380762"/>
              <a:ext cx="854202" cy="846773"/>
            </a:xfrm>
            <a:custGeom>
              <a:rect l="l" t="t" r="r" b="b"/>
              <a:pathLst>
                <a:path w="98" h="97">
                  <a:moveTo>
                    <a:pt x="82" y="22"/>
                  </a:moveTo>
                  <a:cubicBezTo>
                    <a:pt x="80" y="23"/>
                    <a:pt x="80" y="23"/>
                    <a:pt x="80" y="23"/>
                  </a:cubicBezTo>
                  <a:cubicBezTo>
                    <a:pt x="86" y="30"/>
                    <a:pt x="89" y="39"/>
                    <a:pt x="89" y="48"/>
                  </a:cubicBezTo>
                  <a:cubicBezTo>
                    <a:pt x="89" y="71"/>
                    <a:pt x="71" y="88"/>
                    <a:pt x="49" y="88"/>
                  </a:cubicBezTo>
                  <a:cubicBezTo>
                    <a:pt x="27" y="88"/>
                    <a:pt x="9" y="71"/>
                    <a:pt x="9" y="48"/>
                  </a:cubicBezTo>
                  <a:cubicBezTo>
                    <a:pt x="9" y="26"/>
                    <a:pt x="27" y="8"/>
                    <a:pt x="49" y="8"/>
                  </a:cubicBezTo>
                  <a:cubicBezTo>
                    <a:pt x="58" y="8"/>
                    <a:pt x="67" y="12"/>
                    <a:pt x="74" y="17"/>
                  </a:cubicBezTo>
                  <a:cubicBezTo>
                    <a:pt x="76" y="15"/>
                    <a:pt x="76" y="15"/>
                    <a:pt x="76" y="15"/>
                  </a:cubicBezTo>
                  <a:cubicBezTo>
                    <a:pt x="76" y="8"/>
                    <a:pt x="76" y="8"/>
                    <a:pt x="76" y="8"/>
                  </a:cubicBezTo>
                  <a:cubicBezTo>
                    <a:pt x="68" y="3"/>
                    <a:pt x="59" y="0"/>
                    <a:pt x="49" y="0"/>
                  </a:cubicBezTo>
                  <a:cubicBezTo>
                    <a:pt x="22" y="0"/>
                    <a:pt x="0" y="22"/>
                    <a:pt x="0" y="48"/>
                  </a:cubicBezTo>
                  <a:cubicBezTo>
                    <a:pt x="0" y="75"/>
                    <a:pt x="22" y="97"/>
                    <a:pt x="49" y="97"/>
                  </a:cubicBezTo>
                  <a:cubicBezTo>
                    <a:pt x="76" y="97"/>
                    <a:pt x="98" y="75"/>
                    <a:pt x="98" y="48"/>
                  </a:cubicBezTo>
                  <a:cubicBezTo>
                    <a:pt x="98" y="38"/>
                    <a:pt x="95" y="29"/>
                    <a:pt x="89" y="21"/>
                  </a:cubicBezTo>
                  <a:lnTo>
                    <a:pt x="82" y="2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2224757" y="3303419"/>
              <a:ext cx="504349" cy="497015"/>
            </a:xfrm>
            <a:custGeom>
              <a:rect l="l" t="t" r="r" b="b"/>
              <a:pathLst>
                <a:path w="137" h="135">
                  <a:moveTo>
                    <a:pt x="104" y="30"/>
                  </a:moveTo>
                  <a:lnTo>
                    <a:pt x="106" y="0"/>
                  </a:lnTo>
                  <a:lnTo>
                    <a:pt x="87" y="16"/>
                  </a:lnTo>
                  <a:lnTo>
                    <a:pt x="71" y="35"/>
                  </a:lnTo>
                  <a:lnTo>
                    <a:pt x="69" y="59"/>
                  </a:lnTo>
                  <a:lnTo>
                    <a:pt x="40" y="90"/>
                  </a:lnTo>
                  <a:lnTo>
                    <a:pt x="14" y="116"/>
                  </a:lnTo>
                  <a:lnTo>
                    <a:pt x="0" y="135"/>
                  </a:lnTo>
                  <a:lnTo>
                    <a:pt x="19" y="123"/>
                  </a:lnTo>
                  <a:lnTo>
                    <a:pt x="45" y="97"/>
                  </a:lnTo>
                  <a:lnTo>
                    <a:pt x="76" y="66"/>
                  </a:lnTo>
                  <a:lnTo>
                    <a:pt x="102" y="66"/>
                  </a:lnTo>
                  <a:lnTo>
                    <a:pt x="118" y="47"/>
                  </a:lnTo>
                  <a:lnTo>
                    <a:pt x="137" y="30"/>
                  </a:lnTo>
                  <a:lnTo>
                    <a:pt x="104" y="3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目标管理法</a:t>
              </a:r>
            </a:p>
          </p:txBody>
        </p:sp>
      </p:grpSp>
      <p:sp>
        <p:nvSpPr>
          <p:cNvPr id="38" name="AutoShape 38"/>
          <p:cNvSpPr/>
          <p:nvPr/>
        </p:nvSpPr>
        <p:spPr>
          <a:xfrm>
            <a:off x="4435504" y="1548259"/>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435504" y="1110481"/>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4594260" y="1108803"/>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定义</a:t>
            </a:r>
          </a:p>
        </p:txBody>
      </p:sp>
      <p:sp>
        <p:nvSpPr>
          <p:cNvPr id="41" name="TextBox 41"/>
          <p:cNvSpPr txBox="1"/>
          <p:nvPr/>
        </p:nvSpPr>
        <p:spPr>
          <a:xfrm>
            <a:off x="4594260" y="1548259"/>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目标管理法是一种通过设定明确、可衡量的目标，并根据目标完成情况来评估员工绩效的方法。</a:t>
            </a:r>
          </a:p>
        </p:txBody>
      </p:sp>
      <p:sp>
        <p:nvSpPr>
          <p:cNvPr id="42" name="AutoShape 42"/>
          <p:cNvSpPr/>
          <p:nvPr/>
        </p:nvSpPr>
        <p:spPr>
          <a:xfrm>
            <a:off x="4435504" y="2916347"/>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435504" y="2478570"/>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4594260" y="2476892"/>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实施步骤</a:t>
            </a:r>
          </a:p>
        </p:txBody>
      </p:sp>
      <p:sp>
        <p:nvSpPr>
          <p:cNvPr id="45" name="TextBox 45"/>
          <p:cNvSpPr txBox="1"/>
          <p:nvPr/>
        </p:nvSpPr>
        <p:spPr>
          <a:xfrm>
            <a:off x="4594260" y="2916347"/>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与员工共同设定目标，明确目标完成时间和标准，定期跟进目标完成情况，并根据目标完成情况进行评估和反馈。</a:t>
            </a:r>
          </a:p>
        </p:txBody>
      </p:sp>
      <p:sp>
        <p:nvSpPr>
          <p:cNvPr id="46" name="AutoShape 46"/>
          <p:cNvSpPr/>
          <p:nvPr/>
        </p:nvSpPr>
        <p:spPr>
          <a:xfrm>
            <a:off x="4435504" y="4284435"/>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4435504" y="3846658"/>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TextBox 48"/>
          <p:cNvSpPr txBox="1"/>
          <p:nvPr/>
        </p:nvSpPr>
        <p:spPr>
          <a:xfrm>
            <a:off x="4594260" y="3844980"/>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优点</a:t>
            </a:r>
          </a:p>
        </p:txBody>
      </p:sp>
      <p:sp>
        <p:nvSpPr>
          <p:cNvPr id="49" name="TextBox 49"/>
          <p:cNvSpPr txBox="1"/>
          <p:nvPr/>
        </p:nvSpPr>
        <p:spPr>
          <a:xfrm>
            <a:off x="4594260" y="4284435"/>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能够激发员工积极性，提高员工自我管理能力，促进员工与组织的共同发展。</a:t>
            </a:r>
          </a:p>
        </p:txBody>
      </p:sp>
      <p:sp>
        <p:nvSpPr>
          <p:cNvPr id="50" name="AutoShape 50"/>
          <p:cNvSpPr/>
          <p:nvPr/>
        </p:nvSpPr>
        <p:spPr>
          <a:xfrm>
            <a:off x="4435504" y="5652523"/>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4435504" y="5214746"/>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TextBox 52"/>
          <p:cNvSpPr txBox="1"/>
          <p:nvPr/>
        </p:nvSpPr>
        <p:spPr>
          <a:xfrm>
            <a:off x="4594260" y="5213068"/>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缺点</a:t>
            </a:r>
          </a:p>
        </p:txBody>
      </p:sp>
      <p:sp>
        <p:nvSpPr>
          <p:cNvPr id="53" name="TextBox 53"/>
          <p:cNvSpPr txBox="1"/>
          <p:nvPr/>
        </p:nvSpPr>
        <p:spPr>
          <a:xfrm>
            <a:off x="4594260" y="5652523"/>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目标设定可能存在主观性，过于强调结果导向，可能忽略过程管理和员工个人发展。</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596324" y="1798767"/>
            <a:ext cx="2754316" cy="64698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642414" y="1934125"/>
            <a:ext cx="2708226" cy="377919"/>
          </a:xfrm>
          <a:prstGeom prst="rect">
            <a:avLst/>
          </a:prstGeom>
        </p:spPr>
        <p:txBody>
          <a:bodyPr vert="horz" wrap="square" lIns="91345" tIns="45720" rIns="91345"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270"/>
              </a:spcBef>
              <a:defRPr/>
            </a:pPr>
            <a:r>
              <a:rPr lang="en-US" sz="1575" b="1">
                <a:solidFill>
                  <a:srgbClr val="FFFFFF">
                    <a:alpha val="100000"/>
                  </a:srgbClr>
                </a:solidFill>
                <a:latin typeface="Microsoft Yahei"/>
                <a:ea typeface="Microsoft Yahei"/>
                <a:cs typeface="Microsoft Yahei"/>
              </a:rPr>
              <a:t>定义</a:t>
            </a:r>
            <a:endParaRPr lang="en-US" sz="1100"/>
          </a:p>
        </p:txBody>
      </p:sp>
      <p:sp>
        <p:nvSpPr>
          <p:cNvPr id="4" name="Freeform 4"/>
          <p:cNvSpPr/>
          <p:nvPr/>
        </p:nvSpPr>
        <p:spPr>
          <a:xfrm>
            <a:off x="1810403" y="1798767"/>
            <a:ext cx="559947" cy="562395"/>
          </a:xfrm>
          <a:custGeom>
            <a:rect l="l" t="t" r="r" b="b"/>
            <a:pathLst>
              <a:path w="85" h="85">
                <a:moveTo>
                  <a:pt x="80" y="53"/>
                </a:moveTo>
                <a:cubicBezTo>
                  <a:pt x="80" y="80"/>
                  <a:pt x="80" y="80"/>
                  <a:pt x="80" y="80"/>
                </a:cubicBezTo>
                <a:cubicBezTo>
                  <a:pt x="80" y="83"/>
                  <a:pt x="78" y="85"/>
                  <a:pt x="74" y="85"/>
                </a:cubicBezTo>
                <a:cubicBezTo>
                  <a:pt x="10" y="85"/>
                  <a:pt x="10" y="85"/>
                  <a:pt x="10" y="85"/>
                </a:cubicBezTo>
                <a:cubicBezTo>
                  <a:pt x="7" y="85"/>
                  <a:pt x="5" y="83"/>
                  <a:pt x="5" y="80"/>
                </a:cubicBezTo>
                <a:cubicBezTo>
                  <a:pt x="5" y="53"/>
                  <a:pt x="5" y="53"/>
                  <a:pt x="5" y="53"/>
                </a:cubicBezTo>
                <a:cubicBezTo>
                  <a:pt x="9" y="54"/>
                  <a:pt x="13" y="55"/>
                  <a:pt x="17" y="56"/>
                </a:cubicBezTo>
                <a:cubicBezTo>
                  <a:pt x="17" y="60"/>
                  <a:pt x="17" y="60"/>
                  <a:pt x="17" y="60"/>
                </a:cubicBezTo>
                <a:cubicBezTo>
                  <a:pt x="20" y="60"/>
                  <a:pt x="20" y="60"/>
                  <a:pt x="20" y="60"/>
                </a:cubicBezTo>
                <a:cubicBezTo>
                  <a:pt x="20" y="68"/>
                  <a:pt x="20" y="68"/>
                  <a:pt x="20" y="68"/>
                </a:cubicBezTo>
                <a:cubicBezTo>
                  <a:pt x="27" y="68"/>
                  <a:pt x="27" y="68"/>
                  <a:pt x="27" y="68"/>
                </a:cubicBezTo>
                <a:cubicBezTo>
                  <a:pt x="27" y="60"/>
                  <a:pt x="27" y="60"/>
                  <a:pt x="27" y="60"/>
                </a:cubicBezTo>
                <a:cubicBezTo>
                  <a:pt x="30" y="60"/>
                  <a:pt x="30" y="60"/>
                  <a:pt x="30" y="60"/>
                </a:cubicBezTo>
                <a:cubicBezTo>
                  <a:pt x="30" y="57"/>
                  <a:pt x="30" y="57"/>
                  <a:pt x="30" y="57"/>
                </a:cubicBezTo>
                <a:cubicBezTo>
                  <a:pt x="38" y="58"/>
                  <a:pt x="46" y="58"/>
                  <a:pt x="54" y="57"/>
                </a:cubicBezTo>
                <a:cubicBezTo>
                  <a:pt x="54" y="60"/>
                  <a:pt x="54" y="60"/>
                  <a:pt x="54" y="60"/>
                </a:cubicBezTo>
                <a:cubicBezTo>
                  <a:pt x="57" y="60"/>
                  <a:pt x="57" y="60"/>
                  <a:pt x="57" y="60"/>
                </a:cubicBezTo>
                <a:cubicBezTo>
                  <a:pt x="57" y="68"/>
                  <a:pt x="57" y="68"/>
                  <a:pt x="57" y="68"/>
                </a:cubicBezTo>
                <a:cubicBezTo>
                  <a:pt x="63" y="68"/>
                  <a:pt x="63" y="68"/>
                  <a:pt x="63" y="68"/>
                </a:cubicBezTo>
                <a:cubicBezTo>
                  <a:pt x="63" y="60"/>
                  <a:pt x="63" y="60"/>
                  <a:pt x="63" y="60"/>
                </a:cubicBezTo>
                <a:cubicBezTo>
                  <a:pt x="66" y="60"/>
                  <a:pt x="66" y="60"/>
                  <a:pt x="66" y="60"/>
                </a:cubicBezTo>
                <a:cubicBezTo>
                  <a:pt x="66" y="56"/>
                  <a:pt x="66" y="56"/>
                  <a:pt x="66" y="56"/>
                </a:cubicBezTo>
                <a:cubicBezTo>
                  <a:pt x="71" y="55"/>
                  <a:pt x="75" y="54"/>
                  <a:pt x="80" y="53"/>
                </a:cubicBezTo>
                <a:close/>
                <a:moveTo>
                  <a:pt x="31" y="0"/>
                </a:moveTo>
                <a:cubicBezTo>
                  <a:pt x="54" y="0"/>
                  <a:pt x="54" y="0"/>
                  <a:pt x="54" y="0"/>
                </a:cubicBezTo>
                <a:cubicBezTo>
                  <a:pt x="58" y="0"/>
                  <a:pt x="61" y="3"/>
                  <a:pt x="61" y="7"/>
                </a:cubicBezTo>
                <a:cubicBezTo>
                  <a:pt x="61" y="16"/>
                  <a:pt x="61" y="16"/>
                  <a:pt x="61" y="16"/>
                </a:cubicBezTo>
                <a:cubicBezTo>
                  <a:pt x="53" y="16"/>
                  <a:pt x="53" y="16"/>
                  <a:pt x="53" y="16"/>
                </a:cubicBezTo>
                <a:cubicBezTo>
                  <a:pt x="53" y="8"/>
                  <a:pt x="53" y="8"/>
                  <a:pt x="53" y="8"/>
                </a:cubicBezTo>
                <a:cubicBezTo>
                  <a:pt x="32" y="8"/>
                  <a:pt x="32" y="8"/>
                  <a:pt x="32" y="8"/>
                </a:cubicBezTo>
                <a:cubicBezTo>
                  <a:pt x="32" y="16"/>
                  <a:pt x="32" y="16"/>
                  <a:pt x="32" y="16"/>
                </a:cubicBezTo>
                <a:cubicBezTo>
                  <a:pt x="24" y="16"/>
                  <a:pt x="24" y="16"/>
                  <a:pt x="24" y="16"/>
                </a:cubicBezTo>
                <a:cubicBezTo>
                  <a:pt x="24" y="7"/>
                  <a:pt x="24" y="7"/>
                  <a:pt x="24" y="7"/>
                </a:cubicBezTo>
                <a:cubicBezTo>
                  <a:pt x="24" y="3"/>
                  <a:pt x="27" y="0"/>
                  <a:pt x="31" y="0"/>
                </a:cubicBezTo>
                <a:close/>
                <a:moveTo>
                  <a:pt x="0" y="20"/>
                </a:moveTo>
                <a:cubicBezTo>
                  <a:pt x="0" y="48"/>
                  <a:pt x="0" y="48"/>
                  <a:pt x="0" y="48"/>
                </a:cubicBezTo>
                <a:cubicBezTo>
                  <a:pt x="27" y="55"/>
                  <a:pt x="56" y="55"/>
                  <a:pt x="85" y="48"/>
                </a:cubicBezTo>
                <a:cubicBezTo>
                  <a:pt x="85" y="20"/>
                  <a:pt x="85" y="20"/>
                  <a:pt x="85" y="20"/>
                </a:cubicBezTo>
                <a:lnTo>
                  <a:pt x="0" y="2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642414" y="2932252"/>
            <a:ext cx="2753936" cy="645148"/>
          </a:xfrm>
          <a:prstGeom prst="roundRect">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2654004" y="4055207"/>
            <a:ext cx="2752792" cy="644697"/>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1781996" y="4110075"/>
            <a:ext cx="644511" cy="521244"/>
          </a:xfrm>
          <a:custGeom>
            <a:rect l="l" t="t" r="r" b="b"/>
            <a:pathLst>
              <a:path w="109" h="88">
                <a:moveTo>
                  <a:pt x="80" y="88"/>
                </a:moveTo>
                <a:cubicBezTo>
                  <a:pt x="86" y="88"/>
                  <a:pt x="86" y="88"/>
                  <a:pt x="86" y="88"/>
                </a:cubicBezTo>
                <a:cubicBezTo>
                  <a:pt x="86" y="44"/>
                  <a:pt x="86" y="44"/>
                  <a:pt x="86" y="44"/>
                </a:cubicBezTo>
                <a:cubicBezTo>
                  <a:pt x="84" y="44"/>
                  <a:pt x="84" y="44"/>
                  <a:pt x="84" y="44"/>
                </a:cubicBezTo>
                <a:cubicBezTo>
                  <a:pt x="82" y="70"/>
                  <a:pt x="82" y="70"/>
                  <a:pt x="82" y="70"/>
                </a:cubicBezTo>
                <a:cubicBezTo>
                  <a:pt x="80" y="71"/>
                  <a:pt x="80" y="71"/>
                  <a:pt x="80" y="71"/>
                </a:cubicBezTo>
                <a:cubicBezTo>
                  <a:pt x="80" y="88"/>
                  <a:pt x="80" y="88"/>
                  <a:pt x="80" y="88"/>
                </a:cubicBezTo>
                <a:close/>
                <a:moveTo>
                  <a:pt x="109" y="0"/>
                </a:moveTo>
                <a:cubicBezTo>
                  <a:pt x="100" y="17"/>
                  <a:pt x="100" y="17"/>
                  <a:pt x="100" y="17"/>
                </a:cubicBezTo>
                <a:cubicBezTo>
                  <a:pt x="92" y="33"/>
                  <a:pt x="92" y="33"/>
                  <a:pt x="92" y="33"/>
                </a:cubicBezTo>
                <a:cubicBezTo>
                  <a:pt x="84" y="22"/>
                  <a:pt x="84" y="22"/>
                  <a:pt x="84" y="22"/>
                </a:cubicBezTo>
                <a:cubicBezTo>
                  <a:pt x="80" y="25"/>
                  <a:pt x="80" y="25"/>
                  <a:pt x="80" y="25"/>
                </a:cubicBezTo>
                <a:cubicBezTo>
                  <a:pt x="77" y="64"/>
                  <a:pt x="77" y="64"/>
                  <a:pt x="77" y="64"/>
                </a:cubicBezTo>
                <a:cubicBezTo>
                  <a:pt x="67" y="68"/>
                  <a:pt x="67" y="68"/>
                  <a:pt x="67" y="68"/>
                </a:cubicBezTo>
                <a:cubicBezTo>
                  <a:pt x="48" y="50"/>
                  <a:pt x="48" y="50"/>
                  <a:pt x="48" y="50"/>
                </a:cubicBezTo>
                <a:cubicBezTo>
                  <a:pt x="37" y="73"/>
                  <a:pt x="37" y="73"/>
                  <a:pt x="37" y="73"/>
                </a:cubicBezTo>
                <a:cubicBezTo>
                  <a:pt x="26" y="73"/>
                  <a:pt x="26" y="73"/>
                  <a:pt x="26" y="73"/>
                </a:cubicBezTo>
                <a:cubicBezTo>
                  <a:pt x="19" y="63"/>
                  <a:pt x="19" y="63"/>
                  <a:pt x="19" y="63"/>
                </a:cubicBezTo>
                <a:cubicBezTo>
                  <a:pt x="4" y="67"/>
                  <a:pt x="4" y="67"/>
                  <a:pt x="4" y="67"/>
                </a:cubicBezTo>
                <a:cubicBezTo>
                  <a:pt x="0" y="56"/>
                  <a:pt x="0" y="56"/>
                  <a:pt x="0" y="56"/>
                </a:cubicBezTo>
                <a:cubicBezTo>
                  <a:pt x="20" y="50"/>
                  <a:pt x="20" y="50"/>
                  <a:pt x="20" y="50"/>
                </a:cubicBezTo>
                <a:cubicBezTo>
                  <a:pt x="25" y="48"/>
                  <a:pt x="25" y="48"/>
                  <a:pt x="25" y="48"/>
                </a:cubicBezTo>
                <a:cubicBezTo>
                  <a:pt x="27" y="52"/>
                  <a:pt x="27" y="52"/>
                  <a:pt x="27" y="52"/>
                </a:cubicBezTo>
                <a:cubicBezTo>
                  <a:pt x="30" y="57"/>
                  <a:pt x="30" y="57"/>
                  <a:pt x="30" y="57"/>
                </a:cubicBezTo>
                <a:cubicBezTo>
                  <a:pt x="40" y="37"/>
                  <a:pt x="40" y="37"/>
                  <a:pt x="40" y="37"/>
                </a:cubicBezTo>
                <a:cubicBezTo>
                  <a:pt x="44" y="29"/>
                  <a:pt x="44" y="29"/>
                  <a:pt x="44" y="29"/>
                </a:cubicBezTo>
                <a:cubicBezTo>
                  <a:pt x="50" y="35"/>
                  <a:pt x="50" y="35"/>
                  <a:pt x="50" y="35"/>
                </a:cubicBezTo>
                <a:cubicBezTo>
                  <a:pt x="66" y="50"/>
                  <a:pt x="66" y="50"/>
                  <a:pt x="66" y="50"/>
                </a:cubicBezTo>
                <a:cubicBezTo>
                  <a:pt x="68" y="21"/>
                  <a:pt x="68" y="21"/>
                  <a:pt x="68" y="21"/>
                </a:cubicBezTo>
                <a:cubicBezTo>
                  <a:pt x="68" y="18"/>
                  <a:pt x="68" y="18"/>
                  <a:pt x="68" y="18"/>
                </a:cubicBezTo>
                <a:cubicBezTo>
                  <a:pt x="71" y="16"/>
                  <a:pt x="71" y="16"/>
                  <a:pt x="71" y="16"/>
                </a:cubicBezTo>
                <a:cubicBezTo>
                  <a:pt x="78" y="12"/>
                  <a:pt x="78" y="12"/>
                  <a:pt x="78" y="12"/>
                </a:cubicBezTo>
                <a:cubicBezTo>
                  <a:pt x="72" y="2"/>
                  <a:pt x="72" y="2"/>
                  <a:pt x="72" y="2"/>
                </a:cubicBezTo>
                <a:cubicBezTo>
                  <a:pt x="90" y="1"/>
                  <a:pt x="90" y="1"/>
                  <a:pt x="90" y="1"/>
                </a:cubicBezTo>
                <a:cubicBezTo>
                  <a:pt x="109" y="0"/>
                  <a:pt x="109" y="0"/>
                  <a:pt x="109" y="0"/>
                </a:cubicBezTo>
                <a:close/>
                <a:moveTo>
                  <a:pt x="22" y="88"/>
                </a:moveTo>
                <a:cubicBezTo>
                  <a:pt x="24" y="88"/>
                  <a:pt x="27" y="88"/>
                  <a:pt x="29" y="88"/>
                </a:cubicBezTo>
                <a:cubicBezTo>
                  <a:pt x="29" y="80"/>
                  <a:pt x="29" y="80"/>
                  <a:pt x="29" y="80"/>
                </a:cubicBezTo>
                <a:cubicBezTo>
                  <a:pt x="23" y="81"/>
                  <a:pt x="23" y="81"/>
                  <a:pt x="23" y="81"/>
                </a:cubicBezTo>
                <a:cubicBezTo>
                  <a:pt x="22" y="79"/>
                  <a:pt x="22" y="79"/>
                  <a:pt x="22" y="79"/>
                </a:cubicBezTo>
                <a:cubicBezTo>
                  <a:pt x="22" y="88"/>
                  <a:pt x="22" y="88"/>
                  <a:pt x="22" y="88"/>
                </a:cubicBezTo>
                <a:close/>
                <a:moveTo>
                  <a:pt x="11" y="88"/>
                </a:moveTo>
                <a:cubicBezTo>
                  <a:pt x="17" y="88"/>
                  <a:pt x="17" y="88"/>
                  <a:pt x="17" y="88"/>
                </a:cubicBezTo>
                <a:cubicBezTo>
                  <a:pt x="17" y="71"/>
                  <a:pt x="17" y="71"/>
                  <a:pt x="17" y="71"/>
                </a:cubicBezTo>
                <a:cubicBezTo>
                  <a:pt x="17" y="71"/>
                  <a:pt x="17" y="71"/>
                  <a:pt x="17" y="71"/>
                </a:cubicBezTo>
                <a:cubicBezTo>
                  <a:pt x="11" y="73"/>
                  <a:pt x="11" y="73"/>
                  <a:pt x="11" y="73"/>
                </a:cubicBezTo>
                <a:cubicBezTo>
                  <a:pt x="11" y="88"/>
                  <a:pt x="11" y="88"/>
                  <a:pt x="11" y="88"/>
                </a:cubicBezTo>
                <a:close/>
                <a:moveTo>
                  <a:pt x="34" y="88"/>
                </a:moveTo>
                <a:cubicBezTo>
                  <a:pt x="36" y="88"/>
                  <a:pt x="38" y="88"/>
                  <a:pt x="40" y="88"/>
                </a:cubicBezTo>
                <a:cubicBezTo>
                  <a:pt x="40" y="79"/>
                  <a:pt x="40" y="79"/>
                  <a:pt x="40" y="79"/>
                </a:cubicBezTo>
                <a:cubicBezTo>
                  <a:pt x="40" y="80"/>
                  <a:pt x="40" y="80"/>
                  <a:pt x="40" y="80"/>
                </a:cubicBezTo>
                <a:cubicBezTo>
                  <a:pt x="34" y="80"/>
                  <a:pt x="34" y="80"/>
                  <a:pt x="34" y="80"/>
                </a:cubicBezTo>
                <a:cubicBezTo>
                  <a:pt x="34" y="88"/>
                  <a:pt x="34" y="88"/>
                  <a:pt x="34" y="88"/>
                </a:cubicBezTo>
                <a:close/>
                <a:moveTo>
                  <a:pt x="45" y="88"/>
                </a:moveTo>
                <a:cubicBezTo>
                  <a:pt x="47" y="88"/>
                  <a:pt x="50" y="88"/>
                  <a:pt x="52" y="88"/>
                </a:cubicBezTo>
                <a:cubicBezTo>
                  <a:pt x="52" y="63"/>
                  <a:pt x="52" y="63"/>
                  <a:pt x="52" y="63"/>
                </a:cubicBezTo>
                <a:cubicBezTo>
                  <a:pt x="49" y="60"/>
                  <a:pt x="49" y="60"/>
                  <a:pt x="49" y="60"/>
                </a:cubicBezTo>
                <a:cubicBezTo>
                  <a:pt x="45" y="69"/>
                  <a:pt x="45" y="69"/>
                  <a:pt x="45" y="69"/>
                </a:cubicBezTo>
                <a:cubicBezTo>
                  <a:pt x="45" y="88"/>
                  <a:pt x="45" y="88"/>
                  <a:pt x="45" y="88"/>
                </a:cubicBezTo>
                <a:close/>
                <a:moveTo>
                  <a:pt x="57" y="88"/>
                </a:moveTo>
                <a:cubicBezTo>
                  <a:pt x="59" y="88"/>
                  <a:pt x="61" y="88"/>
                  <a:pt x="63" y="88"/>
                </a:cubicBezTo>
                <a:cubicBezTo>
                  <a:pt x="63" y="73"/>
                  <a:pt x="63" y="73"/>
                  <a:pt x="63" y="73"/>
                </a:cubicBezTo>
                <a:cubicBezTo>
                  <a:pt x="57" y="67"/>
                  <a:pt x="57" y="67"/>
                  <a:pt x="57" y="67"/>
                </a:cubicBezTo>
                <a:cubicBezTo>
                  <a:pt x="57" y="88"/>
                  <a:pt x="57" y="88"/>
                  <a:pt x="57" y="88"/>
                </a:cubicBezTo>
                <a:close/>
                <a:moveTo>
                  <a:pt x="68" y="88"/>
                </a:moveTo>
                <a:cubicBezTo>
                  <a:pt x="70" y="88"/>
                  <a:pt x="73" y="88"/>
                  <a:pt x="75" y="88"/>
                </a:cubicBezTo>
                <a:cubicBezTo>
                  <a:pt x="75" y="72"/>
                  <a:pt x="75" y="72"/>
                  <a:pt x="75" y="72"/>
                </a:cubicBezTo>
                <a:cubicBezTo>
                  <a:pt x="68" y="75"/>
                  <a:pt x="68" y="75"/>
                  <a:pt x="68" y="75"/>
                </a:cubicBezTo>
                <a:lnTo>
                  <a:pt x="68" y="8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2619378" y="5177711"/>
            <a:ext cx="2754121" cy="647099"/>
          </a:xfrm>
          <a:prstGeom prst="roundRect">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1776120" y="5179997"/>
            <a:ext cx="628513" cy="649269"/>
          </a:xfrm>
          <a:custGeom>
            <a:rect l="l" t="t" r="r" b="b"/>
            <a:pathLst>
              <a:path w="89" h="92">
                <a:moveTo>
                  <a:pt x="45" y="0"/>
                </a:moveTo>
                <a:cubicBezTo>
                  <a:pt x="40" y="0"/>
                  <a:pt x="35" y="5"/>
                  <a:pt x="35" y="11"/>
                </a:cubicBezTo>
                <a:cubicBezTo>
                  <a:pt x="35" y="16"/>
                  <a:pt x="40" y="21"/>
                  <a:pt x="45" y="21"/>
                </a:cubicBezTo>
                <a:cubicBezTo>
                  <a:pt x="51" y="21"/>
                  <a:pt x="56" y="16"/>
                  <a:pt x="56" y="11"/>
                </a:cubicBezTo>
                <a:cubicBezTo>
                  <a:pt x="56" y="5"/>
                  <a:pt x="51" y="0"/>
                  <a:pt x="45" y="0"/>
                </a:cubicBezTo>
                <a:close/>
                <a:moveTo>
                  <a:pt x="70" y="10"/>
                </a:moveTo>
                <a:cubicBezTo>
                  <a:pt x="65" y="10"/>
                  <a:pt x="61" y="14"/>
                  <a:pt x="61" y="18"/>
                </a:cubicBezTo>
                <a:cubicBezTo>
                  <a:pt x="61" y="23"/>
                  <a:pt x="65" y="27"/>
                  <a:pt x="70" y="27"/>
                </a:cubicBezTo>
                <a:cubicBezTo>
                  <a:pt x="74" y="27"/>
                  <a:pt x="78" y="23"/>
                  <a:pt x="78" y="18"/>
                </a:cubicBezTo>
                <a:cubicBezTo>
                  <a:pt x="78" y="14"/>
                  <a:pt x="74" y="10"/>
                  <a:pt x="70" y="10"/>
                </a:cubicBezTo>
                <a:close/>
                <a:moveTo>
                  <a:pt x="30" y="52"/>
                </a:moveTo>
                <a:cubicBezTo>
                  <a:pt x="30" y="55"/>
                  <a:pt x="30" y="55"/>
                  <a:pt x="30" y="55"/>
                </a:cubicBezTo>
                <a:cubicBezTo>
                  <a:pt x="30" y="55"/>
                  <a:pt x="30" y="55"/>
                  <a:pt x="30" y="55"/>
                </a:cubicBezTo>
                <a:cubicBezTo>
                  <a:pt x="32" y="85"/>
                  <a:pt x="32" y="85"/>
                  <a:pt x="32" y="85"/>
                </a:cubicBezTo>
                <a:cubicBezTo>
                  <a:pt x="24" y="85"/>
                  <a:pt x="24" y="85"/>
                  <a:pt x="24" y="85"/>
                </a:cubicBezTo>
                <a:cubicBezTo>
                  <a:pt x="22" y="59"/>
                  <a:pt x="22" y="59"/>
                  <a:pt x="22" y="59"/>
                </a:cubicBezTo>
                <a:cubicBezTo>
                  <a:pt x="19" y="59"/>
                  <a:pt x="19" y="59"/>
                  <a:pt x="19" y="59"/>
                </a:cubicBezTo>
                <a:cubicBezTo>
                  <a:pt x="17" y="85"/>
                  <a:pt x="17" y="85"/>
                  <a:pt x="17" y="85"/>
                </a:cubicBezTo>
                <a:cubicBezTo>
                  <a:pt x="10" y="85"/>
                  <a:pt x="10" y="85"/>
                  <a:pt x="10" y="85"/>
                </a:cubicBezTo>
                <a:cubicBezTo>
                  <a:pt x="11" y="55"/>
                  <a:pt x="11" y="55"/>
                  <a:pt x="11" y="55"/>
                </a:cubicBezTo>
                <a:cubicBezTo>
                  <a:pt x="10" y="43"/>
                  <a:pt x="10" y="43"/>
                  <a:pt x="10" y="43"/>
                </a:cubicBezTo>
                <a:cubicBezTo>
                  <a:pt x="4" y="53"/>
                  <a:pt x="4" y="53"/>
                  <a:pt x="4" y="53"/>
                </a:cubicBezTo>
                <a:cubicBezTo>
                  <a:pt x="0" y="50"/>
                  <a:pt x="0" y="50"/>
                  <a:pt x="0" y="50"/>
                </a:cubicBezTo>
                <a:cubicBezTo>
                  <a:pt x="10" y="28"/>
                  <a:pt x="10" y="28"/>
                  <a:pt x="10" y="28"/>
                </a:cubicBezTo>
                <a:cubicBezTo>
                  <a:pt x="16" y="28"/>
                  <a:pt x="16" y="28"/>
                  <a:pt x="16" y="28"/>
                </a:cubicBezTo>
                <a:cubicBezTo>
                  <a:pt x="21" y="35"/>
                  <a:pt x="21" y="35"/>
                  <a:pt x="21" y="35"/>
                </a:cubicBezTo>
                <a:cubicBezTo>
                  <a:pt x="26" y="28"/>
                  <a:pt x="26" y="28"/>
                  <a:pt x="26" y="28"/>
                </a:cubicBezTo>
                <a:cubicBezTo>
                  <a:pt x="31" y="28"/>
                  <a:pt x="31" y="28"/>
                  <a:pt x="31" y="28"/>
                </a:cubicBezTo>
                <a:cubicBezTo>
                  <a:pt x="33" y="24"/>
                  <a:pt x="33" y="24"/>
                  <a:pt x="33" y="24"/>
                </a:cubicBezTo>
                <a:cubicBezTo>
                  <a:pt x="44" y="24"/>
                  <a:pt x="44" y="24"/>
                  <a:pt x="44" y="24"/>
                </a:cubicBezTo>
                <a:cubicBezTo>
                  <a:pt x="43" y="25"/>
                  <a:pt x="43" y="25"/>
                  <a:pt x="43" y="25"/>
                </a:cubicBezTo>
                <a:cubicBezTo>
                  <a:pt x="44" y="27"/>
                  <a:pt x="44" y="27"/>
                  <a:pt x="44" y="27"/>
                </a:cubicBezTo>
                <a:cubicBezTo>
                  <a:pt x="41" y="44"/>
                  <a:pt x="41" y="44"/>
                  <a:pt x="41" y="44"/>
                </a:cubicBezTo>
                <a:cubicBezTo>
                  <a:pt x="45" y="48"/>
                  <a:pt x="45" y="48"/>
                  <a:pt x="45" y="48"/>
                </a:cubicBezTo>
                <a:cubicBezTo>
                  <a:pt x="45" y="48"/>
                  <a:pt x="45" y="48"/>
                  <a:pt x="45" y="48"/>
                </a:cubicBezTo>
                <a:cubicBezTo>
                  <a:pt x="45" y="48"/>
                  <a:pt x="45" y="48"/>
                  <a:pt x="45" y="48"/>
                </a:cubicBezTo>
                <a:cubicBezTo>
                  <a:pt x="45" y="48"/>
                  <a:pt x="45" y="48"/>
                  <a:pt x="45" y="48"/>
                </a:cubicBezTo>
                <a:cubicBezTo>
                  <a:pt x="45" y="48"/>
                  <a:pt x="45" y="48"/>
                  <a:pt x="45" y="48"/>
                </a:cubicBezTo>
                <a:cubicBezTo>
                  <a:pt x="49" y="44"/>
                  <a:pt x="49" y="44"/>
                  <a:pt x="49" y="44"/>
                </a:cubicBezTo>
                <a:cubicBezTo>
                  <a:pt x="47" y="27"/>
                  <a:pt x="47" y="27"/>
                  <a:pt x="47" y="27"/>
                </a:cubicBezTo>
                <a:cubicBezTo>
                  <a:pt x="48" y="25"/>
                  <a:pt x="48" y="25"/>
                  <a:pt x="48" y="25"/>
                </a:cubicBezTo>
                <a:cubicBezTo>
                  <a:pt x="47" y="24"/>
                  <a:pt x="47" y="24"/>
                  <a:pt x="47" y="24"/>
                </a:cubicBezTo>
                <a:cubicBezTo>
                  <a:pt x="58" y="24"/>
                  <a:pt x="58" y="24"/>
                  <a:pt x="58" y="24"/>
                </a:cubicBezTo>
                <a:cubicBezTo>
                  <a:pt x="59" y="28"/>
                  <a:pt x="59" y="28"/>
                  <a:pt x="59" y="28"/>
                </a:cubicBezTo>
                <a:cubicBezTo>
                  <a:pt x="64" y="28"/>
                  <a:pt x="64" y="28"/>
                  <a:pt x="64" y="28"/>
                </a:cubicBezTo>
                <a:cubicBezTo>
                  <a:pt x="70" y="35"/>
                  <a:pt x="70" y="35"/>
                  <a:pt x="70" y="35"/>
                </a:cubicBezTo>
                <a:cubicBezTo>
                  <a:pt x="75" y="28"/>
                  <a:pt x="75" y="28"/>
                  <a:pt x="75" y="28"/>
                </a:cubicBezTo>
                <a:cubicBezTo>
                  <a:pt x="80" y="28"/>
                  <a:pt x="80" y="28"/>
                  <a:pt x="80" y="28"/>
                </a:cubicBezTo>
                <a:cubicBezTo>
                  <a:pt x="89" y="48"/>
                  <a:pt x="89" y="48"/>
                  <a:pt x="89" y="48"/>
                </a:cubicBezTo>
                <a:cubicBezTo>
                  <a:pt x="85" y="51"/>
                  <a:pt x="85" y="51"/>
                  <a:pt x="85" y="51"/>
                </a:cubicBezTo>
                <a:cubicBezTo>
                  <a:pt x="79" y="41"/>
                  <a:pt x="79" y="41"/>
                  <a:pt x="79" y="41"/>
                </a:cubicBezTo>
                <a:cubicBezTo>
                  <a:pt x="79" y="55"/>
                  <a:pt x="79" y="55"/>
                  <a:pt x="79" y="55"/>
                </a:cubicBezTo>
                <a:cubicBezTo>
                  <a:pt x="79" y="55"/>
                  <a:pt x="79" y="55"/>
                  <a:pt x="79" y="55"/>
                </a:cubicBezTo>
                <a:cubicBezTo>
                  <a:pt x="80" y="85"/>
                  <a:pt x="80" y="85"/>
                  <a:pt x="80" y="85"/>
                </a:cubicBezTo>
                <a:cubicBezTo>
                  <a:pt x="72" y="85"/>
                  <a:pt x="72" y="85"/>
                  <a:pt x="72" y="85"/>
                </a:cubicBezTo>
                <a:cubicBezTo>
                  <a:pt x="71" y="59"/>
                  <a:pt x="71" y="59"/>
                  <a:pt x="71" y="59"/>
                </a:cubicBezTo>
                <a:cubicBezTo>
                  <a:pt x="68" y="59"/>
                  <a:pt x="68" y="59"/>
                  <a:pt x="68" y="59"/>
                </a:cubicBezTo>
                <a:cubicBezTo>
                  <a:pt x="66" y="85"/>
                  <a:pt x="66" y="85"/>
                  <a:pt x="66" y="85"/>
                </a:cubicBezTo>
                <a:cubicBezTo>
                  <a:pt x="59" y="85"/>
                  <a:pt x="59" y="85"/>
                  <a:pt x="59" y="85"/>
                </a:cubicBezTo>
                <a:cubicBezTo>
                  <a:pt x="60" y="55"/>
                  <a:pt x="60" y="55"/>
                  <a:pt x="60" y="55"/>
                </a:cubicBezTo>
                <a:cubicBezTo>
                  <a:pt x="60" y="53"/>
                  <a:pt x="60" y="53"/>
                  <a:pt x="60" y="53"/>
                </a:cubicBezTo>
                <a:cubicBezTo>
                  <a:pt x="57" y="55"/>
                  <a:pt x="57" y="55"/>
                  <a:pt x="57" y="55"/>
                </a:cubicBezTo>
                <a:cubicBezTo>
                  <a:pt x="58" y="92"/>
                  <a:pt x="58" y="92"/>
                  <a:pt x="58" y="92"/>
                </a:cubicBezTo>
                <a:cubicBezTo>
                  <a:pt x="49" y="92"/>
                  <a:pt x="49" y="92"/>
                  <a:pt x="49" y="92"/>
                </a:cubicBezTo>
                <a:cubicBezTo>
                  <a:pt x="47" y="61"/>
                  <a:pt x="47" y="61"/>
                  <a:pt x="47" y="61"/>
                </a:cubicBezTo>
                <a:cubicBezTo>
                  <a:pt x="43" y="61"/>
                  <a:pt x="43" y="61"/>
                  <a:pt x="43" y="61"/>
                </a:cubicBezTo>
                <a:cubicBezTo>
                  <a:pt x="42" y="92"/>
                  <a:pt x="42" y="92"/>
                  <a:pt x="42" y="92"/>
                </a:cubicBezTo>
                <a:cubicBezTo>
                  <a:pt x="32" y="92"/>
                  <a:pt x="32" y="92"/>
                  <a:pt x="32" y="92"/>
                </a:cubicBezTo>
                <a:cubicBezTo>
                  <a:pt x="34" y="55"/>
                  <a:pt x="34" y="55"/>
                  <a:pt x="34" y="55"/>
                </a:cubicBezTo>
                <a:cubicBezTo>
                  <a:pt x="30" y="52"/>
                  <a:pt x="30" y="52"/>
                  <a:pt x="30" y="52"/>
                </a:cubicBezTo>
                <a:close/>
                <a:moveTo>
                  <a:pt x="21" y="10"/>
                </a:moveTo>
                <a:cubicBezTo>
                  <a:pt x="16" y="10"/>
                  <a:pt x="13" y="14"/>
                  <a:pt x="13" y="18"/>
                </a:cubicBezTo>
                <a:cubicBezTo>
                  <a:pt x="13" y="23"/>
                  <a:pt x="16" y="27"/>
                  <a:pt x="21" y="27"/>
                </a:cubicBezTo>
                <a:cubicBezTo>
                  <a:pt x="25" y="27"/>
                  <a:pt x="29" y="23"/>
                  <a:pt x="29" y="18"/>
                </a:cubicBezTo>
                <a:cubicBezTo>
                  <a:pt x="29" y="14"/>
                  <a:pt x="25" y="10"/>
                  <a:pt x="21" y="1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642414" y="3056650"/>
            <a:ext cx="2708226" cy="367030"/>
          </a:xfrm>
          <a:prstGeom prst="rect">
            <a:avLst/>
          </a:prstGeom>
        </p:spPr>
        <p:txBody>
          <a:bodyPr vert="horz" wrap="square" lIns="91345" tIns="45720" rIns="91345"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270"/>
              </a:spcBef>
              <a:defRPr/>
            </a:pPr>
            <a:r>
              <a:rPr lang="en-US" sz="1575" b="1">
                <a:solidFill>
                  <a:srgbClr val="FFFFFF">
                    <a:alpha val="100000"/>
                  </a:srgbClr>
                </a:solidFill>
                <a:latin typeface="Microsoft Yahei"/>
                <a:ea typeface="Microsoft Yahei"/>
                <a:cs typeface="Microsoft Yahei"/>
              </a:rPr>
              <a:t>实施步骤</a:t>
            </a:r>
            <a:endParaRPr lang="en-US" sz="1100"/>
          </a:p>
        </p:txBody>
      </p:sp>
      <p:sp>
        <p:nvSpPr>
          <p:cNvPr id="11" name="AutoShape 11"/>
          <p:cNvSpPr/>
          <p:nvPr/>
        </p:nvSpPr>
        <p:spPr>
          <a:xfrm>
            <a:off x="2654004" y="4162996"/>
            <a:ext cx="2696636" cy="413850"/>
          </a:xfrm>
          <a:prstGeom prst="rect">
            <a:avLst/>
          </a:prstGeom>
        </p:spPr>
        <p:txBody>
          <a:bodyPr vert="horz" wrap="square" lIns="91345" tIns="45720" rIns="91345"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270"/>
              </a:spcBef>
              <a:defRPr/>
            </a:pPr>
            <a:r>
              <a:rPr lang="en-US" sz="1575" b="1">
                <a:solidFill>
                  <a:srgbClr val="FFFFFF">
                    <a:alpha val="100000"/>
                  </a:srgbClr>
                </a:solidFill>
                <a:latin typeface="Microsoft Yahei"/>
                <a:ea typeface="Microsoft Yahei"/>
                <a:cs typeface="Microsoft Yahei"/>
              </a:rPr>
              <a:t>优点</a:t>
            </a:r>
            <a:endParaRPr lang="en-US" sz="1100"/>
          </a:p>
        </p:txBody>
      </p:sp>
      <p:sp>
        <p:nvSpPr>
          <p:cNvPr id="12" name="AutoShape 12"/>
          <p:cNvSpPr/>
          <p:nvPr/>
        </p:nvSpPr>
        <p:spPr>
          <a:xfrm>
            <a:off x="2596324" y="5312610"/>
            <a:ext cx="2754316" cy="367030"/>
          </a:xfrm>
          <a:prstGeom prst="rect">
            <a:avLst/>
          </a:prstGeom>
        </p:spPr>
        <p:txBody>
          <a:bodyPr vert="horz" wrap="square" lIns="91345" tIns="45720" rIns="91345"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270"/>
              </a:spcBef>
              <a:defRPr/>
            </a:pPr>
            <a:r>
              <a:rPr lang="en-US" sz="1575" b="1">
                <a:solidFill>
                  <a:srgbClr val="FFFFFF">
                    <a:alpha val="100000"/>
                  </a:srgbClr>
                </a:solidFill>
                <a:latin typeface="Microsoft Yahei"/>
                <a:ea typeface="Microsoft Yahei"/>
                <a:cs typeface="Microsoft Yahei"/>
              </a:rPr>
              <a:t>缺点</a:t>
            </a:r>
            <a:endParaRPr lang="en-US" sz="1100"/>
          </a:p>
        </p:txBody>
      </p:sp>
      <p:sp>
        <p:nvSpPr>
          <p:cNvPr id="13" name="Freeform 13"/>
          <p:cNvSpPr/>
          <p:nvPr/>
        </p:nvSpPr>
        <p:spPr>
          <a:xfrm>
            <a:off x="1810403" y="2932252"/>
            <a:ext cx="568288" cy="568288"/>
          </a:xfrm>
          <a:custGeom>
            <a:rect l="l" t="t" r="r" b="b"/>
            <a:pathLst>
              <a:path w="304800" h="304800">
                <a:moveTo>
                  <a:pt x="247650" y="38100"/>
                </a:moveTo>
                <a:lnTo>
                  <a:pt x="247650" y="57598"/>
                </a:lnTo>
                <a:cubicBezTo>
                  <a:pt x="247650" y="78657"/>
                  <a:pt x="230610" y="95698"/>
                  <a:pt x="209550" y="95698"/>
                </a:cubicBezTo>
                <a:cubicBezTo>
                  <a:pt x="188490" y="95698"/>
                  <a:pt x="171450" y="78657"/>
                  <a:pt x="171450" y="57598"/>
                </a:cubicBezTo>
                <a:lnTo>
                  <a:pt x="171450" y="38100"/>
                </a:lnTo>
                <a:lnTo>
                  <a:pt x="133350" y="38100"/>
                </a:lnTo>
                <a:lnTo>
                  <a:pt x="133350" y="57598"/>
                </a:lnTo>
                <a:cubicBezTo>
                  <a:pt x="133350" y="78657"/>
                  <a:pt x="116310" y="95698"/>
                  <a:pt x="95250" y="95698"/>
                </a:cubicBezTo>
                <a:cubicBezTo>
                  <a:pt x="74190" y="95698"/>
                  <a:pt x="57150" y="78657"/>
                  <a:pt x="57150" y="57598"/>
                </a:cubicBezTo>
                <a:lnTo>
                  <a:pt x="57150" y="38100"/>
                </a:lnTo>
                <a:lnTo>
                  <a:pt x="0" y="38100"/>
                </a:lnTo>
                <a:lnTo>
                  <a:pt x="0" y="304800"/>
                </a:lnTo>
                <a:lnTo>
                  <a:pt x="304800" y="304800"/>
                </a:lnTo>
                <a:lnTo>
                  <a:pt x="304800" y="38100"/>
                </a:lnTo>
                <a:lnTo>
                  <a:pt x="247650" y="38100"/>
                </a:lnTo>
                <a:close/>
                <a:moveTo>
                  <a:pt x="95250" y="266700"/>
                </a:moveTo>
                <a:lnTo>
                  <a:pt x="57150" y="266700"/>
                </a:lnTo>
                <a:lnTo>
                  <a:pt x="57150" y="228600"/>
                </a:lnTo>
                <a:lnTo>
                  <a:pt x="95250" y="228600"/>
                </a:lnTo>
                <a:lnTo>
                  <a:pt x="95250" y="266700"/>
                </a:lnTo>
                <a:close/>
                <a:moveTo>
                  <a:pt x="95250" y="190500"/>
                </a:moveTo>
                <a:lnTo>
                  <a:pt x="57150" y="190500"/>
                </a:lnTo>
                <a:lnTo>
                  <a:pt x="57150" y="152400"/>
                </a:lnTo>
                <a:lnTo>
                  <a:pt x="95250" y="152400"/>
                </a:lnTo>
                <a:lnTo>
                  <a:pt x="95250" y="190500"/>
                </a:lnTo>
                <a:close/>
                <a:moveTo>
                  <a:pt x="171450" y="266700"/>
                </a:moveTo>
                <a:lnTo>
                  <a:pt x="133350" y="266700"/>
                </a:lnTo>
                <a:lnTo>
                  <a:pt x="133350" y="228600"/>
                </a:lnTo>
                <a:lnTo>
                  <a:pt x="171450" y="228600"/>
                </a:lnTo>
                <a:lnTo>
                  <a:pt x="171450" y="266700"/>
                </a:lnTo>
                <a:close/>
                <a:moveTo>
                  <a:pt x="171450" y="190500"/>
                </a:moveTo>
                <a:lnTo>
                  <a:pt x="133350" y="190500"/>
                </a:lnTo>
                <a:lnTo>
                  <a:pt x="133350" y="152400"/>
                </a:lnTo>
                <a:lnTo>
                  <a:pt x="171450" y="152400"/>
                </a:lnTo>
                <a:lnTo>
                  <a:pt x="171450" y="190500"/>
                </a:lnTo>
                <a:close/>
                <a:moveTo>
                  <a:pt x="209550" y="266700"/>
                </a:moveTo>
                <a:lnTo>
                  <a:pt x="209550" y="228600"/>
                </a:lnTo>
                <a:lnTo>
                  <a:pt x="247650" y="228600"/>
                </a:lnTo>
                <a:lnTo>
                  <a:pt x="209550" y="266700"/>
                </a:lnTo>
                <a:close/>
                <a:moveTo>
                  <a:pt x="247650" y="190500"/>
                </a:moveTo>
                <a:lnTo>
                  <a:pt x="209550" y="190500"/>
                </a:lnTo>
                <a:lnTo>
                  <a:pt x="209550" y="152400"/>
                </a:lnTo>
                <a:lnTo>
                  <a:pt x="247650" y="152400"/>
                </a:lnTo>
                <a:lnTo>
                  <a:pt x="247650" y="190500"/>
                </a:lnTo>
                <a:close/>
                <a:moveTo>
                  <a:pt x="76200" y="57150"/>
                </a:moveTo>
                <a:lnTo>
                  <a:pt x="76200" y="19050"/>
                </a:lnTo>
                <a:cubicBezTo>
                  <a:pt x="76200" y="8525"/>
                  <a:pt x="84725" y="0"/>
                  <a:pt x="95250" y="0"/>
                </a:cubicBezTo>
                <a:cubicBezTo>
                  <a:pt x="105775" y="0"/>
                  <a:pt x="114300" y="8525"/>
                  <a:pt x="114300" y="19050"/>
                </a:cubicBezTo>
                <a:lnTo>
                  <a:pt x="114300" y="57150"/>
                </a:lnTo>
                <a:cubicBezTo>
                  <a:pt x="114300" y="67675"/>
                  <a:pt x="105775" y="76200"/>
                  <a:pt x="95250" y="76200"/>
                </a:cubicBezTo>
                <a:cubicBezTo>
                  <a:pt x="84725" y="76200"/>
                  <a:pt x="76200" y="67675"/>
                  <a:pt x="76200" y="57150"/>
                </a:cubicBezTo>
                <a:close/>
                <a:moveTo>
                  <a:pt x="190500" y="57150"/>
                </a:moveTo>
                <a:lnTo>
                  <a:pt x="190500" y="19050"/>
                </a:lnTo>
                <a:cubicBezTo>
                  <a:pt x="190500" y="8525"/>
                  <a:pt x="199025" y="0"/>
                  <a:pt x="209550" y="0"/>
                </a:cubicBezTo>
                <a:cubicBezTo>
                  <a:pt x="220075" y="0"/>
                  <a:pt x="228600" y="8525"/>
                  <a:pt x="228600" y="19050"/>
                </a:cubicBezTo>
                <a:lnTo>
                  <a:pt x="228600" y="57150"/>
                </a:lnTo>
                <a:cubicBezTo>
                  <a:pt x="228600" y="67675"/>
                  <a:pt x="220075" y="76200"/>
                  <a:pt x="209550" y="76200"/>
                </a:cubicBezTo>
                <a:cubicBezTo>
                  <a:pt x="199025" y="76200"/>
                  <a:pt x="190500" y="67675"/>
                  <a:pt x="190500" y="5715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关键绩效指标法</a:t>
              </a:r>
            </a:p>
          </p:txBody>
        </p:sp>
      </p:grpSp>
      <p:sp>
        <p:nvSpPr>
          <p:cNvPr id="36" name="AutoShape 36"/>
          <p:cNvSpPr/>
          <p:nvPr/>
        </p:nvSpPr>
        <p:spPr>
          <a:xfrm>
            <a:off x="5590556" y="2936787"/>
            <a:ext cx="4962525" cy="582295"/>
          </a:xfrm>
          <a:prstGeom prst="rect">
            <a:avLst/>
          </a:prstGeom>
        </p:spPr>
        <p:txBody>
          <a:bodyPr vert="horz" wrap="square" lIns="91345" tIns="45720" rIns="91345"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确定组织的关键成功因素，设定关键绩效指标，对员工绩效进行定期评估，并根据评估结果进行反馈和改进。</a:t>
            </a:r>
            <a:endParaRPr lang="en-US" sz="1100"/>
          </a:p>
        </p:txBody>
      </p:sp>
      <p:sp>
        <p:nvSpPr>
          <p:cNvPr id="37" name="AutoShape 37"/>
          <p:cNvSpPr/>
          <p:nvPr/>
        </p:nvSpPr>
        <p:spPr>
          <a:xfrm>
            <a:off x="5590556" y="4059741"/>
            <a:ext cx="4962525" cy="582295"/>
          </a:xfrm>
          <a:prstGeom prst="rect">
            <a:avLst/>
          </a:prstGeom>
        </p:spPr>
        <p:txBody>
          <a:bodyPr vert="horz" wrap="square" lIns="91345" tIns="45720" rIns="91345"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能够客观、量化地评估员工绩效，便于管理者进行决策和奖惩。</a:t>
            </a:r>
            <a:endParaRPr lang="en-US" sz="1100"/>
          </a:p>
        </p:txBody>
      </p:sp>
      <p:sp>
        <p:nvSpPr>
          <p:cNvPr id="38" name="AutoShape 38"/>
          <p:cNvSpPr/>
          <p:nvPr/>
        </p:nvSpPr>
        <p:spPr>
          <a:xfrm>
            <a:off x="5590556" y="5182247"/>
            <a:ext cx="4962525" cy="582295"/>
          </a:xfrm>
          <a:prstGeom prst="rect">
            <a:avLst/>
          </a:prstGeom>
        </p:spPr>
        <p:txBody>
          <a:bodyPr vert="horz" wrap="square" lIns="91345" tIns="45720" rIns="91345"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关键绩效指标可能过于关注短期目标，忽略长期发展和员工个人成长。</a:t>
            </a:r>
            <a:endParaRPr lang="en-US" sz="1100"/>
          </a:p>
        </p:txBody>
      </p:sp>
      <p:sp>
        <p:nvSpPr>
          <p:cNvPr id="39" name="AutoShape 39"/>
          <p:cNvSpPr/>
          <p:nvPr/>
        </p:nvSpPr>
        <p:spPr>
          <a:xfrm>
            <a:off x="5590556" y="1803301"/>
            <a:ext cx="4962525" cy="582295"/>
          </a:xfrm>
          <a:prstGeom prst="rect">
            <a:avLst/>
          </a:prstGeom>
        </p:spPr>
        <p:txBody>
          <a:bodyPr vert="horz" wrap="square" lIns="91345" tIns="45720" rIns="91345"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关键绩效指标法是一种通过设定关键绩效指标，对员工绩效进行量化评估的方法。</a:t>
            </a:r>
            <a:endParaRPr lang="en-US" sz="1100"/>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151193" y="1864630"/>
            <a:ext cx="1981395" cy="198120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842575" y="1864630"/>
            <a:ext cx="1983513" cy="198120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151193" y="3581415"/>
            <a:ext cx="1981395" cy="1981200"/>
          </a:xfrm>
          <a:prstGeom prst="ellipse">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842575" y="3581415"/>
            <a:ext cx="1981200" cy="1981200"/>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3624072" y="2766441"/>
            <a:ext cx="366236" cy="366236"/>
            <a:chOff x="3624072" y="2766441"/>
            <a:chExt cx="366236" cy="366236"/>
          </a:xfrm>
        </p:grpSpPr>
        <p:sp>
          <p:nvSpPr>
            <p:cNvPr id="7" name="AutoShape 7"/>
            <p:cNvSpPr/>
            <p:nvPr/>
          </p:nvSpPr>
          <p:spPr>
            <a:xfrm rot="18900000">
              <a:off x="3624072" y="2766441"/>
              <a:ext cx="366236" cy="366236"/>
            </a:xfrm>
            <a:prstGeom prst="halfFram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3626168" y="4474750"/>
            <a:ext cx="361950" cy="368332"/>
            <a:chOff x="3626168" y="4474750"/>
            <a:chExt cx="361950" cy="368332"/>
          </a:xfrm>
        </p:grpSpPr>
        <p:sp>
          <p:nvSpPr>
            <p:cNvPr id="9" name="AutoShape 9"/>
            <p:cNvSpPr/>
            <p:nvPr/>
          </p:nvSpPr>
          <p:spPr>
            <a:xfrm rot="18900000">
              <a:off x="3626168" y="4474750"/>
              <a:ext cx="361950" cy="368332"/>
            </a:xfrm>
            <a:prstGeom prst="halfFrame">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7946707" y="2652141"/>
            <a:ext cx="366236" cy="364141"/>
            <a:chOff x="7946707" y="2652141"/>
            <a:chExt cx="366236" cy="364141"/>
          </a:xfrm>
        </p:grpSpPr>
        <p:sp>
          <p:nvSpPr>
            <p:cNvPr id="11" name="AutoShape 11"/>
            <p:cNvSpPr/>
            <p:nvPr/>
          </p:nvSpPr>
          <p:spPr>
            <a:xfrm rot="8100000">
              <a:off x="7946707" y="2652141"/>
              <a:ext cx="366236" cy="364141"/>
            </a:xfrm>
            <a:prstGeom prst="halfFram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7900225" y="4476845"/>
            <a:ext cx="366236" cy="366236"/>
            <a:chOff x="7900225" y="4476845"/>
            <a:chExt cx="366236" cy="366236"/>
          </a:xfrm>
        </p:grpSpPr>
        <p:sp>
          <p:nvSpPr>
            <p:cNvPr id="13" name="AutoShape 13"/>
            <p:cNvSpPr/>
            <p:nvPr/>
          </p:nvSpPr>
          <p:spPr>
            <a:xfrm rot="8100000">
              <a:off x="7900225" y="4476845"/>
              <a:ext cx="366236" cy="366236"/>
            </a:xfrm>
            <a:prstGeom prst="halfFram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1574173" y="1864630"/>
            <a:ext cx="1847850" cy="4762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80000"/>
              </a:lnSpc>
              <a:spcBef>
                <a:spcPts val="375"/>
              </a:spcBef>
            </a:pPr>
            <a:r>
              <a:rPr lang="en-US" sz="1575" b="1">
                <a:solidFill>
                  <a:schemeClr val="accent1">
                    <a:alpha val="100000"/>
                  </a:schemeClr>
                </a:solidFill>
                <a:latin typeface="Microsoft Yahei"/>
                <a:ea typeface="Microsoft Yahei"/>
                <a:cs typeface="Microsoft Yahei"/>
              </a:rPr>
              <a:t>定义</a:t>
            </a:r>
          </a:p>
        </p:txBody>
      </p:sp>
      <p:sp>
        <p:nvSpPr>
          <p:cNvPr id="15" name="TextBox 15"/>
          <p:cNvSpPr txBox="1"/>
          <p:nvPr/>
        </p:nvSpPr>
        <p:spPr>
          <a:xfrm>
            <a:off x="799768" y="2262610"/>
            <a:ext cx="2622255" cy="147637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40000"/>
              </a:lnSpc>
              <a:spcBef>
                <a:spcPct val="0"/>
              </a:spcBef>
            </a:pPr>
            <a:r>
              <a:rPr lang="en-US" sz="1350">
                <a:solidFill>
                  <a:schemeClr val="dk1">
                    <a:alpha val="100000"/>
                  </a:schemeClr>
                </a:solidFill>
                <a:latin typeface="Microsoft Yahei"/>
                <a:ea typeface="Microsoft Yahei"/>
                <a:cs typeface="Microsoft Yahei"/>
              </a:rPr>
              <a:t>360度反馈法是一种通过多方面、多角度的反馈来评估员工绩效的方法，包括上级、下级、同事、客户等多个方面的评估。</a:t>
            </a:r>
          </a:p>
        </p:txBody>
      </p:sp>
      <p:sp>
        <p:nvSpPr>
          <p:cNvPr id="16" name="TextBox 16"/>
          <p:cNvSpPr txBox="1"/>
          <p:nvPr/>
        </p:nvSpPr>
        <p:spPr>
          <a:xfrm>
            <a:off x="1574173" y="3934934"/>
            <a:ext cx="1847850" cy="4762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80000"/>
              </a:lnSpc>
              <a:spcBef>
                <a:spcPts val="375"/>
              </a:spcBef>
            </a:pPr>
            <a:r>
              <a:rPr lang="en-US" sz="1575" b="1">
                <a:solidFill>
                  <a:schemeClr val="accent4">
                    <a:alpha val="100000"/>
                  </a:schemeClr>
                </a:solidFill>
                <a:latin typeface="Microsoft Yahei"/>
                <a:ea typeface="Microsoft Yahei"/>
                <a:cs typeface="Microsoft Yahei"/>
              </a:rPr>
              <a:t>实施步骤</a:t>
            </a:r>
          </a:p>
        </p:txBody>
      </p:sp>
      <p:sp>
        <p:nvSpPr>
          <p:cNvPr id="17" name="TextBox 17"/>
          <p:cNvSpPr txBox="1"/>
          <p:nvPr/>
        </p:nvSpPr>
        <p:spPr>
          <a:xfrm>
            <a:off x="802648" y="4332914"/>
            <a:ext cx="2619375" cy="1331494"/>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40000"/>
              </a:lnSpc>
              <a:spcBef>
                <a:spcPct val="0"/>
              </a:spcBef>
            </a:pPr>
            <a:r>
              <a:rPr lang="en-US" sz="1350">
                <a:solidFill>
                  <a:schemeClr val="dk1">
                    <a:alpha val="100000"/>
                  </a:schemeClr>
                </a:solidFill>
                <a:latin typeface="Microsoft Yahei"/>
                <a:ea typeface="Microsoft Yahei"/>
                <a:cs typeface="Microsoft Yahei"/>
              </a:rPr>
              <a:t>确定评估者和被评估者，制定评估标准和流程，进行多方面、多角度的评估，汇总并分析评估结果，制定改进计划。</a:t>
            </a:r>
          </a:p>
        </p:txBody>
      </p:sp>
      <p:sp>
        <p:nvSpPr>
          <p:cNvPr id="18" name="TextBox 18"/>
          <p:cNvSpPr txBox="1"/>
          <p:nvPr/>
        </p:nvSpPr>
        <p:spPr>
          <a:xfrm>
            <a:off x="8519601" y="1864630"/>
            <a:ext cx="1847850" cy="4762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2">
                    <a:alpha val="100000"/>
                  </a:schemeClr>
                </a:solidFill>
                <a:latin typeface="Microsoft Yahei"/>
                <a:ea typeface="Microsoft Yahei"/>
                <a:cs typeface="Microsoft Yahei"/>
              </a:rPr>
              <a:t>优点</a:t>
            </a:r>
          </a:p>
        </p:txBody>
      </p:sp>
      <p:sp>
        <p:nvSpPr>
          <p:cNvPr id="19" name="TextBox 19"/>
          <p:cNvSpPr txBox="1"/>
          <p:nvPr/>
        </p:nvSpPr>
        <p:spPr>
          <a:xfrm>
            <a:off x="8519601" y="2262610"/>
            <a:ext cx="2619375" cy="134738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能够全面、客观地评估员工绩效，帮助员工了解自身优缺点和改进方向。</a:t>
            </a:r>
          </a:p>
        </p:txBody>
      </p:sp>
      <p:sp>
        <p:nvSpPr>
          <p:cNvPr id="20" name="TextBox 20"/>
          <p:cNvSpPr txBox="1"/>
          <p:nvPr/>
        </p:nvSpPr>
        <p:spPr>
          <a:xfrm>
            <a:off x="8519601" y="3934934"/>
            <a:ext cx="1847850" cy="4762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3">
                    <a:alpha val="100000"/>
                  </a:schemeClr>
                </a:solidFill>
                <a:latin typeface="Microsoft Yahei"/>
                <a:ea typeface="Microsoft Yahei"/>
                <a:cs typeface="Microsoft Yahei"/>
              </a:rPr>
              <a:t>缺点</a:t>
            </a:r>
          </a:p>
        </p:txBody>
      </p:sp>
      <p:sp>
        <p:nvSpPr>
          <p:cNvPr id="21" name="TextBox 21"/>
          <p:cNvSpPr txBox="1"/>
          <p:nvPr/>
        </p:nvSpPr>
        <p:spPr>
          <a:xfrm>
            <a:off x="8519601" y="4332914"/>
            <a:ext cx="2619375" cy="1331494"/>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可能存在主观性和偏见，需要耗费较多时间和精力进行组织和实施。</a:t>
            </a:r>
          </a:p>
        </p:txBody>
      </p:sp>
      <p:grpSp>
        <p:nvGrpSpPr>
          <p:cNvPr id="22" name="Group 22"/>
          <p:cNvGrpSpPr/>
          <p:nvPr/>
        </p:nvGrpSpPr>
        <p:grpSpPr>
          <a:xfrm>
            <a:off x="4719762" y="2575338"/>
            <a:ext cx="806157" cy="502634"/>
            <a:chOff x="4719762" y="2575338"/>
            <a:chExt cx="806157" cy="502634"/>
          </a:xfrm>
        </p:grpSpPr>
        <p:sp>
          <p:nvSpPr>
            <p:cNvPr id="23" name="TextBox 23"/>
            <p:cNvSpPr txBox="1"/>
            <p:nvPr/>
          </p:nvSpPr>
          <p:spPr>
            <a:xfrm>
              <a:off x="4719762" y="2575338"/>
              <a:ext cx="806157" cy="502634"/>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600" b="1">
                  <a:solidFill>
                    <a:srgbClr val="FFFFFF">
                      <a:alpha val="100000"/>
                    </a:srgbClr>
                  </a:solidFill>
                  <a:latin typeface="微软雅黑"/>
                  <a:ea typeface="微软雅黑"/>
                  <a:cs typeface="微软雅黑"/>
                </a:rPr>
                <a:t>01</a:t>
              </a:r>
            </a:p>
          </p:txBody>
        </p:sp>
      </p:grpSp>
      <p:grpSp>
        <p:nvGrpSpPr>
          <p:cNvPr id="24" name="Group 24"/>
          <p:cNvGrpSpPr/>
          <p:nvPr/>
        </p:nvGrpSpPr>
        <p:grpSpPr>
          <a:xfrm>
            <a:off x="4738812" y="4320698"/>
            <a:ext cx="806157" cy="502634"/>
            <a:chOff x="4738812" y="4320698"/>
            <a:chExt cx="806157" cy="502634"/>
          </a:xfrm>
        </p:grpSpPr>
        <p:sp>
          <p:nvSpPr>
            <p:cNvPr id="25" name="TextBox 25"/>
            <p:cNvSpPr txBox="1"/>
            <p:nvPr/>
          </p:nvSpPr>
          <p:spPr>
            <a:xfrm>
              <a:off x="4738812" y="4320698"/>
              <a:ext cx="806157" cy="502634"/>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600" b="1">
                  <a:solidFill>
                    <a:srgbClr val="FFFFFF">
                      <a:alpha val="100000"/>
                    </a:srgbClr>
                  </a:solidFill>
                  <a:latin typeface="微软雅黑"/>
                  <a:ea typeface="微软雅黑"/>
                  <a:cs typeface="微软雅黑"/>
                </a:rPr>
                <a:t>02</a:t>
              </a:r>
            </a:p>
          </p:txBody>
        </p:sp>
      </p:grpSp>
      <p:grpSp>
        <p:nvGrpSpPr>
          <p:cNvPr id="26" name="Group 26"/>
          <p:cNvGrpSpPr/>
          <p:nvPr/>
        </p:nvGrpSpPr>
        <p:grpSpPr>
          <a:xfrm>
            <a:off x="6440778" y="2594388"/>
            <a:ext cx="806157" cy="502634"/>
            <a:chOff x="6440778" y="2594388"/>
            <a:chExt cx="806157" cy="502634"/>
          </a:xfrm>
        </p:grpSpPr>
        <p:sp>
          <p:nvSpPr>
            <p:cNvPr id="27" name="TextBox 27"/>
            <p:cNvSpPr txBox="1"/>
            <p:nvPr/>
          </p:nvSpPr>
          <p:spPr>
            <a:xfrm>
              <a:off x="6440778" y="2594388"/>
              <a:ext cx="806157" cy="502634"/>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600" b="1">
                  <a:solidFill>
                    <a:srgbClr val="FFFFFF">
                      <a:alpha val="100000"/>
                    </a:srgbClr>
                  </a:solidFill>
                  <a:latin typeface="微软雅黑"/>
                  <a:ea typeface="微软雅黑"/>
                  <a:cs typeface="微软雅黑"/>
                </a:rPr>
                <a:t>03</a:t>
              </a:r>
            </a:p>
          </p:txBody>
        </p:sp>
      </p:grpSp>
      <p:grpSp>
        <p:nvGrpSpPr>
          <p:cNvPr id="28" name="Group 28"/>
          <p:cNvGrpSpPr/>
          <p:nvPr/>
        </p:nvGrpSpPr>
        <p:grpSpPr>
          <a:xfrm>
            <a:off x="6431253" y="4320698"/>
            <a:ext cx="806157" cy="502634"/>
            <a:chOff x="6431253" y="4320698"/>
            <a:chExt cx="806157" cy="502634"/>
          </a:xfrm>
        </p:grpSpPr>
        <p:sp>
          <p:nvSpPr>
            <p:cNvPr id="29" name="TextBox 29"/>
            <p:cNvSpPr txBox="1"/>
            <p:nvPr/>
          </p:nvSpPr>
          <p:spPr>
            <a:xfrm>
              <a:off x="6431253" y="4320698"/>
              <a:ext cx="806157" cy="502634"/>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600" b="1">
                  <a:solidFill>
                    <a:srgbClr val="FFFFFF">
                      <a:alpha val="100000"/>
                    </a:srgbClr>
                  </a:solidFill>
                  <a:latin typeface="微软雅黑"/>
                  <a:ea typeface="微软雅黑"/>
                  <a:cs typeface="微软雅黑"/>
                </a:rPr>
                <a:t>04</a:t>
              </a:r>
            </a:p>
          </p:txBody>
        </p:sp>
      </p:grpSp>
      <p:grpSp>
        <p:nvGrpSpPr>
          <p:cNvPr id="30" name="Group 30"/>
          <p:cNvGrpSpPr/>
          <p:nvPr/>
        </p:nvGrpSpPr>
        <p:grpSpPr>
          <a:xfrm>
            <a:off x="454963" y="93878"/>
            <a:ext cx="10641129" cy="914400"/>
            <a:chOff x="454963" y="93878"/>
            <a:chExt cx="10641129" cy="914400"/>
          </a:xfrm>
        </p:grpSpPr>
        <p:sp>
          <p:nvSpPr>
            <p:cNvPr id="31" name="AutoShape 3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TextBox 5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360度反馈法</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03259" y="139481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303259" y="3911005"/>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15856" y="391100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15856" y="1378942"/>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6703007"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缺点</a:t>
            </a:r>
          </a:p>
        </p:txBody>
      </p:sp>
      <p:sp>
        <p:nvSpPr>
          <p:cNvPr id="7" name="TextBox 7"/>
          <p:cNvSpPr txBox="1"/>
          <p:nvPr/>
        </p:nvSpPr>
        <p:spPr>
          <a:xfrm>
            <a:off x="6703007"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实施难度较大，需要投入大量时间和精力进行组织和协调。</a:t>
            </a:r>
          </a:p>
        </p:txBody>
      </p:sp>
      <p:sp>
        <p:nvSpPr>
          <p:cNvPr id="8" name="TextBox 8"/>
          <p:cNvSpPr txBox="1"/>
          <p:nvPr/>
        </p:nvSpPr>
        <p:spPr>
          <a:xfrm>
            <a:off x="1098702"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定义</a:t>
            </a:r>
          </a:p>
        </p:txBody>
      </p:sp>
      <p:sp>
        <p:nvSpPr>
          <p:cNvPr id="9" name="TextBox 9"/>
          <p:cNvSpPr txBox="1"/>
          <p:nvPr/>
        </p:nvSpPr>
        <p:spPr>
          <a:xfrm>
            <a:off x="1098702"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平衡计分卡法是一种将组织战略目标与员工个人绩效相结合的综合评估方法，包括财务、客户、内部流程和学习与成长四个方面的评估。</a:t>
            </a:r>
          </a:p>
        </p:txBody>
      </p:sp>
      <p:sp>
        <p:nvSpPr>
          <p:cNvPr id="10" name="TextBox 10"/>
          <p:cNvSpPr txBox="1"/>
          <p:nvPr/>
        </p:nvSpPr>
        <p:spPr>
          <a:xfrm>
            <a:off x="6686105"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实施步骤</a:t>
            </a:r>
          </a:p>
        </p:txBody>
      </p:sp>
      <p:sp>
        <p:nvSpPr>
          <p:cNvPr id="11" name="TextBox 11"/>
          <p:cNvSpPr txBox="1"/>
          <p:nvPr/>
        </p:nvSpPr>
        <p:spPr>
          <a:xfrm>
            <a:off x="6686105"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制定组织战略目标，设定平衡计分卡四个方面的具体目标和指标，对员工绩效进行定期评估，并根据评估结果进行反馈和改进。</a:t>
            </a:r>
          </a:p>
        </p:txBody>
      </p:sp>
      <p:sp>
        <p:nvSpPr>
          <p:cNvPr id="12" name="TextBox 12"/>
          <p:cNvSpPr txBox="1"/>
          <p:nvPr/>
        </p:nvSpPr>
        <p:spPr>
          <a:xfrm>
            <a:off x="1098702"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优点</a:t>
            </a:r>
          </a:p>
        </p:txBody>
      </p:sp>
      <p:sp>
        <p:nvSpPr>
          <p:cNvPr id="13" name="TextBox 13"/>
          <p:cNvSpPr txBox="1"/>
          <p:nvPr/>
        </p:nvSpPr>
        <p:spPr>
          <a:xfrm>
            <a:off x="1098702"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能够将组织战略目标与员工个人绩效紧密结合，促进组织整体发展和员工个人成长。</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平衡计分卡法</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081312" y="881760"/>
            <a:ext cx="4145173" cy="1503638"/>
            <a:chOff x="4081312" y="881760"/>
            <a:chExt cx="4145173" cy="1503638"/>
          </a:xfrm>
        </p:grpSpPr>
        <p:sp>
          <p:nvSpPr>
            <p:cNvPr id="7" name="TextBox 7"/>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03</a:t>
              </a:r>
            </a:p>
          </p:txBody>
        </p:sp>
      </p:grpSp>
      <p:sp>
        <p:nvSpPr>
          <p:cNvPr id="8" name="TextBox 8"/>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绩效考核流程设计</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明确考核的目的和预期结果，例如评估员工工作表现、激励员工提升业绩等。</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确定考核目标</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明确需要接受考核的人员范围，可以是全体员工、特定部门或岗位等。</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确定考核对象</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明确考核目标与对象</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制定考核标准</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根据考核目标，制定相应的考核标准，例如工作完成率、客户满意度等。</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设定考核指标</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将考核标准量化为具体的考核指标，确保考核的公正性和客观性。</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t="326" b="326"/>
          <a:stretch>
            <a:fillRect/>
          </a:stretch>
        </p:blipFill>
        <p:spPr>
          <a:xfrm>
            <a:off x="7803289" y="1299241"/>
            <a:ext cx="3679824" cy="4906432"/>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制定考核标准与指标</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根据考核目标和对象，设定合理的考核周期，例如年度、季度、月度等。</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设定考核周期</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收集考核数据</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监督与指导</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通过工作记录、调查问卷、面谈等方式收集考核数据，确保数据的真实性和准确性。</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在考核过程中，对被考核者的工作表现进行监督和指导，确保其按照考核标准开展工作。</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实施考核过程管理</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https://d.book118.com/538077123035006025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BEF"/>
      </a:lt1>
      <a:dk2>
        <a:srgbClr val="351E00"/>
      </a:dk2>
      <a:lt2>
        <a:srgbClr val="FFFFFF"/>
      </a:lt2>
      <a:accent1>
        <a:srgbClr val="FF6D1B"/>
      </a:accent1>
      <a:accent2>
        <a:srgbClr val="FF9000"/>
      </a:accent2>
      <a:accent3>
        <a:srgbClr val="C76900"/>
      </a:accent3>
      <a:accent4>
        <a:srgbClr val="FF6E40"/>
      </a:accent4>
      <a:accent5>
        <a:srgbClr val="FF855E"/>
      </a:accent5>
      <a:accent6>
        <a:srgbClr val="B993D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96</Paragraphs>
  <Slides>16</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16</vt:i4>
      </vt:variant>
    </vt:vector>
  </HeadingPairs>
  <TitlesOfParts>
    <vt:vector baseType="lpstr" size="21">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2024-09-01T19:36:46.547</cp:lastPrinted>
  <dcterms:created xsi:type="dcterms:W3CDTF">2024-09-01T11:36:46Z</dcterms:created>
  <dcterms:modified xsi:type="dcterms:W3CDTF">2024-09-01T11:36:48Z</dcterms:modified>
</cp:coreProperties>
</file>