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 id="2147483686"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135.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73.xml"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96.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99.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0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14.xml" /><Relationship Id="rId2" Type="http://schemas.openxmlformats.org/officeDocument/2006/relationships/tags" Target="../tags/tag115.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 Id="rId6"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CDC156-DB81-4507-8B92-365AB5A917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066C5C-5E37-4098-8C04-D4A3D3C4FF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21788A-CEAF-44B3-9289-FA36011AF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6D82B2-E191-4B0D-90A5-80A63D4902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819FF9-4ED4-48A5-B363-648A3DE0BB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C70C7F-DA5F-4B79-B21C-BF0B910090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AB3B0A-E065-45AD-A7F6-F209BF9E09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B97E76-37D0-44C6-B24B-48443B17AF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62FBD5-603E-4C00-9ED9-50489BFBC6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8AA1B4-1223-4094-940E-5270CF41CB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9451E9-C3D7-4E04-B410-596AA13AA1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899100" y="914400"/>
            <a:ext cx="7349400" cy="2570400"/>
          </a:xfrm>
        </p:spPr>
        <p:txBody>
          <a:bodyPr lIns="90000" tIns="46800" rIns="90000" bIns="46800" anchor="b" anchorCtr="0">
            <a:normAutofit/>
          </a:bodyPr>
          <a:lstStyle>
            <a:lvl1pPr algn="ctr">
              <a:defRPr sz="6000"/>
            </a:lvl1pPr>
          </a:lstStyle>
          <a:p>
            <a:r>
              <a:rPr lang="zh-CN" altLang="en-US"/>
              <a:t>单击此处编辑标题</a:t>
            </a:r>
            <a:endParaRPr lang="zh-CN" altLang="en-US"/>
          </a:p>
        </p:txBody>
      </p:sp>
      <p:sp>
        <p:nvSpPr>
          <p:cNvPr id="3" name="副标题 2"/>
          <p:cNvSpPr>
            <a:spLocks noGrp="1"/>
          </p:cNvSpPr>
          <p:nvPr>
            <p:ph type="subTitle" idx="1" hasCustomPrompt="1"/>
            <p:custDataLst>
              <p:tags r:id="rId2"/>
            </p:custDataLst>
          </p:nvPr>
        </p:nvSpPr>
        <p:spPr>
          <a:xfrm>
            <a:off x="899100" y="3560400"/>
            <a:ext cx="73494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456300" y="608400"/>
            <a:ext cx="82269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456300" y="1490400"/>
            <a:ext cx="8226900" cy="4759200"/>
          </a:xfrm>
        </p:spPr>
        <p:txBody>
          <a:bodyPr vert="horz" lIns="90000" tIns="46800" rIns="90000" bIns="4680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493100" y="3848400"/>
            <a:ext cx="58266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493100" y="4615200"/>
            <a:ext cx="58266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456300" y="608400"/>
            <a:ext cx="82269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456300" y="1501200"/>
            <a:ext cx="3882600" cy="4748400"/>
          </a:xfrm>
        </p:spPr>
        <p:txBody>
          <a:bodyPr vert="horz" lIns="90000" tIns="46800" rIns="90000" bIns="4680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4808700" y="1501200"/>
            <a:ext cx="38826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456300" y="608400"/>
            <a:ext cx="82269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456300" y="1429200"/>
            <a:ext cx="40068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456300" y="1854000"/>
            <a:ext cx="4006800" cy="4395600"/>
          </a:xfrm>
        </p:spPr>
        <p:txBody>
          <a:bodyPr vert="horz" lIns="101600" tIns="0" rIns="82550" bIns="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4676813" y="1421729"/>
            <a:ext cx="40068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4676813" y="1854000"/>
            <a:ext cx="4006800" cy="4395600"/>
          </a:xfrm>
        </p:spPr>
        <p:txBody>
          <a:bodyPr vert="horz" lIns="101600" tIns="0" rIns="82550" bIns="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456300" y="608400"/>
            <a:ext cx="82269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456300" y="1555200"/>
            <a:ext cx="3924808" cy="4608000"/>
          </a:xfrm>
        </p:spPr>
        <p:txBody>
          <a:bodyPr vert="horz" lIns="90000" tIns="46800" rIns="90000" bIns="46800" rtlCol="0">
            <a:normAutofit/>
          </a:bodyPr>
          <a:lstStyle>
            <a:lvl1pPr>
              <a:buNone/>
              <a:defRPr sz="1600"/>
            </a:lvl1pPr>
          </a:lstStyle>
          <a:p>
            <a:pPr lvl="0"/>
            <a:endParaRPr>
              <a:sym typeface="+mn-ea"/>
            </a:endParaRPr>
          </a:p>
        </p:txBody>
      </p:sp>
      <p:sp>
        <p:nvSpPr>
          <p:cNvPr id="4" name="文本占位符 3"/>
          <p:cNvSpPr>
            <a:spLocks noGrp="1"/>
          </p:cNvSpPr>
          <p:nvPr>
            <p:ph type="body" sz="half" idx="2"/>
            <p:custDataLst>
              <p:tags r:id="rId2"/>
            </p:custDataLst>
          </p:nvPr>
        </p:nvSpPr>
        <p:spPr>
          <a:xfrm>
            <a:off x="4762800" y="1555200"/>
            <a:ext cx="3920400" cy="4608000"/>
          </a:xfrm>
        </p:spPr>
        <p:txBody>
          <a:bodyPr vert="horz" lIns="90000" tIns="46800" rIns="90000" bIns="46800" rtlCol="0">
            <a:normAutofit/>
          </a:bodyPr>
          <a:lstStyle>
            <a:lvl1pPr>
              <a:buNone/>
              <a:defRPr sz="1600"/>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7676100" y="914400"/>
            <a:ext cx="783000" cy="5029200"/>
          </a:xfrm>
        </p:spPr>
        <p:txBody>
          <a:bodyPr vert="eaVert" lIns="90000" tIns="46800" rIns="90000" bIns="46800" rtlCol="0" anchor="ctr" anchorCtr="0">
            <a:normAutofit/>
          </a:bodyPr>
          <a:lstStyle>
            <a:lvl1pPr>
              <a:buNone/>
              <a:defRPr sz="2800"/>
            </a:lvl1pPr>
          </a:lstStyle>
          <a:p>
            <a:pPr lvl="0"/>
            <a:r>
              <a:rPr>
                <a:sym typeface="+mn-ea"/>
              </a:rPr>
              <a:t>单击此处编辑标题</a:t>
            </a:r>
            <a:endParaRPr>
              <a:sym typeface="+mn-ea"/>
            </a:endParaRPr>
          </a:p>
        </p:txBody>
      </p:sp>
      <p:sp>
        <p:nvSpPr>
          <p:cNvPr id="3" name="竖排文字占位符 2"/>
          <p:cNvSpPr>
            <a:spLocks noGrp="1"/>
          </p:cNvSpPr>
          <p:nvPr>
            <p:ph type="body" orient="vert" idx="1"/>
            <p:custDataLst>
              <p:tags r:id="rId2"/>
            </p:custDataLst>
          </p:nvPr>
        </p:nvSpPr>
        <p:spPr>
          <a:xfrm>
            <a:off x="685800" y="914400"/>
            <a:ext cx="68769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456300" y="774000"/>
            <a:ext cx="82296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899100" y="2484000"/>
            <a:ext cx="7349400" cy="1018800"/>
          </a:xfrm>
        </p:spPr>
        <p:txBody>
          <a:bodyPr vert="horz" lIns="90000" tIns="46800" rIns="90000" bIns="46800" rtlCol="0" anchor="t" anchorCtr="0">
            <a:normAutofit/>
          </a:bodyPr>
          <a:lstStyle>
            <a:lvl1pPr algn="ctr">
              <a:defRPr sz="6000"/>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5"/>
            </p:custDataLst>
          </p:nvPr>
        </p:nvSpPr>
        <p:spPr>
          <a:xfrm>
            <a:off x="899100" y="3560400"/>
            <a:ext cx="73494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6_考点详解">
    <p:spTree>
      <p:nvGrpSpPr>
        <p:cNvPr id="1" name=""/>
        <p:cNvGrpSpPr/>
        <p:nvPr/>
      </p:nvGrpSpPr>
      <p:grpSpPr>
        <a:xfrm>
          <a:off x="0" y="0"/>
          <a:ext cx="0" cy="0"/>
        </a:xfrm>
      </p:grpSpPr>
      <p:sp>
        <p:nvSpPr>
          <p:cNvPr id="19" name="矩形 18"/>
          <p:cNvSpPr/>
          <p:nvPr userDrawn="1"/>
        </p:nvSpPr>
        <p:spPr>
          <a:xfrm>
            <a:off x="131921" y="489585"/>
            <a:ext cx="8897303" cy="6219190"/>
          </a:xfrm>
          <a:prstGeom prst="rect">
            <a:avLst/>
          </a:prstGeom>
          <a:pattFill prst="pct5">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7" name="文本框 6">
            <a:hlinkClick action="ppaction://noaction"/>
          </p:cNvPr>
          <p:cNvSpPr txBox="1"/>
          <p:nvPr userDrawn="1"/>
        </p:nvSpPr>
        <p:spPr>
          <a:xfrm>
            <a:off x="305276" y="55245"/>
            <a:ext cx="3999071" cy="321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Tx/>
              <a:buNone/>
              <a:defRPr/>
            </a:pPr>
            <a:r>
              <a:rPr lang="zh-CN" altLang="en-US" sz="1500" b="1">
                <a:solidFill>
                  <a:schemeClr val="accent6">
                    <a:lumMod val="50000"/>
                  </a:schemeClr>
                </a:solidFill>
                <a:latin typeface="微软雅黑" panose="020b0503020204020204" pitchFamily="34" charset="-122"/>
                <a:ea typeface="微软雅黑" panose="020b0503020204020204" pitchFamily="34" charset="-122"/>
                <a:sym typeface="+mn-ea"/>
              </a:rPr>
              <a:t>考点详解</a:t>
            </a:r>
            <a:endParaRPr lang="zh-CN" altLang="en-US" sz="1500" b="1">
              <a:solidFill>
                <a:schemeClr val="accent6">
                  <a:lumMod val="50000"/>
                </a:schemeClr>
              </a:solidFill>
              <a:latin typeface="微软雅黑" panose="020b0503020204020204" pitchFamily="34" charset="-122"/>
              <a:ea typeface="微软雅黑" panose="020b0503020204020204" pitchFamily="34" charset="-122"/>
              <a:sym typeface="+mn-ea"/>
            </a:endParaRPr>
          </a:p>
        </p:txBody>
      </p:sp>
      <p:cxnSp>
        <p:nvCxnSpPr>
          <p:cNvPr id="10" name="直接连接符 9"/>
          <p:cNvCxnSpPr/>
          <p:nvPr userDrawn="1"/>
        </p:nvCxnSpPr>
        <p:spPr>
          <a:xfrm>
            <a:off x="131921" y="481965"/>
            <a:ext cx="8209121" cy="8255"/>
          </a:xfrm>
          <a:prstGeom prst="line">
            <a:avLst/>
          </a:prstGeom>
          <a:ln w="19050">
            <a:solidFill>
              <a:schemeClr val="accent6">
                <a:lumMod val="50000"/>
              </a:schemeClr>
            </a:solidFill>
          </a:ln>
        </p:spPr>
        <p:style>
          <a:lnRef idx="1">
            <a:schemeClr val="dk1"/>
          </a:lnRef>
          <a:fillRef idx="0">
            <a:schemeClr val="dk1"/>
          </a:fillRef>
          <a:effectRef idx="0">
            <a:schemeClr val="dk1"/>
          </a:effectRef>
          <a:fontRef idx="minor">
            <a:schemeClr val="tx1"/>
          </a:fontRef>
        </p:style>
      </p:cxnSp>
      <p:sp>
        <p:nvSpPr>
          <p:cNvPr id="11" name="矩形 10"/>
          <p:cNvSpPr/>
          <p:nvPr userDrawn="1"/>
        </p:nvSpPr>
        <p:spPr>
          <a:xfrm>
            <a:off x="131921" y="83185"/>
            <a:ext cx="119539" cy="37084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12" name="矩形 11"/>
          <p:cNvSpPr/>
          <p:nvPr userDrawn="1"/>
        </p:nvSpPr>
        <p:spPr>
          <a:xfrm>
            <a:off x="6007894" y="405765"/>
            <a:ext cx="2333149" cy="84455"/>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pic>
        <p:nvPicPr>
          <p:cNvPr id="15" name="图片 14" descr="未标题-2-01"/>
          <p:cNvPicPr>
            <a:picLocks noChangeAspect="1"/>
          </p:cNvPicPr>
          <p:nvPr userDrawn="1"/>
        </p:nvPicPr>
        <p:blipFill>
          <a:blip r:embed="rId1"/>
          <a:stretch>
            <a:fillRect/>
          </a:stretch>
        </p:blipFill>
        <p:spPr>
          <a:xfrm>
            <a:off x="8341043" y="83185"/>
            <a:ext cx="753904" cy="450850"/>
          </a:xfrm>
          <a:prstGeom prst="rect">
            <a:avLst/>
          </a:prstGeom>
        </p:spPr>
      </p:pic>
      <p:sp>
        <p:nvSpPr>
          <p:cNvPr id="16" name="文本框 15">
            <a:hlinkClick action="ppaction://noaction"/>
          </p:cNvPr>
          <p:cNvSpPr txBox="1"/>
          <p:nvPr userDrawn="1"/>
        </p:nvSpPr>
        <p:spPr>
          <a:xfrm>
            <a:off x="7928610" y="130175"/>
            <a:ext cx="525304"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eaLnBrk="1" fontAlgn="auto" latinLnBrk="0" hangingPunct="1">
              <a:lnSpc>
                <a:spcPct val="100000"/>
              </a:lnSpc>
              <a:spcBef>
                <a:spcPct val="0"/>
              </a:spcBef>
              <a:spcAft>
                <a:spcPct val="0"/>
              </a:spcAft>
              <a:buClrTx/>
              <a:buSzTx/>
              <a:buFontTx/>
              <a:buNone/>
              <a:defRPr/>
            </a:pPr>
            <a:r>
              <a:rPr lang="en-US" sz="900" b="1">
                <a:solidFill>
                  <a:schemeClr val="accent6">
                    <a:lumMod val="50000"/>
                  </a:schemeClr>
                </a:solidFill>
                <a:latin typeface="微软雅黑" panose="020b0503020204020204" pitchFamily="34" charset="-122"/>
                <a:ea typeface="微软雅黑" panose="020b0503020204020204" pitchFamily="34" charset="-122"/>
                <a:sym typeface="+mn-ea"/>
              </a:rPr>
              <a:t>///////</a:t>
            </a:r>
            <a:endParaRPr lang="en-US" sz="900" b="1">
              <a:solidFill>
                <a:schemeClr val="accent6">
                  <a:lumMod val="50000"/>
                </a:schemeClr>
              </a:solidFill>
              <a:latin typeface="微软雅黑" panose="020b0503020204020204" pitchFamily="34" charset="-122"/>
              <a:ea typeface="微软雅黑" panose="020b0503020204020204" pitchFamily="34" charset="-122"/>
              <a:sym typeface="+mn-ea"/>
            </a:endParaRPr>
          </a:p>
        </p:txBody>
      </p:sp>
      <p:sp>
        <p:nvSpPr>
          <p:cNvPr id="13" name="文本框 2"/>
          <p:cNvSpPr txBox="1"/>
          <p:nvPr userDrawn="1"/>
        </p:nvSpPr>
        <p:spPr>
          <a:xfrm>
            <a:off x="6371096" y="52070"/>
            <a:ext cx="1441309" cy="321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Aft>
                <a:spcPct val="0"/>
              </a:spcAft>
            </a:pPr>
            <a:r>
              <a:rPr lang="zh-CN" altLang="en-US" sz="1500" b="1" kern="100">
                <a:solidFill>
                  <a:schemeClr val="accent6">
                    <a:lumMod val="50000"/>
                  </a:schemeClr>
                </a:solidFill>
                <a:latin typeface="微软雅黑 Light" panose="020b0502040204020203" charset="-122"/>
                <a:ea typeface="微软雅黑 Light" panose="020b0502040204020203" charset="-122"/>
                <a:cs typeface="微软雅黑 Light" panose="020b0502040204020203" charset="-122"/>
              </a:rPr>
              <a:t>核心突破</a:t>
            </a:r>
            <a:endParaRPr lang="zh-CN" altLang="en-US" sz="1500" b="1" kern="100">
              <a:solidFill>
                <a:schemeClr val="accent6">
                  <a:lumMod val="50000"/>
                </a:schemeClr>
              </a:solidFill>
              <a:latin typeface="微软雅黑 Light" panose="020b0502040204020203" charset="-122"/>
              <a:ea typeface="微软雅黑 Light" panose="020b0502040204020203" charset="-122"/>
              <a:cs typeface="微软雅黑 Light" panose="020b0502040204020203" charset="-122"/>
            </a:endParaRPr>
          </a:p>
        </p:txBody>
      </p:sp>
      <p:sp>
        <p:nvSpPr>
          <p:cNvPr id="14" name="动作按钮: 后退或前一项 13">
            <a:hlinkClick action="ppaction://hlinkshowjump?jump=previousslide"/>
          </p:cNvPr>
          <p:cNvSpPr/>
          <p:nvPr userDrawn="1"/>
        </p:nvSpPr>
        <p:spPr>
          <a:xfrm>
            <a:off x="8366760" y="6580188"/>
            <a:ext cx="201454" cy="268605"/>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17" name="动作按钮: 前进或下一项 16">
            <a:hlinkClick action="ppaction://hlinkshowjump?jump=nextslide"/>
          </p:cNvPr>
          <p:cNvSpPr/>
          <p:nvPr userDrawn="1"/>
        </p:nvSpPr>
        <p:spPr>
          <a:xfrm>
            <a:off x="8651558" y="6580188"/>
            <a:ext cx="201454" cy="268605"/>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18" name="动作按钮: 结束 3">
            <a:hlinkClick action="ppaction://hlinkshowjump?jump=endshow"/>
          </p:cNvPr>
          <p:cNvSpPr/>
          <p:nvPr userDrawn="1"/>
        </p:nvSpPr>
        <p:spPr>
          <a:xfrm>
            <a:off x="8936355" y="6576060"/>
            <a:ext cx="207645" cy="276860"/>
          </a:xfrm>
          <a:prstGeom prst="actionButtonEn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20" name="圆角矩形 4">
            <a:hlinkClick action="ppaction://noaction"/>
          </p:cNvPr>
          <p:cNvSpPr/>
          <p:nvPr userDrawn="1"/>
        </p:nvSpPr>
        <p:spPr>
          <a:xfrm>
            <a:off x="7753826" y="6599555"/>
            <a:ext cx="563404" cy="229870"/>
          </a:xfrm>
          <a:prstGeom prst="roundRect">
            <a:avLst/>
          </a:prstGeom>
          <a:noFill/>
          <a:ln>
            <a:noFill/>
          </a:ln>
          <a:extLst>
            <a:ext uri="{909E8E84-426E-40DD-AFC4-6F175D3DCCD1}">
              <a14:hiddenFill xmlns:a14="http://schemas.microsoft.com/office/drawing/2010/main">
                <a:solidFill>
                  <a:srgbClr val="3A3A3A"/>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zh-CN" sz="1200" b="1">
                <a:solidFill>
                  <a:schemeClr val="tx1">
                    <a:lumMod val="65000"/>
                    <a:lumOff val="35000"/>
                  </a:schemeClr>
                </a:solidFill>
                <a:latin typeface="微软雅黑" panose="020b0503020204020204" pitchFamily="34" charset="-122"/>
                <a:ea typeface="微软雅黑" panose="020b0503020204020204" pitchFamily="34" charset="-122"/>
              </a:rPr>
              <a:t>目录</a:t>
            </a:r>
            <a:endParaRPr lang="zh-CN" altLang="zh-CN" sz="1200" b="1">
              <a:solidFill>
                <a:schemeClr val="tx1">
                  <a:lumMod val="65000"/>
                  <a:lumOff val="3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p14:dur="250"/>
    </mc:Choice>
    <mc:Fallback>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6_考点详解-典题示例">
    <p:spTree>
      <p:nvGrpSpPr>
        <p:cNvPr id="1" name=""/>
        <p:cNvGrpSpPr/>
        <p:nvPr/>
      </p:nvGrpSpPr>
      <p:grpSpPr>
        <a:xfrm>
          <a:off x="0" y="0"/>
          <a:ext cx="0" cy="0"/>
        </a:xfrm>
      </p:grpSpPr>
      <p:sp>
        <p:nvSpPr>
          <p:cNvPr id="19" name="矩形 18"/>
          <p:cNvSpPr/>
          <p:nvPr userDrawn="1"/>
        </p:nvSpPr>
        <p:spPr>
          <a:xfrm>
            <a:off x="131921" y="489585"/>
            <a:ext cx="8897303" cy="6219190"/>
          </a:xfrm>
          <a:prstGeom prst="rect">
            <a:avLst/>
          </a:prstGeom>
          <a:pattFill prst="pct5">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7" name="文本框 6">
            <a:hlinkClick action="ppaction://noaction"/>
          </p:cNvPr>
          <p:cNvSpPr txBox="1"/>
          <p:nvPr userDrawn="1"/>
        </p:nvSpPr>
        <p:spPr>
          <a:xfrm>
            <a:off x="305276" y="55245"/>
            <a:ext cx="3999071" cy="321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Tx/>
              <a:buNone/>
              <a:defRPr/>
            </a:pPr>
            <a:r>
              <a:rPr lang="zh-CN" altLang="en-US" sz="1500" b="1">
                <a:solidFill>
                  <a:schemeClr val="accent6">
                    <a:lumMod val="50000"/>
                  </a:schemeClr>
                </a:solidFill>
                <a:latin typeface="微软雅黑" panose="020b0503020204020204" pitchFamily="34" charset="-122"/>
                <a:ea typeface="微软雅黑" panose="020b0503020204020204" pitchFamily="34" charset="-122"/>
                <a:sym typeface="+mn-ea"/>
              </a:rPr>
              <a:t>考点详解</a:t>
            </a:r>
            <a:endParaRPr lang="zh-CN" altLang="en-US" sz="1500" b="1">
              <a:solidFill>
                <a:schemeClr val="accent6">
                  <a:lumMod val="50000"/>
                </a:schemeClr>
              </a:solidFill>
              <a:latin typeface="微软雅黑" panose="020b0503020204020204" pitchFamily="34" charset="-122"/>
              <a:ea typeface="微软雅黑" panose="020b0503020204020204" pitchFamily="34" charset="-122"/>
              <a:sym typeface="+mn-ea"/>
            </a:endParaRPr>
          </a:p>
        </p:txBody>
      </p:sp>
      <p:cxnSp>
        <p:nvCxnSpPr>
          <p:cNvPr id="10" name="直接连接符 9"/>
          <p:cNvCxnSpPr/>
          <p:nvPr userDrawn="1"/>
        </p:nvCxnSpPr>
        <p:spPr>
          <a:xfrm>
            <a:off x="131921" y="481965"/>
            <a:ext cx="8209121" cy="8255"/>
          </a:xfrm>
          <a:prstGeom prst="line">
            <a:avLst/>
          </a:prstGeom>
          <a:ln w="19050">
            <a:solidFill>
              <a:schemeClr val="accent6">
                <a:lumMod val="50000"/>
              </a:schemeClr>
            </a:solidFill>
          </a:ln>
        </p:spPr>
        <p:style>
          <a:lnRef idx="1">
            <a:schemeClr val="dk1"/>
          </a:lnRef>
          <a:fillRef idx="0">
            <a:schemeClr val="dk1"/>
          </a:fillRef>
          <a:effectRef idx="0">
            <a:schemeClr val="dk1"/>
          </a:effectRef>
          <a:fontRef idx="minor">
            <a:schemeClr val="tx1"/>
          </a:fontRef>
        </p:style>
      </p:cxnSp>
      <p:sp>
        <p:nvSpPr>
          <p:cNvPr id="11" name="矩形 10"/>
          <p:cNvSpPr/>
          <p:nvPr userDrawn="1"/>
        </p:nvSpPr>
        <p:spPr>
          <a:xfrm>
            <a:off x="131921" y="83185"/>
            <a:ext cx="119539" cy="37084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12" name="矩形 11"/>
          <p:cNvSpPr/>
          <p:nvPr userDrawn="1"/>
        </p:nvSpPr>
        <p:spPr>
          <a:xfrm>
            <a:off x="6007894" y="405765"/>
            <a:ext cx="2333149" cy="84455"/>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pic>
        <p:nvPicPr>
          <p:cNvPr id="15" name="图片 14" descr="未标题-2-01"/>
          <p:cNvPicPr>
            <a:picLocks noChangeAspect="1"/>
          </p:cNvPicPr>
          <p:nvPr userDrawn="1"/>
        </p:nvPicPr>
        <p:blipFill>
          <a:blip r:embed="rId1"/>
          <a:stretch>
            <a:fillRect/>
          </a:stretch>
        </p:blipFill>
        <p:spPr>
          <a:xfrm>
            <a:off x="8341043" y="83185"/>
            <a:ext cx="753904" cy="450850"/>
          </a:xfrm>
          <a:prstGeom prst="rect">
            <a:avLst/>
          </a:prstGeom>
        </p:spPr>
      </p:pic>
      <p:sp>
        <p:nvSpPr>
          <p:cNvPr id="16" name="文本框 15">
            <a:hlinkClick action="ppaction://noaction"/>
          </p:cNvPr>
          <p:cNvSpPr txBox="1"/>
          <p:nvPr userDrawn="1"/>
        </p:nvSpPr>
        <p:spPr>
          <a:xfrm>
            <a:off x="7928610" y="130175"/>
            <a:ext cx="525304"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eaLnBrk="1" fontAlgn="auto" latinLnBrk="0" hangingPunct="1">
              <a:lnSpc>
                <a:spcPct val="100000"/>
              </a:lnSpc>
              <a:spcBef>
                <a:spcPct val="0"/>
              </a:spcBef>
              <a:spcAft>
                <a:spcPct val="0"/>
              </a:spcAft>
              <a:buClrTx/>
              <a:buSzTx/>
              <a:buFontTx/>
              <a:buNone/>
              <a:defRPr/>
            </a:pPr>
            <a:r>
              <a:rPr lang="en-US" sz="900" b="1">
                <a:solidFill>
                  <a:schemeClr val="accent6">
                    <a:lumMod val="50000"/>
                  </a:schemeClr>
                </a:solidFill>
                <a:latin typeface="微软雅黑" panose="020b0503020204020204" pitchFamily="34" charset="-122"/>
                <a:ea typeface="微软雅黑" panose="020b0503020204020204" pitchFamily="34" charset="-122"/>
                <a:sym typeface="+mn-ea"/>
              </a:rPr>
              <a:t>///////</a:t>
            </a:r>
            <a:endParaRPr lang="en-US" sz="900" b="1">
              <a:solidFill>
                <a:schemeClr val="accent6">
                  <a:lumMod val="50000"/>
                </a:schemeClr>
              </a:solidFill>
              <a:latin typeface="微软雅黑" panose="020b0503020204020204" pitchFamily="34" charset="-122"/>
              <a:ea typeface="微软雅黑" panose="020b0503020204020204" pitchFamily="34" charset="-122"/>
              <a:sym typeface="+mn-ea"/>
            </a:endParaRPr>
          </a:p>
        </p:txBody>
      </p:sp>
      <p:sp>
        <p:nvSpPr>
          <p:cNvPr id="13" name="文本框 2"/>
          <p:cNvSpPr txBox="1"/>
          <p:nvPr userDrawn="1"/>
        </p:nvSpPr>
        <p:spPr>
          <a:xfrm>
            <a:off x="6371096" y="52070"/>
            <a:ext cx="1441309" cy="321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Aft>
                <a:spcPct val="0"/>
              </a:spcAft>
            </a:pPr>
            <a:r>
              <a:rPr lang="zh-CN" altLang="en-US" sz="1500" b="1" kern="100">
                <a:solidFill>
                  <a:schemeClr val="accent6">
                    <a:lumMod val="50000"/>
                  </a:schemeClr>
                </a:solidFill>
                <a:latin typeface="微软雅黑 Light" panose="020b0502040204020203" charset="-122"/>
                <a:ea typeface="微软雅黑 Light" panose="020b0502040204020203" charset="-122"/>
                <a:cs typeface="微软雅黑 Light" panose="020b0502040204020203" charset="-122"/>
              </a:rPr>
              <a:t>核心突破</a:t>
            </a:r>
            <a:endParaRPr lang="zh-CN" altLang="en-US" sz="1500" b="1" kern="100">
              <a:solidFill>
                <a:schemeClr val="accent6">
                  <a:lumMod val="50000"/>
                </a:schemeClr>
              </a:solidFill>
              <a:latin typeface="微软雅黑 Light" panose="020b0502040204020203" charset="-122"/>
              <a:ea typeface="微软雅黑 Light" panose="020b0502040204020203" charset="-122"/>
              <a:cs typeface="微软雅黑 Light" panose="020b0502040204020203" charset="-122"/>
            </a:endParaRPr>
          </a:p>
        </p:txBody>
      </p:sp>
      <p:pic>
        <p:nvPicPr>
          <p:cNvPr id="14" name="Picture 1" descr="典题示例"/>
          <p:cNvPicPr>
            <a:picLocks noChangeAspect="1" noChangeArrowheads="1"/>
          </p:cNvPicPr>
          <p:nvPr userDrawn="1"/>
        </p:nvPicPr>
        <p:blipFill>
          <a:blip r:embed="rId2">
            <a:clrChange>
              <a:clrFrom>
                <a:srgbClr val="FFFFFF"/>
              </a:clrFrom>
              <a:clrTo>
                <a:srgbClr val="FFFFFF">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bwMode="auto">
          <a:xfrm>
            <a:off x="114776" y="548304"/>
            <a:ext cx="1216819" cy="38174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动作按钮: 后退或前一项 16">
            <a:hlinkClick action="ppaction://hlinkshowjump?jump=previousslide"/>
          </p:cNvPr>
          <p:cNvSpPr/>
          <p:nvPr userDrawn="1"/>
        </p:nvSpPr>
        <p:spPr>
          <a:xfrm>
            <a:off x="8366760" y="6580188"/>
            <a:ext cx="201454" cy="268605"/>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18" name="动作按钮: 前进或下一项 17">
            <a:hlinkClick action="ppaction://hlinkshowjump?jump=nextslide"/>
          </p:cNvPr>
          <p:cNvSpPr/>
          <p:nvPr userDrawn="1"/>
        </p:nvSpPr>
        <p:spPr>
          <a:xfrm>
            <a:off x="8651558" y="6580188"/>
            <a:ext cx="201454" cy="268605"/>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20" name="动作按钮: 结束 3">
            <a:hlinkClick action="ppaction://hlinkshowjump?jump=endshow"/>
          </p:cNvPr>
          <p:cNvSpPr/>
          <p:nvPr userDrawn="1"/>
        </p:nvSpPr>
        <p:spPr>
          <a:xfrm>
            <a:off x="8936355" y="6576060"/>
            <a:ext cx="207645" cy="276860"/>
          </a:xfrm>
          <a:prstGeom prst="actionButtonEn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21" name="圆角矩形 4">
            <a:hlinkClick action="ppaction://noaction"/>
          </p:cNvPr>
          <p:cNvSpPr/>
          <p:nvPr userDrawn="1"/>
        </p:nvSpPr>
        <p:spPr>
          <a:xfrm>
            <a:off x="7753826" y="6599555"/>
            <a:ext cx="563404" cy="229870"/>
          </a:xfrm>
          <a:prstGeom prst="roundRect">
            <a:avLst/>
          </a:prstGeom>
          <a:noFill/>
          <a:ln>
            <a:noFill/>
          </a:ln>
          <a:extLst>
            <a:ext uri="{909E8E84-426E-40DD-AFC4-6F175D3DCCD1}">
              <a14:hiddenFill xmlns:a14="http://schemas.microsoft.com/office/drawing/2010/main">
                <a:solidFill>
                  <a:srgbClr val="3A3A3A"/>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zh-CN" sz="1200" b="1">
                <a:solidFill>
                  <a:schemeClr val="tx1">
                    <a:lumMod val="65000"/>
                    <a:lumOff val="35000"/>
                  </a:schemeClr>
                </a:solidFill>
                <a:latin typeface="微软雅黑" panose="020b0503020204020204" pitchFamily="34" charset="-122"/>
                <a:ea typeface="微软雅黑" panose="020b0503020204020204" pitchFamily="34" charset="-122"/>
              </a:rPr>
              <a:t>目录</a:t>
            </a:r>
            <a:endParaRPr lang="zh-CN" altLang="zh-CN" sz="1200" b="1">
              <a:solidFill>
                <a:schemeClr val="tx1">
                  <a:lumMod val="65000"/>
                  <a:lumOff val="3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p14:dur="250"/>
    </mc:Choice>
    <mc:Fallback>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899100" y="914400"/>
            <a:ext cx="7349400" cy="2570400"/>
          </a:xfrm>
        </p:spPr>
        <p:txBody>
          <a:bodyPr lIns="90000" tIns="46800" rIns="90000" bIns="46800" anchor="b" anchorCtr="0">
            <a:normAutofit/>
          </a:bodyPr>
          <a:lstStyle>
            <a:lvl1pPr algn="ctr">
              <a:defRPr sz="6000"/>
            </a:lvl1pPr>
          </a:lstStyle>
          <a:p>
            <a:r>
              <a:rPr lang="zh-CN" altLang="en-US"/>
              <a:t>单击此处编辑标题</a:t>
            </a:r>
            <a:endParaRPr lang="zh-CN" altLang="en-US"/>
          </a:p>
        </p:txBody>
      </p:sp>
      <p:sp>
        <p:nvSpPr>
          <p:cNvPr id="3" name="副标题 2"/>
          <p:cNvSpPr>
            <a:spLocks noGrp="1"/>
          </p:cNvSpPr>
          <p:nvPr>
            <p:ph type="subTitle" idx="1" hasCustomPrompt="1"/>
            <p:custDataLst>
              <p:tags r:id="rId2"/>
            </p:custDataLst>
          </p:nvPr>
        </p:nvSpPr>
        <p:spPr>
          <a:xfrm>
            <a:off x="899100" y="3560400"/>
            <a:ext cx="73494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456300" y="608400"/>
            <a:ext cx="82269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456300" y="1490400"/>
            <a:ext cx="8226900" cy="4759200"/>
          </a:xfrm>
        </p:spPr>
        <p:txBody>
          <a:bodyPr vert="horz" lIns="90000" tIns="46800" rIns="90000" bIns="4680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493100" y="3848400"/>
            <a:ext cx="58266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493100" y="4615200"/>
            <a:ext cx="58266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456300" y="608400"/>
            <a:ext cx="82269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456300" y="1501200"/>
            <a:ext cx="3882600" cy="4748400"/>
          </a:xfrm>
        </p:spPr>
        <p:txBody>
          <a:bodyPr vert="horz" lIns="90000" tIns="46800" rIns="90000" bIns="4680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4808700" y="1501200"/>
            <a:ext cx="38826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456300" y="608400"/>
            <a:ext cx="82269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456300" y="1429200"/>
            <a:ext cx="40068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456300" y="1854000"/>
            <a:ext cx="4006800" cy="4395600"/>
          </a:xfrm>
        </p:spPr>
        <p:txBody>
          <a:bodyPr vert="horz" lIns="101600" tIns="0" rIns="82550" bIns="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4676813" y="1421729"/>
            <a:ext cx="40068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4676813" y="1854000"/>
            <a:ext cx="4006800" cy="4395600"/>
          </a:xfrm>
        </p:spPr>
        <p:txBody>
          <a:bodyPr vert="horz" lIns="101600" tIns="0" rIns="82550" bIns="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456300" y="608400"/>
            <a:ext cx="82269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456300" y="1555200"/>
            <a:ext cx="3924808" cy="4608000"/>
          </a:xfrm>
        </p:spPr>
        <p:txBody>
          <a:bodyPr vert="horz" lIns="90000" tIns="46800" rIns="90000" bIns="46800" rtlCol="0">
            <a:normAutofit/>
          </a:bodyPr>
          <a:lstStyle>
            <a:lvl1pPr>
              <a:buNone/>
              <a:defRPr sz="1600"/>
            </a:lvl1pPr>
          </a:lstStyle>
          <a:p>
            <a:pPr lvl="0"/>
            <a:endParaRPr>
              <a:sym typeface="+mn-ea"/>
            </a:endParaRPr>
          </a:p>
        </p:txBody>
      </p:sp>
      <p:sp>
        <p:nvSpPr>
          <p:cNvPr id="4" name="文本占位符 3"/>
          <p:cNvSpPr>
            <a:spLocks noGrp="1"/>
          </p:cNvSpPr>
          <p:nvPr>
            <p:ph type="body" sz="half" idx="2"/>
            <p:custDataLst>
              <p:tags r:id="rId2"/>
            </p:custDataLst>
          </p:nvPr>
        </p:nvSpPr>
        <p:spPr>
          <a:xfrm>
            <a:off x="4762800" y="1555200"/>
            <a:ext cx="3920400" cy="4608000"/>
          </a:xfrm>
        </p:spPr>
        <p:txBody>
          <a:bodyPr vert="horz" lIns="90000" tIns="46800" rIns="90000" bIns="46800" rtlCol="0">
            <a:normAutofit/>
          </a:bodyPr>
          <a:lstStyle>
            <a:lvl1pPr>
              <a:buNone/>
              <a:defRPr sz="1600"/>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7676100" y="914400"/>
            <a:ext cx="783000" cy="5029200"/>
          </a:xfrm>
        </p:spPr>
        <p:txBody>
          <a:bodyPr vert="eaVert" lIns="90000" tIns="46800" rIns="90000" bIns="46800" rtlCol="0" anchor="ctr" anchorCtr="0">
            <a:normAutofit/>
          </a:bodyPr>
          <a:lstStyle>
            <a:lvl1pPr>
              <a:buNone/>
              <a:defRPr sz="2800"/>
            </a:lvl1pPr>
          </a:lstStyle>
          <a:p>
            <a:pPr lvl="0"/>
            <a:r>
              <a:rPr>
                <a:sym typeface="+mn-ea"/>
              </a:rPr>
              <a:t>单击此处编辑标题</a:t>
            </a:r>
            <a:endParaRPr>
              <a:sym typeface="+mn-ea"/>
            </a:endParaRPr>
          </a:p>
        </p:txBody>
      </p:sp>
      <p:sp>
        <p:nvSpPr>
          <p:cNvPr id="3" name="竖排文字占位符 2"/>
          <p:cNvSpPr>
            <a:spLocks noGrp="1"/>
          </p:cNvSpPr>
          <p:nvPr>
            <p:ph type="body" orient="vert" idx="1"/>
            <p:custDataLst>
              <p:tags r:id="rId2"/>
            </p:custDataLst>
          </p:nvPr>
        </p:nvSpPr>
        <p:spPr>
          <a:xfrm>
            <a:off x="685800" y="914400"/>
            <a:ext cx="68769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456300" y="774000"/>
            <a:ext cx="82296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899100" y="2484000"/>
            <a:ext cx="7349400" cy="1018800"/>
          </a:xfrm>
        </p:spPr>
        <p:txBody>
          <a:bodyPr vert="horz" lIns="90000" tIns="46800" rIns="90000" bIns="46800" rtlCol="0" anchor="t" anchorCtr="0">
            <a:normAutofit/>
          </a:bodyPr>
          <a:lstStyle>
            <a:lvl1pPr algn="ctr">
              <a:defRPr sz="6000"/>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5"/>
            </p:custDataLst>
          </p:nvPr>
        </p:nvSpPr>
        <p:spPr>
          <a:xfrm>
            <a:off x="899100" y="3560400"/>
            <a:ext cx="73494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6_考点详解">
    <p:spTree>
      <p:nvGrpSpPr>
        <p:cNvPr id="1" name=""/>
        <p:cNvGrpSpPr/>
        <p:nvPr/>
      </p:nvGrpSpPr>
      <p:grpSpPr>
        <a:xfrm>
          <a:off x="0" y="0"/>
          <a:ext cx="0" cy="0"/>
        </a:xfrm>
      </p:grpSpPr>
      <p:sp>
        <p:nvSpPr>
          <p:cNvPr id="19" name="矩形 18"/>
          <p:cNvSpPr/>
          <p:nvPr userDrawn="1"/>
        </p:nvSpPr>
        <p:spPr>
          <a:xfrm>
            <a:off x="131921" y="489585"/>
            <a:ext cx="8897303" cy="6219190"/>
          </a:xfrm>
          <a:prstGeom prst="rect">
            <a:avLst/>
          </a:prstGeom>
          <a:pattFill prst="pct5">
            <a:fgClr>
              <a:schemeClr val="bg1">
                <a:lumMod val="85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7" name="文本框 6">
            <a:hlinkClick action="ppaction://noaction"/>
          </p:cNvPr>
          <p:cNvSpPr txBox="1"/>
          <p:nvPr userDrawn="1"/>
        </p:nvSpPr>
        <p:spPr>
          <a:xfrm>
            <a:off x="305276" y="55245"/>
            <a:ext cx="3999071" cy="321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eaLnBrk="1" fontAlgn="auto" latinLnBrk="0" hangingPunct="1">
              <a:lnSpc>
                <a:spcPct val="100000"/>
              </a:lnSpc>
              <a:spcBef>
                <a:spcPct val="0"/>
              </a:spcBef>
              <a:spcAft>
                <a:spcPct val="0"/>
              </a:spcAft>
              <a:buClrTx/>
              <a:buSzTx/>
              <a:buFontTx/>
              <a:buNone/>
              <a:defRPr/>
            </a:pPr>
            <a:r>
              <a:rPr lang="zh-CN" altLang="en-US" sz="1500" b="1">
                <a:solidFill>
                  <a:schemeClr val="accent6">
                    <a:lumMod val="50000"/>
                  </a:schemeClr>
                </a:solidFill>
                <a:latin typeface="微软雅黑" panose="020b0503020204020204" pitchFamily="34" charset="-122"/>
                <a:ea typeface="微软雅黑" panose="020b0503020204020204" pitchFamily="34" charset="-122"/>
                <a:sym typeface="+mn-ea"/>
              </a:rPr>
              <a:t>考点详解</a:t>
            </a:r>
            <a:endParaRPr lang="zh-CN" altLang="en-US" sz="1500" b="1">
              <a:solidFill>
                <a:schemeClr val="accent6">
                  <a:lumMod val="50000"/>
                </a:schemeClr>
              </a:solidFill>
              <a:latin typeface="微软雅黑" panose="020b0503020204020204" pitchFamily="34" charset="-122"/>
              <a:ea typeface="微软雅黑" panose="020b0503020204020204" pitchFamily="34" charset="-122"/>
              <a:sym typeface="+mn-ea"/>
            </a:endParaRPr>
          </a:p>
        </p:txBody>
      </p:sp>
      <p:cxnSp>
        <p:nvCxnSpPr>
          <p:cNvPr id="10" name="直接连接符 9"/>
          <p:cNvCxnSpPr/>
          <p:nvPr userDrawn="1"/>
        </p:nvCxnSpPr>
        <p:spPr>
          <a:xfrm>
            <a:off x="131921" y="481965"/>
            <a:ext cx="8209121" cy="8255"/>
          </a:xfrm>
          <a:prstGeom prst="line">
            <a:avLst/>
          </a:prstGeom>
          <a:ln w="19050">
            <a:solidFill>
              <a:schemeClr val="accent6">
                <a:lumMod val="50000"/>
              </a:schemeClr>
            </a:solidFill>
          </a:ln>
        </p:spPr>
        <p:style>
          <a:lnRef idx="1">
            <a:schemeClr val="dk1"/>
          </a:lnRef>
          <a:fillRef idx="0">
            <a:schemeClr val="dk1"/>
          </a:fillRef>
          <a:effectRef idx="0">
            <a:schemeClr val="dk1"/>
          </a:effectRef>
          <a:fontRef idx="minor">
            <a:schemeClr val="tx1"/>
          </a:fontRef>
        </p:style>
      </p:cxnSp>
      <p:sp>
        <p:nvSpPr>
          <p:cNvPr id="11" name="矩形 10"/>
          <p:cNvSpPr/>
          <p:nvPr userDrawn="1"/>
        </p:nvSpPr>
        <p:spPr>
          <a:xfrm>
            <a:off x="131921" y="83185"/>
            <a:ext cx="119539" cy="37084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12" name="矩形 11"/>
          <p:cNvSpPr/>
          <p:nvPr userDrawn="1"/>
        </p:nvSpPr>
        <p:spPr>
          <a:xfrm>
            <a:off x="6007894" y="405765"/>
            <a:ext cx="2333149" cy="84455"/>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pic>
        <p:nvPicPr>
          <p:cNvPr id="15" name="图片 14" descr="未标题-2-01"/>
          <p:cNvPicPr>
            <a:picLocks noChangeAspect="1"/>
          </p:cNvPicPr>
          <p:nvPr userDrawn="1"/>
        </p:nvPicPr>
        <p:blipFill>
          <a:blip r:embed="rId1"/>
          <a:stretch>
            <a:fillRect/>
          </a:stretch>
        </p:blipFill>
        <p:spPr>
          <a:xfrm>
            <a:off x="8341043" y="83185"/>
            <a:ext cx="753904" cy="450850"/>
          </a:xfrm>
          <a:prstGeom prst="rect">
            <a:avLst/>
          </a:prstGeom>
        </p:spPr>
      </p:pic>
      <p:sp>
        <p:nvSpPr>
          <p:cNvPr id="16" name="文本框 15">
            <a:hlinkClick action="ppaction://noaction"/>
          </p:cNvPr>
          <p:cNvSpPr txBox="1"/>
          <p:nvPr userDrawn="1"/>
        </p:nvSpPr>
        <p:spPr>
          <a:xfrm>
            <a:off x="7928610" y="130175"/>
            <a:ext cx="525304"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eaLnBrk="1" fontAlgn="auto" latinLnBrk="0" hangingPunct="1">
              <a:lnSpc>
                <a:spcPct val="100000"/>
              </a:lnSpc>
              <a:spcBef>
                <a:spcPct val="0"/>
              </a:spcBef>
              <a:spcAft>
                <a:spcPct val="0"/>
              </a:spcAft>
              <a:buClrTx/>
              <a:buSzTx/>
              <a:buFontTx/>
              <a:buNone/>
              <a:defRPr/>
            </a:pPr>
            <a:r>
              <a:rPr lang="en-US" sz="900" b="1">
                <a:solidFill>
                  <a:schemeClr val="accent6">
                    <a:lumMod val="50000"/>
                  </a:schemeClr>
                </a:solidFill>
                <a:latin typeface="微软雅黑" panose="020b0503020204020204" pitchFamily="34" charset="-122"/>
                <a:ea typeface="微软雅黑" panose="020b0503020204020204" pitchFamily="34" charset="-122"/>
                <a:sym typeface="+mn-ea"/>
              </a:rPr>
              <a:t>///////</a:t>
            </a:r>
            <a:endParaRPr lang="en-US" sz="900" b="1">
              <a:solidFill>
                <a:schemeClr val="accent6">
                  <a:lumMod val="50000"/>
                </a:schemeClr>
              </a:solidFill>
              <a:latin typeface="微软雅黑" panose="020b0503020204020204" pitchFamily="34" charset="-122"/>
              <a:ea typeface="微软雅黑" panose="020b0503020204020204" pitchFamily="34" charset="-122"/>
              <a:sym typeface="+mn-ea"/>
            </a:endParaRPr>
          </a:p>
        </p:txBody>
      </p:sp>
      <p:sp>
        <p:nvSpPr>
          <p:cNvPr id="13" name="文本框 2"/>
          <p:cNvSpPr txBox="1"/>
          <p:nvPr userDrawn="1"/>
        </p:nvSpPr>
        <p:spPr>
          <a:xfrm>
            <a:off x="6371096" y="52070"/>
            <a:ext cx="1441309" cy="321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Aft>
                <a:spcPct val="0"/>
              </a:spcAft>
            </a:pPr>
            <a:r>
              <a:rPr lang="zh-CN" altLang="en-US" sz="1500" b="1" kern="100">
                <a:solidFill>
                  <a:schemeClr val="accent6">
                    <a:lumMod val="50000"/>
                  </a:schemeClr>
                </a:solidFill>
                <a:latin typeface="微软雅黑 Light" panose="020b0502040204020203" charset="-122"/>
                <a:ea typeface="微软雅黑 Light" panose="020b0502040204020203" charset="-122"/>
                <a:cs typeface="微软雅黑 Light" panose="020b0502040204020203" charset="-122"/>
              </a:rPr>
              <a:t>核心突破</a:t>
            </a:r>
            <a:endParaRPr lang="zh-CN" altLang="en-US" sz="1500" b="1" kern="100">
              <a:solidFill>
                <a:schemeClr val="accent6">
                  <a:lumMod val="50000"/>
                </a:schemeClr>
              </a:solidFill>
              <a:latin typeface="微软雅黑 Light" panose="020b0502040204020203" charset="-122"/>
              <a:ea typeface="微软雅黑 Light" panose="020b0502040204020203" charset="-122"/>
              <a:cs typeface="微软雅黑 Light" panose="020b0502040204020203" charset="-122"/>
            </a:endParaRPr>
          </a:p>
        </p:txBody>
      </p:sp>
      <p:sp>
        <p:nvSpPr>
          <p:cNvPr id="14" name="动作按钮: 后退或前一项 13">
            <a:hlinkClick action="ppaction://hlinkshowjump?jump=previousslide"/>
          </p:cNvPr>
          <p:cNvSpPr/>
          <p:nvPr userDrawn="1"/>
        </p:nvSpPr>
        <p:spPr>
          <a:xfrm>
            <a:off x="8366760" y="6580188"/>
            <a:ext cx="201454" cy="268605"/>
          </a:xfrm>
          <a:prstGeom prst="actionButtonBackPrevious">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17" name="动作按钮: 前进或下一项 16">
            <a:hlinkClick action="ppaction://hlinkshowjump?jump=nextslide"/>
          </p:cNvPr>
          <p:cNvSpPr/>
          <p:nvPr userDrawn="1"/>
        </p:nvSpPr>
        <p:spPr>
          <a:xfrm>
            <a:off x="8651558" y="6580188"/>
            <a:ext cx="201454" cy="268605"/>
          </a:xfrm>
          <a:prstGeom prst="actionButtonForwardNex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18" name="动作按钮: 结束 3">
            <a:hlinkClick action="ppaction://hlinkshowjump?jump=endshow"/>
          </p:cNvPr>
          <p:cNvSpPr/>
          <p:nvPr userDrawn="1"/>
        </p:nvSpPr>
        <p:spPr>
          <a:xfrm>
            <a:off x="8936355" y="6576060"/>
            <a:ext cx="207645" cy="276860"/>
          </a:xfrm>
          <a:prstGeom prst="actionButtonEnd">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sp>
        <p:nvSpPr>
          <p:cNvPr id="20" name="圆角矩形 4">
            <a:hlinkClick action="ppaction://noaction"/>
          </p:cNvPr>
          <p:cNvSpPr/>
          <p:nvPr userDrawn="1"/>
        </p:nvSpPr>
        <p:spPr>
          <a:xfrm>
            <a:off x="7753826" y="6599555"/>
            <a:ext cx="563404" cy="229870"/>
          </a:xfrm>
          <a:prstGeom prst="roundRect">
            <a:avLst/>
          </a:prstGeom>
          <a:noFill/>
          <a:ln>
            <a:noFill/>
          </a:ln>
          <a:extLst>
            <a:ext uri="{909E8E84-426E-40DD-AFC4-6F175D3DCCD1}">
              <a14:hiddenFill xmlns:a14="http://schemas.microsoft.com/office/drawing/2010/main">
                <a:solidFill>
                  <a:srgbClr val="3A3A3A"/>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zh-CN" sz="1200" b="1">
                <a:solidFill>
                  <a:schemeClr val="tx1">
                    <a:lumMod val="65000"/>
                    <a:lumOff val="35000"/>
                  </a:schemeClr>
                </a:solidFill>
                <a:latin typeface="微软雅黑" panose="020b0503020204020204" pitchFamily="34" charset="-122"/>
                <a:ea typeface="微软雅黑" panose="020b0503020204020204" pitchFamily="34" charset="-122"/>
              </a:rPr>
              <a:t>目录</a:t>
            </a:r>
            <a:endParaRPr lang="zh-CN" altLang="zh-CN" sz="1200" b="1">
              <a:solidFill>
                <a:schemeClr val="tx1">
                  <a:lumMod val="65000"/>
                  <a:lumOff val="3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p14:dur="250"/>
    </mc:Choice>
    <mc:Fallback>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ags" Target="../tags/tag57.xml" /><Relationship Id="rId15" Type="http://schemas.openxmlformats.org/officeDocument/2006/relationships/tags" Target="../tags/tag58.xml" /><Relationship Id="rId16" Type="http://schemas.openxmlformats.org/officeDocument/2006/relationships/tags" Target="../tags/tag59.xml" /><Relationship Id="rId17" Type="http://schemas.openxmlformats.org/officeDocument/2006/relationships/tags" Target="../tags/tag60.xml" /><Relationship Id="rId18" Type="http://schemas.openxmlformats.org/officeDocument/2006/relationships/tags" Target="../tags/tag61.xml" /><Relationship Id="rId19" Type="http://schemas.openxmlformats.org/officeDocument/2006/relationships/tags" Target="../tags/tag6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slideLayout" Target="../slideLayouts/slideLayout34.xml" /><Relationship Id="rId11" Type="http://schemas.openxmlformats.org/officeDocument/2006/relationships/slideLayout" Target="../slideLayouts/slideLayout35.xml" /><Relationship Id="rId12" Type="http://schemas.openxmlformats.org/officeDocument/2006/relationships/slideLayout" Target="../slideLayouts/slideLayout36.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heme" Target="../theme/theme3.xml" /><Relationship Id="rId2" Type="http://schemas.openxmlformats.org/officeDocument/2006/relationships/slideLayout" Target="../slideLayouts/slideLayout26.xml" /><Relationship Id="rId3" Type="http://schemas.openxmlformats.org/officeDocument/2006/relationships/slideLayout" Target="../slideLayouts/slideLayout27.xml" /><Relationship Id="rId4" Type="http://schemas.openxmlformats.org/officeDocument/2006/relationships/slideLayout" Target="../slideLayouts/slideLayout28.xml" /><Relationship Id="rId5" Type="http://schemas.openxmlformats.org/officeDocument/2006/relationships/slideLayout" Target="../slideLayouts/slideLayout29.xml" /><Relationship Id="rId6" Type="http://schemas.openxmlformats.org/officeDocument/2006/relationships/slideLayout" Target="../slideLayouts/slideLayout30.xml" /><Relationship Id="rId7" Type="http://schemas.openxmlformats.org/officeDocument/2006/relationships/slideLayout" Target="../slideLayouts/slideLayout31.xml" /><Relationship Id="rId8" Type="http://schemas.openxmlformats.org/officeDocument/2006/relationships/slideLayout" Target="../slideLayouts/slideLayout32.xml" /><Relationship Id="rId9" Type="http://schemas.openxmlformats.org/officeDocument/2006/relationships/slideLayout" Target="../slideLayouts/slideLayout3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alpha val="22000"/>
          </a:schemeClr>
        </a:solidFill>
        <a:effectLst/>
      </p:bgPr>
    </p:bg>
    <p:spTree>
      <p:nvGrpSpPr>
        <p:cNvPr id="1" name=""/>
        <p:cNvGrpSpPr/>
        <p:nvPr/>
      </p:nvGrpSpPr>
      <p:grpSpPr>
        <a:xfrm>
          <a:off x="0" y="0"/>
          <a:ext cx="0" cy="0"/>
        </a:xfrm>
      </p:grpSpPr>
      <p:sp>
        <p:nvSpPr>
          <p:cNvPr id="2" name="标题占位符 1"/>
          <p:cNvSpPr>
            <a:spLocks noGrp="1"/>
          </p:cNvSpPr>
          <p:nvPr>
            <p:ph type="title"/>
            <p:custDataLst>
              <p:tags r:id="rId14"/>
            </p:custDataLst>
          </p:nvPr>
        </p:nvSpPr>
        <p:spPr>
          <a:xfrm>
            <a:off x="456300" y="608400"/>
            <a:ext cx="82269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5"/>
            </p:custDataLst>
          </p:nvPr>
        </p:nvSpPr>
        <p:spPr>
          <a:xfrm>
            <a:off x="456300" y="1490400"/>
            <a:ext cx="82269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6"/>
            </p:custDataLst>
          </p:nvPr>
        </p:nvSpPr>
        <p:spPr>
          <a:xfrm>
            <a:off x="459000" y="6314400"/>
            <a:ext cx="2025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3087000" y="6314400"/>
            <a:ext cx="297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6658200" y="6314400"/>
            <a:ext cx="2025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alpha val="22000"/>
          </a:schemeClr>
        </a:solidFill>
        <a:effectLst/>
      </p:bgPr>
    </p:bg>
    <p:spTree>
      <p:nvGrpSpPr>
        <p:cNvPr id="1" name=""/>
        <p:cNvGrpSpPr/>
        <p:nvPr/>
      </p:nvGrpSpPr>
      <p:grpSpPr>
        <a:xfrm>
          <a:off x="0" y="0"/>
          <a:ext cx="0" cy="0"/>
        </a:xfrm>
      </p:grpSpPr>
      <p:sp>
        <p:nvSpPr>
          <p:cNvPr id="2" name="标题占位符 1"/>
          <p:cNvSpPr>
            <a:spLocks noGrp="1"/>
          </p:cNvSpPr>
          <p:nvPr>
            <p:ph type="title"/>
            <p:custDataLst>
              <p:tags r:id="rId13"/>
            </p:custDataLst>
          </p:nvPr>
        </p:nvSpPr>
        <p:spPr>
          <a:xfrm>
            <a:off x="456300" y="608400"/>
            <a:ext cx="82269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4"/>
            </p:custDataLst>
          </p:nvPr>
        </p:nvSpPr>
        <p:spPr>
          <a:xfrm>
            <a:off x="456300" y="1490400"/>
            <a:ext cx="82269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5"/>
            </p:custDataLst>
          </p:nvPr>
        </p:nvSpPr>
        <p:spPr>
          <a:xfrm>
            <a:off x="459000" y="6314400"/>
            <a:ext cx="2025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3087000" y="6314400"/>
            <a:ext cx="297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6658200" y="6314400"/>
            <a:ext cx="2025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8"/>
    </p:custData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wmf" /><Relationship Id="rId3" Type="http://schemas.openxmlformats.org/officeDocument/2006/relationships/image" Target="../media/image4.png" /><Relationship Id="rId4" Type="http://schemas.openxmlformats.org/officeDocument/2006/relationships/tags" Target="../tags/tag12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wmf" /><Relationship Id="rId3" Type="http://schemas.openxmlformats.org/officeDocument/2006/relationships/image" Target="../media/image5.png" /><Relationship Id="rId4" Type="http://schemas.openxmlformats.org/officeDocument/2006/relationships/tags" Target="../tags/tag13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tags" Target="../tags/tag13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ags" Target="../tags/tag13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10007003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ctrTitle"/>
            <p:custDataLst>
              <p:tags r:id="rId2"/>
            </p:custDataLst>
          </p:nvPr>
        </p:nvSpPr>
        <p:spPr/>
        <p:txBody>
          <a:bodyPr/>
          <a:lstStyle/>
          <a:p>
            <a:r>
              <a:rPr lang="zh-CN" altLang="zh-CN"/>
              <a:t>标题类探究（</a:t>
            </a:r>
            <a:r>
              <a:rPr lang="en-US" altLang="zh-CN"/>
              <a:t>2021</a:t>
            </a:r>
            <a:r>
              <a:rPr lang="zh-CN" altLang="en-US"/>
              <a:t>）</a:t>
            </a:r>
            <a:endParaRPr lang="zh-CN" altLang="en-US"/>
          </a:p>
        </p:txBody>
      </p:sp>
      <p:sp>
        <p:nvSpPr>
          <p:cNvPr id="3" name="副标题 2"/>
          <p:cNvSpPr>
            <a:spLocks noGrp="1"/>
          </p:cNvSpPr>
          <p:nvPr>
            <p:ph type="subTitle" idx="1"/>
            <p:custDataLst>
              <p:tags r:id="rId3"/>
            </p:custDataLst>
          </p:nvPr>
        </p:nvSpPr>
        <p:spPr/>
        <p:txBody>
          <a:bodyPr/>
          <a:lstStyle/>
          <a:p>
            <a:r>
              <a:rPr lang="zh-CN" altLang="en-US"/>
              <a:t>单击输入您的封面副标题</a:t>
            </a:r>
            <a:endParaRPr lang="zh-CN" altLang="en-US"/>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4" name="图片 3"/>
          <p:cNvPicPr>
            <a:picLocks noChangeAspect="1"/>
          </p:cNvPicPr>
          <p:nvPr/>
        </p:nvPicPr>
        <p:blipFill>
          <a:blip r:embed="rId2"/>
          <a:stretch>
            <a:fillRect/>
          </a:stretch>
        </p:blipFill>
        <p:spPr>
          <a:xfrm>
            <a:off x="565150" y="360680"/>
            <a:ext cx="1784350" cy="477520"/>
          </a:xfrm>
          <a:prstGeom prst="rect">
            <a:avLst/>
          </a:prstGeom>
        </p:spPr>
      </p:pic>
      <p:pic>
        <p:nvPicPr>
          <p:cNvPr id="2" name="图片 -2147482500"/>
          <p:cNvPicPr>
            <a:picLocks noChangeAspect="1"/>
          </p:cNvPicPr>
          <p:nvPr/>
        </p:nvPicPr>
        <p:blipFill>
          <a:blip r:embed="rId3"/>
          <a:stretch>
            <a:fillRect/>
          </a:stretch>
        </p:blipFill>
        <p:spPr>
          <a:xfrm>
            <a:off x="246380" y="1002030"/>
            <a:ext cx="8654415" cy="5560060"/>
          </a:xfrm>
          <a:prstGeom prst="rect">
            <a:avLst/>
          </a:prstGeom>
          <a:noFill/>
          <a:ln w="9525">
            <a:noFill/>
          </a:ln>
        </p:spPr>
      </p:pic>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ctrTitle"/>
            <p:custDataLst>
              <p:tags r:id="rId2"/>
            </p:custDataLst>
          </p:nvPr>
        </p:nvSpPr>
        <p:spPr/>
        <p:txBody>
          <a:bodyPr/>
          <a:lstStyle/>
          <a:p>
            <a:r>
              <a:rPr lang="zh-CN" altLang="zh-CN"/>
              <a:t>主旨类探究（</a:t>
            </a:r>
            <a:r>
              <a:rPr lang="en-US" altLang="zh-CN"/>
              <a:t>2021</a:t>
            </a:r>
            <a:r>
              <a:rPr lang="zh-CN" altLang="en-US"/>
              <a:t>）</a:t>
            </a:r>
            <a:endParaRPr lang="zh-CN" altLang="en-US"/>
          </a:p>
        </p:txBody>
      </p:sp>
      <p:sp>
        <p:nvSpPr>
          <p:cNvPr id="3" name="副标题 2"/>
          <p:cNvSpPr>
            <a:spLocks noGrp="1"/>
          </p:cNvSpPr>
          <p:nvPr>
            <p:ph type="subTitle" idx="1"/>
            <p:custDataLst>
              <p:tags r:id="rId3"/>
            </p:custDataLst>
          </p:nvPr>
        </p:nvSpPr>
        <p:spPr/>
        <p:txBody>
          <a:bodyPr/>
          <a:lstStyle/>
          <a:p>
            <a:r>
              <a:rPr lang="zh-CN" altLang="en-US"/>
              <a:t>单击输入您的封面副标题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4" name="图片 3"/>
          <p:cNvPicPr>
            <a:picLocks noChangeAspect="1"/>
          </p:cNvPicPr>
          <p:nvPr/>
        </p:nvPicPr>
        <p:blipFill>
          <a:blip r:embed="rId2"/>
          <a:stretch>
            <a:fillRect/>
          </a:stretch>
        </p:blipFill>
        <p:spPr>
          <a:xfrm>
            <a:off x="565150" y="360680"/>
            <a:ext cx="1784350" cy="477520"/>
          </a:xfrm>
          <a:prstGeom prst="rect">
            <a:avLst/>
          </a:prstGeom>
        </p:spPr>
      </p:pic>
      <p:pic>
        <p:nvPicPr>
          <p:cNvPr id="2" name="图片 -2147482494"/>
          <p:cNvPicPr>
            <a:picLocks noChangeAspect="1"/>
          </p:cNvPicPr>
          <p:nvPr/>
        </p:nvPicPr>
        <p:blipFill>
          <a:blip r:embed="rId3"/>
          <a:stretch>
            <a:fillRect/>
          </a:stretch>
        </p:blipFill>
        <p:spPr>
          <a:xfrm>
            <a:off x="266065" y="1102360"/>
            <a:ext cx="8611870" cy="5427345"/>
          </a:xfrm>
          <a:prstGeom prst="rect">
            <a:avLst/>
          </a:prstGeom>
          <a:noFill/>
          <a:ln w="9525">
            <a:noFill/>
          </a:ln>
        </p:spPr>
      </p:pic>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文本框 2"/>
          <p:cNvSpPr txBox="1"/>
          <p:nvPr/>
        </p:nvSpPr>
        <p:spPr>
          <a:xfrm>
            <a:off x="323612" y="238125"/>
            <a:ext cx="8496776" cy="60236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62940" algn="just">
              <a:lnSpc>
                <a:spcPct val="150000"/>
              </a:lnSpc>
            </a:pPr>
            <a:r>
              <a:rPr lang="zh-CN" altLang="zh-CN" sz="3200" b="1" kern="100">
                <a:effectLst/>
                <a:latin typeface="宋体" panose="02010600030101010101" pitchFamily="2" charset="-122"/>
                <a:ea typeface="黑体" panose="02010609060101010101" charset="-122"/>
                <a:cs typeface="宋体" panose="02010600030101010101" pitchFamily="2" charset="-122"/>
              </a:rPr>
              <a:t>一、什么是主旨类探究</a:t>
            </a:r>
            <a:endParaRPr lang="zh-CN" altLang="zh-CN" sz="3200" kern="100">
              <a:effectLst/>
              <a:latin typeface="宋体" panose="02010600030101010101" pitchFamily="2" charset="-122"/>
              <a:ea typeface="宋体" panose="02010600030101010101" pitchFamily="2" charset="-122"/>
              <a:cs typeface="Courier New" panose="02070309020205020404" pitchFamily="49" charset="0"/>
            </a:endParaRPr>
          </a:p>
          <a:p>
            <a:pPr indent="660400" algn="just" fontAlgn="auto">
              <a:lnSpc>
                <a:spcPts val="4500"/>
              </a:lnSpc>
            </a:pPr>
            <a:r>
              <a:rPr lang="zh-CN" altLang="zh-CN" sz="2800" kern="100">
                <a:solidFill>
                  <a:schemeClr val="tx2"/>
                </a:solidFill>
                <a:effectLst/>
                <a:latin typeface="宋体" panose="02010600030101010101" pitchFamily="2" charset="-122"/>
                <a:ea typeface="微软雅黑" panose="020b0503020204020204" pitchFamily="34" charset="-122"/>
                <a:cs typeface="宋体" panose="02010600030101010101" pitchFamily="2" charset="-122"/>
              </a:rPr>
              <a:t>这里说的主旨题，其范围要广一些，除了小说</a:t>
            </a:r>
            <a:r>
              <a:rPr lang="zh-CN"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主题</a:t>
            </a:r>
            <a:r>
              <a:rPr lang="zh-CN" altLang="zh-CN" sz="2800" kern="100">
                <a:solidFill>
                  <a:schemeClr val="tx2"/>
                </a:solidFill>
                <a:effectLst/>
                <a:latin typeface="宋体" panose="02010600030101010101" pitchFamily="2" charset="-122"/>
                <a:ea typeface="微软雅黑" panose="020b0503020204020204" pitchFamily="34" charset="-122"/>
                <a:cs typeface="宋体" panose="02010600030101010101" pitchFamily="2" charset="-122"/>
              </a:rPr>
              <a:t>外，还包括小说的</a:t>
            </a:r>
            <a:r>
              <a:rPr lang="zh-CN"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思想意蕴</a:t>
            </a:r>
            <a:r>
              <a:rPr lang="zh-CN" altLang="zh-CN" sz="2800" kern="100">
                <a:solidFill>
                  <a:schemeClr val="tx2"/>
                </a:solidFill>
                <a:effectLst/>
                <a:latin typeface="宋体" panose="02010600030101010101" pitchFamily="2" charset="-122"/>
                <a:ea typeface="微软雅黑" panose="020b0503020204020204" pitchFamily="34" charset="-122"/>
                <a:cs typeface="宋体" panose="02010600030101010101" pitchFamily="2" charset="-122"/>
              </a:rPr>
              <a:t>和</a:t>
            </a:r>
            <a:r>
              <a:rPr lang="zh-CN"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情感意蕴</a:t>
            </a:r>
            <a:r>
              <a:rPr lang="zh-CN" altLang="zh-CN" sz="2800" kern="100">
                <a:solidFill>
                  <a:schemeClr val="tx2"/>
                </a:solidFill>
                <a:effectLst/>
                <a:latin typeface="宋体" panose="02010600030101010101" pitchFamily="2" charset="-122"/>
                <a:ea typeface="微软雅黑" panose="020b0503020204020204" pitchFamily="34" charset="-122"/>
                <a:cs typeface="宋体" panose="02010600030101010101" pitchFamily="2" charset="-122"/>
              </a:rPr>
              <a:t>。小说的思想意蕴是指作品表现出来的</a:t>
            </a:r>
            <a:r>
              <a:rPr lang="zh-CN"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思想意义或价值</a:t>
            </a:r>
            <a:r>
              <a:rPr lang="zh-CN" altLang="zh-CN" sz="2800" kern="100">
                <a:solidFill>
                  <a:schemeClr val="tx2"/>
                </a:solidFill>
                <a:effectLst/>
                <a:latin typeface="宋体" panose="02010600030101010101" pitchFamily="2" charset="-122"/>
                <a:ea typeface="微软雅黑" panose="020b0503020204020204" pitchFamily="34" charset="-122"/>
                <a:cs typeface="宋体" panose="02010600030101010101" pitchFamily="2" charset="-122"/>
              </a:rPr>
              <a:t>，重在指文本带给读者的思考和认识，就是指小说的思想意义，侧重于小说的内容、主旨层面，重在理解小说的</a:t>
            </a:r>
            <a:r>
              <a:rPr lang="zh-CN"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思想性、认识性</a:t>
            </a:r>
            <a:r>
              <a:rPr lang="zh-CN" altLang="zh-CN" sz="2800" kern="100">
                <a:solidFill>
                  <a:schemeClr val="tx2"/>
                </a:solidFill>
                <a:effectLst/>
                <a:latin typeface="宋体" panose="02010600030101010101" pitchFamily="2" charset="-122"/>
                <a:ea typeface="微软雅黑" panose="020b0503020204020204" pitchFamily="34" charset="-122"/>
                <a:cs typeface="宋体" panose="02010600030101010101" pitchFamily="2" charset="-122"/>
              </a:rPr>
              <a:t>。小说的情感意蕴是指作品的情感意义或取向，即作者的</a:t>
            </a:r>
            <a:r>
              <a:rPr lang="zh-CN"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情感态度、喜怒褒贬</a:t>
            </a:r>
            <a:r>
              <a:rPr lang="zh-CN" altLang="zh-CN" sz="2800" kern="100">
                <a:solidFill>
                  <a:schemeClr val="tx2"/>
                </a:solidFill>
                <a:effectLst/>
                <a:latin typeface="宋体" panose="02010600030101010101" pitchFamily="2" charset="-122"/>
                <a:ea typeface="微软雅黑" panose="020b0503020204020204" pitchFamily="34" charset="-122"/>
                <a:cs typeface="宋体" panose="02010600030101010101" pitchFamily="2" charset="-122"/>
              </a:rPr>
              <a:t>，重在理解作者的</a:t>
            </a:r>
            <a:r>
              <a:rPr lang="zh-CN"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倾向性。</a:t>
            </a:r>
            <a:endParaRPr lang="zh-CN"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endParaRPr>
          </a:p>
          <a:p>
            <a:pPr indent="660400" algn="just" fontAlgn="auto">
              <a:lnSpc>
                <a:spcPts val="4500"/>
              </a:lnSpc>
            </a:pPr>
            <a:endParaRPr lang="zh-CN" altLang="zh-CN" sz="28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endParaRPr>
          </a:p>
        </p:txBody>
      </p:sp>
    </p:spTree>
  </p:cSld>
  <p:clrMapOvr>
    <a:masterClrMapping/>
  </p:clrMapOvr>
  <mc:AlternateContent>
    <mc:Choice xmlns:p14="http://schemas.microsoft.com/office/powerpoint/2010/main" Requires="p14">
      <p:transition p14:dur="250"/>
    </mc:Choice>
    <mc:Fallback>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文本框 2"/>
          <p:cNvSpPr txBox="1"/>
          <p:nvPr/>
        </p:nvSpPr>
        <p:spPr>
          <a:xfrm>
            <a:off x="169545" y="238125"/>
            <a:ext cx="8651240" cy="59594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62940" algn="just">
              <a:lnSpc>
                <a:spcPct val="150000"/>
              </a:lnSpc>
            </a:pPr>
            <a:r>
              <a:rPr lang="zh-CN" altLang="zh-CN" sz="3200" b="1" kern="100">
                <a:effectLst/>
                <a:latin typeface="宋体" panose="02010600030101010101" pitchFamily="2" charset="-122"/>
                <a:ea typeface="黑体" panose="02010609060101010101" charset="-122"/>
                <a:cs typeface="宋体" panose="02010600030101010101" pitchFamily="2" charset="-122"/>
              </a:rPr>
              <a:t>主旨类探究</a:t>
            </a:r>
            <a:r>
              <a:rPr lang="zh-CN" altLang="zh-CN" sz="3200" b="1" kern="100">
                <a:solidFill>
                  <a:srgbClr val="FF0000"/>
                </a:solidFill>
                <a:effectLst/>
                <a:latin typeface="宋体" panose="02010600030101010101" pitchFamily="2" charset="-122"/>
                <a:ea typeface="黑体" panose="02010609060101010101" charset="-122"/>
                <a:cs typeface="宋体" panose="02010600030101010101" pitchFamily="2" charset="-122"/>
              </a:rPr>
              <a:t>存在问题：</a:t>
            </a:r>
            <a:endParaRPr lang="zh-CN" altLang="zh-CN" sz="3200" b="1" kern="100">
              <a:effectLst/>
              <a:latin typeface="宋体" panose="02010600030101010101" pitchFamily="2" charset="-122"/>
              <a:ea typeface="黑体" panose="02010609060101010101" charset="-122"/>
              <a:cs typeface="宋体" panose="02010600030101010101" pitchFamily="2" charset="-122"/>
            </a:endParaRPr>
          </a:p>
          <a:p>
            <a:pPr marL="457200" indent="-457200" algn="just" fontAlgn="auto">
              <a:lnSpc>
                <a:spcPts val="5000"/>
              </a:lnSpc>
              <a:buFont typeface="Arial" pitchFamily="34" charset="0"/>
              <a:buChar char="•"/>
            </a:pPr>
            <a:r>
              <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阅读浅表化，碎片化。（</a:t>
            </a:r>
            <a:r>
              <a:rPr lang="zh-CN" altLang="zh-CN" sz="32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特点</a:t>
            </a:r>
            <a:r>
              <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a:t>
            </a:r>
            <a:endPar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fontAlgn="auto">
              <a:lnSpc>
                <a:spcPts val="5000"/>
              </a:lnSpc>
              <a:buFont typeface="Arial" pitchFamily="34" charset="0"/>
              <a:buChar char="•"/>
            </a:pPr>
            <a:r>
              <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印象式阅读，不习惯从文本找到依据；</a:t>
            </a:r>
            <a:endPar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fontAlgn="auto">
              <a:lnSpc>
                <a:spcPts val="5000"/>
              </a:lnSpc>
              <a:buFont typeface="Arial" pitchFamily="34" charset="0"/>
              <a:buChar char="•"/>
            </a:pPr>
            <a:r>
              <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zh-CN" sz="32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习惯</a:t>
            </a:r>
            <a:r>
              <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a:t>
            </a:r>
            <a:endPar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fontAlgn="auto">
              <a:lnSpc>
                <a:spcPts val="5000"/>
              </a:lnSpc>
              <a:buFont typeface="Arial" pitchFamily="34" charset="0"/>
              <a:buChar char="•"/>
            </a:pPr>
            <a:r>
              <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没有掌握分析主旨方法，找不到切入点；（</a:t>
            </a:r>
            <a:r>
              <a:rPr lang="zh-CN" altLang="zh-CN" sz="32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方法</a:t>
            </a:r>
            <a:r>
              <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a:t>
            </a:r>
            <a:endPar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fontAlgn="auto">
              <a:lnSpc>
                <a:spcPts val="5000"/>
              </a:lnSpc>
              <a:buFont typeface="Arial" pitchFamily="34" charset="0"/>
              <a:buChar char="•"/>
            </a:pPr>
            <a:r>
              <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阅读不全，思考不深。（</a:t>
            </a:r>
            <a:r>
              <a:rPr lang="zh-CN" altLang="zh-CN" sz="32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思维习惯与水平</a:t>
            </a:r>
            <a:r>
              <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a:t>
            </a:r>
            <a:endPar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fontAlgn="auto">
              <a:lnSpc>
                <a:spcPts val="5000"/>
              </a:lnSpc>
              <a:buFont typeface="Arial" pitchFamily="34" charset="0"/>
              <a:buChar char="•"/>
            </a:pPr>
            <a:r>
              <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不仅不能精准分析主旨，甚至把握不准作者的情感态度、喜怒褒贬。（</a:t>
            </a:r>
            <a:r>
              <a:rPr lang="zh-CN" altLang="zh-CN" sz="32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危害</a:t>
            </a:r>
            <a:r>
              <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a:t>
            </a:r>
            <a:endParaRPr lang="zh-CN" altLang="zh-CN" sz="32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endParaRPr>
          </a:p>
        </p:txBody>
      </p:sp>
    </p:spTree>
  </p:cSld>
  <p:clrMapOvr>
    <a:masterClrMapping/>
  </p:clrMapOvr>
  <mc:AlternateContent>
    <mc:Choice xmlns:p14="http://schemas.microsoft.com/office/powerpoint/2010/main" Requires="p14">
      <p:transition p14:dur="250"/>
    </mc:Choice>
    <mc:Fallback>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文本框 2"/>
          <p:cNvSpPr txBox="1"/>
          <p:nvPr/>
        </p:nvSpPr>
        <p:spPr>
          <a:xfrm>
            <a:off x="323612" y="0"/>
            <a:ext cx="8496776" cy="692404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62940" algn="just">
              <a:lnSpc>
                <a:spcPct val="150000"/>
              </a:lnSpc>
            </a:pPr>
            <a:r>
              <a:rPr lang="zh-CN" altLang="zh-CN" sz="3200" b="1" kern="100">
                <a:effectLst/>
                <a:latin typeface="宋体" panose="02010600030101010101" pitchFamily="2" charset="-122"/>
                <a:ea typeface="黑体" panose="02010609060101010101" charset="-122"/>
                <a:cs typeface="宋体" panose="02010600030101010101" pitchFamily="2" charset="-122"/>
              </a:rPr>
              <a:t>二、解答小说主旨题</a:t>
            </a:r>
            <a:r>
              <a:rPr lang="en-US" altLang="zh-CN" sz="3200" b="1" kern="100">
                <a:effectLst/>
                <a:latin typeface="宋体" panose="02010600030101010101" pitchFamily="2" charset="-122"/>
                <a:ea typeface="黑体" panose="02010609060101010101" charset="-122"/>
                <a:cs typeface="宋体" panose="02010600030101010101" pitchFamily="2" charset="-122"/>
              </a:rPr>
              <a:t>“</a:t>
            </a:r>
            <a:r>
              <a:rPr lang="en-US" altLang="zh-CN" sz="3200" b="1" kern="100">
                <a:solidFill>
                  <a:srgbClr val="FF0000"/>
                </a:solidFill>
                <a:effectLst/>
                <a:latin typeface="宋体" panose="02010600030101010101" pitchFamily="2" charset="-122"/>
                <a:ea typeface="黑体" panose="02010609060101010101" charset="-122"/>
                <a:cs typeface="宋体" panose="02010600030101010101" pitchFamily="2" charset="-122"/>
              </a:rPr>
              <a:t>5</a:t>
            </a:r>
            <a:r>
              <a:rPr lang="zh-CN" altLang="en-US" sz="3200" b="1" kern="100">
                <a:solidFill>
                  <a:srgbClr val="FF0000"/>
                </a:solidFill>
                <a:effectLst/>
                <a:latin typeface="宋体" panose="02010600030101010101" pitchFamily="2" charset="-122"/>
                <a:ea typeface="黑体" panose="02010609060101010101" charset="-122"/>
                <a:cs typeface="宋体" panose="02010600030101010101" pitchFamily="2" charset="-122"/>
              </a:rPr>
              <a:t>抓</a:t>
            </a:r>
            <a:r>
              <a:rPr lang="en-US" altLang="zh-CN" sz="3200" b="1" kern="100">
                <a:effectLst/>
                <a:latin typeface="宋体" panose="02010600030101010101" pitchFamily="2" charset="-122"/>
                <a:ea typeface="黑体" panose="02010609060101010101" charset="-122"/>
                <a:cs typeface="宋体" panose="02010600030101010101" pitchFamily="2" charset="-122"/>
              </a:rPr>
              <a:t>”</a:t>
            </a:r>
            <a:r>
              <a:rPr lang="en-US" altLang="zh-CN" sz="3200" b="1" kern="100">
                <a:solidFill>
                  <a:srgbClr val="1D41D5"/>
                </a:solidFill>
                <a:effectLst/>
                <a:latin typeface="宋体" panose="02010600030101010101" pitchFamily="2" charset="-122"/>
                <a:ea typeface="黑体" panose="02010609060101010101" charset="-122"/>
                <a:cs typeface="宋体" panose="02010600030101010101" pitchFamily="2" charset="-122"/>
              </a:rPr>
              <a:t>P131</a:t>
            </a:r>
            <a:endParaRPr lang="zh-CN" altLang="zh-CN" sz="3200" kern="100">
              <a:solidFill>
                <a:srgbClr val="1D41D5"/>
              </a:solidFill>
              <a:effectLst/>
              <a:latin typeface="宋体" panose="02010600030101010101" pitchFamily="2" charset="-122"/>
              <a:ea typeface="宋体" panose="02010600030101010101" pitchFamily="2" charset="-122"/>
              <a:cs typeface="Courier New" panose="02070309020205020404" pitchFamily="49" charset="0"/>
            </a:endParaRPr>
          </a:p>
          <a:p>
            <a:pPr marL="457200" indent="-457200" algn="just">
              <a:lnSpc>
                <a:spcPct val="150000"/>
              </a:lnSpc>
              <a:buFont typeface="Wingdings" panose="05000000000000000000" charset="0"/>
              <a:buChar char="l"/>
            </a:pPr>
            <a:r>
              <a:rPr lang="zh-CN" altLang="zh-CN" sz="28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一抓</a:t>
            </a:r>
            <a:r>
              <a:rPr lang="en-US"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标题</a:t>
            </a:r>
            <a:r>
              <a:rPr lang="en-US"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en-US"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（手法）</a:t>
            </a:r>
            <a:endParaRPr lang="en-US"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a:lnSpc>
                <a:spcPct val="150000"/>
              </a:lnSpc>
              <a:buFont typeface="Wingdings" panose="05000000000000000000" charset="0"/>
              <a:buChar char="l"/>
            </a:pPr>
            <a:r>
              <a:rPr lang="zh-CN" altLang="zh-CN"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《锄》</a:t>
            </a:r>
            <a:r>
              <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《变色龙》《走眼》《贤人图》《装在套子里的人》</a:t>
            </a:r>
            <a:endParaRPr lang="zh-CN" altLang="zh-CN"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a:lnSpc>
                <a:spcPct val="150000"/>
              </a:lnSpc>
              <a:buFont typeface="Wingdings" panose="05000000000000000000" charset="0"/>
              <a:buChar char="l"/>
            </a:pPr>
            <a:r>
              <a:rPr lang="zh-CN" altLang="zh-CN" sz="28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二抓</a:t>
            </a:r>
            <a:r>
              <a:rPr lang="en-US"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情节</a:t>
            </a:r>
            <a:r>
              <a:rPr lang="en-US"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en-US"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（矛盾冲突）</a:t>
            </a:r>
            <a:endParaRPr lang="en-US"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a:lnSpc>
                <a:spcPct val="150000"/>
              </a:lnSpc>
              <a:buFont typeface="Wingdings" panose="05000000000000000000" charset="0"/>
              <a:buChar char="l"/>
            </a:pPr>
            <a:r>
              <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《清兵卫与葫芦》</a:t>
            </a:r>
            <a:r>
              <a:rPr lang="en-US" altLang="zh-CN"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 </a:t>
            </a:r>
            <a:r>
              <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《风雪山神庙》</a:t>
            </a:r>
            <a:r>
              <a:rPr lang="en-US" altLang="zh-CN"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 </a:t>
            </a:r>
            <a:r>
              <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《变色龙》《丹柯》</a:t>
            </a:r>
            <a:endPar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a:lnSpc>
                <a:spcPct val="150000"/>
              </a:lnSpc>
              <a:buFont typeface="Wingdings" panose="05000000000000000000" charset="0"/>
              <a:buChar char="l"/>
            </a:pPr>
            <a:r>
              <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《玻璃》</a:t>
            </a:r>
            <a:r>
              <a:rPr lang="en-US" altLang="zh-CN"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 </a:t>
            </a:r>
            <a:r>
              <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《雷雨》</a:t>
            </a:r>
            <a:r>
              <a:rPr lang="en-US" altLang="zh-CN"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 </a:t>
            </a:r>
            <a:r>
              <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《理水》</a:t>
            </a:r>
            <a:endParaRPr lang="zh-CN" altLang="zh-CN"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a:lnSpc>
                <a:spcPct val="150000"/>
              </a:lnSpc>
              <a:buFont typeface="Wingdings" panose="05000000000000000000" charset="0"/>
              <a:buChar char="l"/>
            </a:pPr>
            <a:r>
              <a:rPr lang="zh-CN" altLang="zh-CN" sz="28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三抓</a:t>
            </a:r>
            <a:r>
              <a:rPr lang="en-US"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人物</a:t>
            </a:r>
            <a:r>
              <a:rPr lang="en-US"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en-US"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（典型性；主要人物与次要人物）</a:t>
            </a:r>
            <a:endParaRPr lang="zh-CN"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a:lnSpc>
                <a:spcPct val="150000"/>
              </a:lnSpc>
              <a:buFont typeface="Wingdings" panose="05000000000000000000" charset="0"/>
              <a:buChar char="l"/>
            </a:pPr>
            <a:r>
              <a:rPr lang="zh-CN" altLang="zh-CN" sz="28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四抓</a:t>
            </a:r>
            <a:r>
              <a:rPr lang="en-US"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环境</a:t>
            </a:r>
            <a:r>
              <a:rPr lang="en-US"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en-US"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（本身特点与时代背景）</a:t>
            </a:r>
            <a:endParaRPr lang="zh-CN" altLang="en-US"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a:lnSpc>
                <a:spcPct val="150000"/>
              </a:lnSpc>
              <a:buFont typeface="Wingdings" panose="05000000000000000000" charset="0"/>
              <a:buChar char="l"/>
            </a:pPr>
            <a:r>
              <a:rPr lang="zh-CN" altLang="zh-CN"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《在贵州道上》</a:t>
            </a:r>
            <a:r>
              <a:rPr lang="en-US" altLang="zh-CN"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 </a:t>
            </a:r>
            <a:r>
              <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《祝福》《炮兽》《红楼梦》</a:t>
            </a:r>
            <a:endParaRPr lang="zh-CN" altLang="zh-CN"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a:lnSpc>
                <a:spcPct val="150000"/>
              </a:lnSpc>
              <a:buFont typeface="Wingdings" panose="05000000000000000000" charset="0"/>
              <a:buChar char="l"/>
            </a:pPr>
            <a:r>
              <a:rPr lang="zh-CN" altLang="zh-CN" sz="28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五抓</a:t>
            </a:r>
            <a:r>
              <a:rPr lang="en-US"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作者思想倾向</a:t>
            </a:r>
            <a:r>
              <a:rPr lang="en-US" altLang="zh-CN"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en-US"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（不自觉流露）</a:t>
            </a:r>
            <a:endParaRPr lang="zh-CN" altLang="en-US" sz="28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endParaRPr>
          </a:p>
          <a:p>
            <a:pPr marL="457200" indent="-457200" algn="just">
              <a:lnSpc>
                <a:spcPct val="150000"/>
              </a:lnSpc>
              <a:buFont typeface="Wingdings" panose="05000000000000000000" charset="0"/>
              <a:buChar char="l"/>
            </a:pPr>
            <a:r>
              <a:rPr lang="zh-CN" altLang="en-US" sz="2800" kern="100">
                <a:solidFill>
                  <a:schemeClr val="tx1"/>
                </a:solidFill>
                <a:effectLst/>
                <a:latin typeface="宋体" panose="02010600030101010101" pitchFamily="2" charset="-122"/>
                <a:ea typeface="微软雅黑" panose="020b0503020204020204" pitchFamily="34" charset="-122"/>
                <a:cs typeface="宋体" panose="02010600030101010101" pitchFamily="2" charset="-122"/>
              </a:rPr>
              <a:t>六抓</a:t>
            </a:r>
            <a:r>
              <a:rPr lang="en-US"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en-US"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物象</a:t>
            </a:r>
            <a:r>
              <a:rPr lang="en-US" alt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a:t>
            </a:r>
            <a:r>
              <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《玻璃》</a:t>
            </a:r>
            <a:r>
              <a:rPr lang="en-US" altLang="zh-CN"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 </a:t>
            </a:r>
            <a:r>
              <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《锄》</a:t>
            </a:r>
            <a:r>
              <a:rPr lang="en-US" altLang="zh-CN"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 </a:t>
            </a:r>
            <a:r>
              <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rPr>
              <a:t>《鞋》</a:t>
            </a:r>
            <a:endParaRPr lang="zh-CN" altLang="en-US" sz="2400" kern="100">
              <a:solidFill>
                <a:srgbClr val="1D41D5"/>
              </a:solidFill>
              <a:effectLst/>
              <a:latin typeface="宋体" panose="02010600030101010101" pitchFamily="2" charset="-122"/>
              <a:ea typeface="微软雅黑" panose="020b0503020204020204" pitchFamily="34" charset="-122"/>
              <a:cs typeface="宋体" panose="02010600030101010101" pitchFamily="2" charset="-122"/>
            </a:endParaRPr>
          </a:p>
        </p:txBody>
      </p:sp>
    </p:spTree>
  </p:cSld>
  <p:clrMapOvr>
    <a:masterClrMapping/>
  </p:clrMapOvr>
  <mc:AlternateContent>
    <mc:Choice xmlns:p14="http://schemas.microsoft.com/office/powerpoint/2010/main" Requires="p14">
      <p:transition p14:dur="25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dur="50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2" presetClass="entr" presetSubtype="4" dur="50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4" dur="500"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2" presetClass="entr" presetSubtype="4" dur="50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p:stCondLst>
                              <p:cond delay="0"/>
                            </p:stCondLst>
                            <p:childTnLst>
                              <p:par>
                                <p:cTn id="51" presetID="2" presetClass="entr" presetSubtype="4" dur="500" fill="hold" nodeType="click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5" fill="hold" nodeType="clickPar">
                      <p:stCondLst>
                        <p:cond delay="indefinite"/>
                      </p:stCondLst>
                      <p:childTnLst>
                        <p:par>
                          <p:cTn id="56" fill="hold">
                            <p:stCondLst>
                              <p:cond delay="0"/>
                            </p:stCondLst>
                            <p:childTnLst>
                              <p:par>
                                <p:cTn id="57" presetID="2" presetClass="entr" presetSubtype="4" dur="500" fill="hold" nodeType="clickEffect">
                                  <p:stCondLst>
                                    <p:cond delay="0"/>
                                  </p:stCondLst>
                                  <p:childTnLst>
                                    <p:set>
                                      <p:cBhvr>
                                        <p:cTn id="58" dur="1" fill="hold">
                                          <p:stCondLst>
                                            <p:cond delay="0"/>
                                          </p:stCondLst>
                                        </p:cTn>
                                        <p:tgtEl>
                                          <p:spTgt spid="3">
                                            <p:txEl>
                                              <p:pRg st="10" end="10"/>
                                            </p:txEl>
                                          </p:spTgt>
                                        </p:tgtEl>
                                        <p:attrNameLst>
                                          <p:attrName>style.visibility</p:attrName>
                                        </p:attrNameLst>
                                      </p:cBhvr>
                                      <p:to>
                                        <p:strVal val="visible"/>
                                      </p:to>
                                    </p:set>
                                    <p:anim calcmode="lin" valueType="num">
                                      <p:cBhvr additive="base">
                                        <p:cTn id="5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2" name="表格 1"/>
          <p:cNvGraphicFramePr>
            <a:graphicFrameLocks noGrp="1"/>
          </p:cNvGraphicFramePr>
          <p:nvPr>
            <p:custDataLst>
              <p:tags r:id="rId2"/>
            </p:custDataLst>
          </p:nvPr>
        </p:nvGraphicFramePr>
        <p:xfrm>
          <a:off x="251460" y="1268730"/>
          <a:ext cx="8640445" cy="4183380"/>
        </p:xfrm>
        <a:graphic>
          <a:graphicData uri="http://schemas.openxmlformats.org/drawingml/2006/table">
            <a:tbl>
              <a:tblPr firstRow="1" firstCol="1" bandRow="1"/>
              <a:tblGrid>
                <a:gridCol w="810260"/>
                <a:gridCol w="7830185"/>
              </a:tblGrid>
              <a:tr h="1954530">
                <a:tc>
                  <a:txBody>
                    <a:bodyPr vert="horz" wrap="square"/>
                    <a:lstStyle/>
                    <a:p>
                      <a:pPr algn="ctr">
                        <a:lnSpc>
                          <a:spcPct val="150000"/>
                        </a:lnSpc>
                      </a:pPr>
                      <a:r>
                        <a:rPr lang="zh-CN" sz="1950" b="1" kern="100">
                          <a:solidFill>
                            <a:srgbClr val="FF0000"/>
                          </a:solidFill>
                          <a:effectLst/>
                          <a:latin typeface="宋体" panose="02010600030101010101" pitchFamily="2" charset="-122"/>
                          <a:ea typeface="黑体" panose="02010609060101010101" charset="-122"/>
                          <a:cs typeface="宋体" panose="02010600030101010101" pitchFamily="2" charset="-122"/>
                        </a:rPr>
                        <a:t>答题</a:t>
                      </a:r>
                      <a:endParaRPr lang="zh-CN" sz="1950" b="1" kern="100">
                        <a:solidFill>
                          <a:srgbClr val="FF0000"/>
                        </a:solidFill>
                        <a:effectLst/>
                        <a:latin typeface="宋体" panose="02010600030101010101" pitchFamily="2" charset="-122"/>
                        <a:ea typeface="黑体" panose="02010609060101010101" charset="-122"/>
                        <a:cs typeface="宋体" panose="02010600030101010101" pitchFamily="2" charset="-122"/>
                      </a:endParaRPr>
                    </a:p>
                    <a:p>
                      <a:pPr algn="ctr">
                        <a:lnSpc>
                          <a:spcPct val="150000"/>
                        </a:lnSpc>
                      </a:pPr>
                      <a:r>
                        <a:rPr lang="zh-CN" sz="1950" b="1" kern="100">
                          <a:solidFill>
                            <a:srgbClr val="FF0000"/>
                          </a:solidFill>
                          <a:effectLst/>
                          <a:latin typeface="宋体" panose="02010600030101010101" pitchFamily="2" charset="-122"/>
                          <a:ea typeface="黑体" panose="02010609060101010101" charset="-122"/>
                          <a:cs typeface="宋体" panose="02010600030101010101" pitchFamily="2" charset="-122"/>
                        </a:rPr>
                        <a:t>模板</a:t>
                      </a:r>
                      <a:endParaRPr lang="zh-CN" sz="1950" b="1" kern="100">
                        <a:solidFill>
                          <a:srgbClr val="FF0000"/>
                        </a:solidFill>
                        <a:effectLst/>
                        <a:latin typeface="宋体" panose="02010600030101010101" pitchFamily="2" charset="-122"/>
                        <a:ea typeface="黑体" panose="02010609060101010101" charset="-122"/>
                        <a:cs typeface="宋体" panose="02010600030101010101" pitchFamily="2" charset="-122"/>
                      </a:endParaRPr>
                    </a:p>
                  </a:txBody>
                  <a:tcPr marL="4938" marR="493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just">
                        <a:lnSpc>
                          <a:spcPct val="150000"/>
                        </a:lnSpc>
                      </a:pPr>
                      <a:r>
                        <a:rPr lang="zh-CN" sz="2800" kern="100">
                          <a:effectLst/>
                          <a:latin typeface="宋体" panose="02010600030101010101" pitchFamily="2" charset="-122"/>
                          <a:ea typeface="微软雅黑" panose="020b0503020204020204" pitchFamily="34" charset="-122"/>
                          <a:cs typeface="宋体" panose="02010600030101010101" pitchFamily="2" charset="-122"/>
                        </a:rPr>
                        <a:t>该故事</a:t>
                      </a:r>
                      <a:r>
                        <a:rPr lang="en-US" sz="2800" kern="100">
                          <a:effectLst/>
                          <a:latin typeface="宋体" panose="02010600030101010101" pitchFamily="2" charset="-122"/>
                          <a:ea typeface="微软雅黑" panose="020b0503020204020204" pitchFamily="34" charset="-122"/>
                          <a:cs typeface="宋体" panose="02010600030101010101" pitchFamily="2" charset="-122"/>
                        </a:rPr>
                        <a:t>……(</a:t>
                      </a:r>
                      <a:r>
                        <a:rPr lang="zh-CN" sz="2800" kern="100">
                          <a:effectLst/>
                          <a:latin typeface="宋体" panose="02010600030101010101" pitchFamily="2" charset="-122"/>
                          <a:ea typeface="微软雅黑" panose="020b0503020204020204" pitchFamily="34" charset="-122"/>
                          <a:cs typeface="宋体" panose="02010600030101010101" pitchFamily="2" charset="-122"/>
                        </a:rPr>
                        <a:t>简述情节</a:t>
                      </a:r>
                      <a:r>
                        <a:rPr lang="en-US" sz="2800" kern="100">
                          <a:effectLst/>
                          <a:latin typeface="宋体" panose="02010600030101010101" pitchFamily="2" charset="-122"/>
                          <a:ea typeface="微软雅黑" panose="020b0503020204020204" pitchFamily="34" charset="-122"/>
                          <a:cs typeface="宋体" panose="02010600030101010101" pitchFamily="2" charset="-122"/>
                        </a:rPr>
                        <a:t>)</a:t>
                      </a:r>
                      <a:r>
                        <a:rPr lang="zh-CN" sz="2800" kern="100">
                          <a:effectLst/>
                          <a:latin typeface="宋体" panose="02010600030101010101" pitchFamily="2" charset="-122"/>
                          <a:ea typeface="微软雅黑" panose="020b0503020204020204" pitchFamily="34" charset="-122"/>
                          <a:cs typeface="宋体" panose="02010600030101010101" pitchFamily="2" charset="-122"/>
                        </a:rPr>
                        <a:t>，</a:t>
                      </a:r>
                      <a:r>
                        <a:rPr 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反映了</a:t>
                      </a:r>
                      <a:r>
                        <a:rPr lang="en-US"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a:t>
                      </a:r>
                      <a:r>
                        <a:rPr 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的社会现象</a:t>
                      </a:r>
                      <a:r>
                        <a:rPr lang="en-US" sz="2800" kern="100">
                          <a:effectLst/>
                          <a:latin typeface="宋体" panose="02010600030101010101" pitchFamily="2" charset="-122"/>
                          <a:ea typeface="微软雅黑" panose="020b0503020204020204" pitchFamily="34" charset="-122"/>
                          <a:cs typeface="宋体" panose="02010600030101010101" pitchFamily="2" charset="-122"/>
                        </a:rPr>
                        <a:t>(</a:t>
                      </a:r>
                      <a:r>
                        <a:rPr lang="zh-CN" sz="2800" kern="100">
                          <a:effectLst/>
                          <a:latin typeface="宋体" panose="02010600030101010101" pitchFamily="2" charset="-122"/>
                          <a:ea typeface="微软雅黑" panose="020b0503020204020204" pitchFamily="34" charset="-122"/>
                          <a:cs typeface="宋体" panose="02010600030101010101" pitchFamily="2" charset="-122"/>
                        </a:rPr>
                        <a:t>结合原文分析</a:t>
                      </a:r>
                      <a:r>
                        <a:rPr lang="en-US" sz="2800" kern="100">
                          <a:effectLst/>
                          <a:latin typeface="宋体" panose="02010600030101010101" pitchFamily="2" charset="-122"/>
                          <a:ea typeface="微软雅黑" panose="020b0503020204020204" pitchFamily="34" charset="-122"/>
                          <a:cs typeface="宋体" panose="02010600030101010101" pitchFamily="2" charset="-122"/>
                        </a:rPr>
                        <a:t>)</a:t>
                      </a:r>
                      <a:r>
                        <a:rPr lang="zh-CN" sz="2800" kern="100">
                          <a:effectLst/>
                          <a:latin typeface="宋体" panose="02010600030101010101" pitchFamily="2" charset="-122"/>
                          <a:ea typeface="微软雅黑" panose="020b0503020204020204" pitchFamily="34" charset="-122"/>
                          <a:cs typeface="宋体" panose="02010600030101010101" pitchFamily="2" charset="-122"/>
                        </a:rPr>
                        <a:t>，</a:t>
                      </a:r>
                      <a:r>
                        <a:rPr 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揭示</a:t>
                      </a:r>
                      <a:r>
                        <a:rPr lang="zh-CN" sz="2800" kern="100">
                          <a:effectLst/>
                          <a:latin typeface="宋体" panose="02010600030101010101" pitchFamily="2" charset="-122"/>
                          <a:ea typeface="微软雅黑" panose="020b0503020204020204" pitchFamily="34" charset="-122"/>
                          <a:cs typeface="宋体" panose="02010600030101010101" pitchFamily="2" charset="-122"/>
                        </a:rPr>
                        <a:t>出</a:t>
                      </a:r>
                      <a:r>
                        <a:rPr lang="en-US" sz="2800" kern="100">
                          <a:effectLst/>
                          <a:latin typeface="宋体" panose="02010600030101010101" pitchFamily="2" charset="-122"/>
                          <a:ea typeface="微软雅黑" panose="020b0503020204020204" pitchFamily="34" charset="-122"/>
                          <a:cs typeface="宋体" panose="02010600030101010101" pitchFamily="2" charset="-122"/>
                        </a:rPr>
                        <a:t>……</a:t>
                      </a:r>
                      <a:r>
                        <a:rPr lang="zh-CN" sz="2800" kern="100">
                          <a:effectLst/>
                          <a:latin typeface="宋体" panose="02010600030101010101" pitchFamily="2" charset="-122"/>
                          <a:ea typeface="微软雅黑" panose="020b0503020204020204" pitchFamily="34" charset="-122"/>
                          <a:cs typeface="宋体" panose="02010600030101010101" pitchFamily="2" charset="-122"/>
                        </a:rPr>
                        <a:t>的</a:t>
                      </a:r>
                      <a:r>
                        <a:rPr 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主题</a:t>
                      </a:r>
                      <a:r>
                        <a:rPr lang="zh-CN" sz="2800" kern="100">
                          <a:effectLst/>
                          <a:latin typeface="宋体" panose="02010600030101010101" pitchFamily="2" charset="-122"/>
                          <a:ea typeface="微软雅黑" panose="020b0503020204020204" pitchFamily="34" charset="-122"/>
                          <a:cs typeface="宋体" panose="02010600030101010101" pitchFamily="2" charset="-122"/>
                        </a:rPr>
                        <a:t>，</a:t>
                      </a:r>
                      <a:r>
                        <a:rPr 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警示</a:t>
                      </a:r>
                      <a:r>
                        <a:rPr lang="en-US"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a:t>
                      </a:r>
                      <a:r>
                        <a:rPr lang="zh-CN"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告诫、提醒、呼吁</a:t>
                      </a:r>
                      <a:r>
                        <a:rPr lang="en-US"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a:t>
                      </a:r>
                      <a:r>
                        <a:rPr lang="zh-CN" sz="2800" kern="100">
                          <a:effectLst/>
                          <a:latin typeface="宋体" panose="02010600030101010101" pitchFamily="2" charset="-122"/>
                          <a:ea typeface="微软雅黑" panose="020b0503020204020204" pitchFamily="34" charset="-122"/>
                          <a:cs typeface="宋体" panose="02010600030101010101" pitchFamily="2" charset="-122"/>
                        </a:rPr>
                        <a:t>人们</a:t>
                      </a:r>
                      <a:r>
                        <a:rPr lang="en-US" sz="2800" kern="100">
                          <a:effectLst/>
                          <a:latin typeface="宋体" panose="02010600030101010101" pitchFamily="2" charset="-122"/>
                          <a:ea typeface="微软雅黑" panose="020b0503020204020204" pitchFamily="34" charset="-122"/>
                          <a:cs typeface="宋体" panose="02010600030101010101" pitchFamily="2" charset="-122"/>
                        </a:rPr>
                        <a:t>……</a:t>
                      </a:r>
                      <a:endParaRPr lang="en-US" sz="2800" kern="100">
                        <a:effectLst/>
                        <a:latin typeface="宋体" panose="02010600030101010101" pitchFamily="2" charset="-122"/>
                        <a:ea typeface="微软雅黑" panose="020b0503020204020204" pitchFamily="34" charset="-122"/>
                        <a:cs typeface="宋体" panose="02010600030101010101" pitchFamily="2" charset="-122"/>
                      </a:endParaRPr>
                    </a:p>
                    <a:p>
                      <a:pPr algn="just">
                        <a:lnSpc>
                          <a:spcPct val="150000"/>
                        </a:lnSpc>
                      </a:pPr>
                      <a:r>
                        <a:rPr lang="zh-CN" altLang="en-US"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讴歌赞美</a:t>
                      </a:r>
                      <a:r>
                        <a:rPr lang="zh-CN" altLang="en-US" sz="2800" kern="100">
                          <a:effectLst/>
                          <a:latin typeface="宋体" panose="02010600030101010101" pitchFamily="2" charset="-122"/>
                          <a:ea typeface="微软雅黑" panose="020b0503020204020204" pitchFamily="34" charset="-122"/>
                          <a:cs typeface="宋体" panose="02010600030101010101" pitchFamily="2" charset="-122"/>
                        </a:rPr>
                        <a:t>了</a:t>
                      </a:r>
                      <a:r>
                        <a:rPr lang="en-US" altLang="zh-CN" sz="2800" kern="100">
                          <a:effectLst/>
                          <a:latin typeface="宋体" panose="02010600030101010101" pitchFamily="2" charset="-122"/>
                          <a:ea typeface="微软雅黑" panose="020b0503020204020204" pitchFamily="34" charset="-122"/>
                          <a:cs typeface="宋体" panose="02010600030101010101" pitchFamily="2" charset="-122"/>
                        </a:rPr>
                        <a:t>……</a:t>
                      </a:r>
                      <a:endParaRPr lang="en-US" altLang="zh-CN" sz="2800" kern="100">
                        <a:effectLst/>
                        <a:latin typeface="宋体" panose="02010600030101010101" pitchFamily="2" charset="-122"/>
                        <a:ea typeface="微软雅黑" panose="020b0503020204020204" pitchFamily="34" charset="-122"/>
                        <a:cs typeface="宋体" panose="02010600030101010101" pitchFamily="2" charset="-122"/>
                      </a:endParaRPr>
                    </a:p>
                    <a:p>
                      <a:pPr algn="just">
                        <a:lnSpc>
                          <a:spcPct val="150000"/>
                        </a:lnSpc>
                      </a:pPr>
                      <a:r>
                        <a:rPr lang="zh-CN" altLang="en-US" sz="2800" kern="100">
                          <a:solidFill>
                            <a:srgbClr val="FF0000"/>
                          </a:solidFill>
                          <a:effectLst/>
                          <a:latin typeface="宋体" panose="02010600030101010101" pitchFamily="2" charset="-122"/>
                          <a:ea typeface="微软雅黑" panose="020b0503020204020204" pitchFamily="34" charset="-122"/>
                          <a:cs typeface="宋体" panose="02010600030101010101" pitchFamily="2" charset="-122"/>
                        </a:rPr>
                        <a:t>批判鞭挞</a:t>
                      </a:r>
                      <a:r>
                        <a:rPr lang="zh-CN" altLang="en-US" sz="2800" kern="100">
                          <a:effectLst/>
                          <a:latin typeface="宋体" panose="02010600030101010101" pitchFamily="2" charset="-122"/>
                          <a:ea typeface="微软雅黑" panose="020b0503020204020204" pitchFamily="34" charset="-122"/>
                          <a:cs typeface="宋体" panose="02010600030101010101" pitchFamily="2" charset="-122"/>
                        </a:rPr>
                        <a:t>了</a:t>
                      </a:r>
                      <a:r>
                        <a:rPr lang="en-US" altLang="zh-CN" sz="2800" kern="100">
                          <a:effectLst/>
                          <a:latin typeface="宋体" panose="02010600030101010101" pitchFamily="2" charset="-122"/>
                          <a:ea typeface="微软雅黑" panose="020b0503020204020204" pitchFamily="34" charset="-122"/>
                          <a:cs typeface="宋体" panose="02010600030101010101" pitchFamily="2" charset="-122"/>
                        </a:rPr>
                        <a:t>……</a:t>
                      </a:r>
                      <a:endParaRPr lang="zh-CN" sz="2800" kern="100">
                        <a:effectLst/>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pPr>
                      <a:endParaRPr lang="zh-CN" sz="2800" kern="100">
                        <a:effectLst/>
                        <a:latin typeface="宋体" panose="02010600030101010101" pitchFamily="2" charset="-122"/>
                        <a:ea typeface="宋体" panose="02010600030101010101" pitchFamily="2" charset="-122"/>
                        <a:cs typeface="Courier New" panose="02070309020205020404" pitchFamily="49" charset="0"/>
                      </a:endParaRPr>
                    </a:p>
                  </a:txBody>
                  <a:tcPr marL="4938" marR="493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mc:AlternateContent>
    <mc:Choice xmlns:p14="http://schemas.microsoft.com/office/powerpoint/2010/main" Requires="p14">
      <p:transition p14:dur="250"/>
    </mc:Choice>
    <mc:Fallback>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文本框 4"/>
          <p:cNvSpPr txBox="1"/>
          <p:nvPr/>
        </p:nvSpPr>
        <p:spPr>
          <a:xfrm>
            <a:off x="183515" y="307975"/>
            <a:ext cx="8621395" cy="26765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t>(2016·全国卷Ⅰ)“</a:t>
            </a:r>
            <a:r>
              <a:rPr lang="zh-CN" altLang="en-US" sz="2800">
                <a:solidFill>
                  <a:srgbClr val="1D41D5"/>
                </a:solidFill>
              </a:rPr>
              <a:t>我不是锄地，我是过瘾”</a:t>
            </a:r>
            <a:r>
              <a:rPr lang="zh-CN" altLang="en-US" sz="2800"/>
              <a:t>这句话，既是理解</a:t>
            </a:r>
            <a:r>
              <a:rPr lang="zh-CN" altLang="en-US" sz="2800">
                <a:solidFill>
                  <a:srgbClr val="FF0000"/>
                </a:solidFill>
              </a:rPr>
              <a:t>六安爷</a:t>
            </a:r>
            <a:r>
              <a:rPr lang="zh-CN" altLang="en-US" sz="2800"/>
              <a:t>的关键，也是理解小说</a:t>
            </a:r>
            <a:r>
              <a:rPr lang="zh-CN" altLang="en-US" sz="2800">
                <a:solidFill>
                  <a:srgbClr val="FF0000"/>
                </a:solidFill>
              </a:rPr>
              <a:t>主旨</a:t>
            </a:r>
            <a:r>
              <a:rPr lang="zh-CN" altLang="en-US" sz="2800"/>
              <a:t>的关键。请结合全文进行分析。(《锄》)</a:t>
            </a:r>
            <a:r>
              <a:rPr lang="en-US" altLang="zh-CN" sz="2800">
                <a:solidFill>
                  <a:srgbClr val="1D41D5"/>
                </a:solidFill>
              </a:rPr>
              <a:t>P128</a:t>
            </a:r>
            <a:endParaRPr lang="zh-CN" altLang="en-US" sz="2800">
              <a:solidFill>
                <a:srgbClr val="1D41D5"/>
              </a:solidFill>
            </a:endParaRPr>
          </a:p>
          <a:p>
            <a:endParaRPr lang="zh-CN" altLang="en-US" sz="2800"/>
          </a:p>
          <a:p>
            <a:r>
              <a:rPr lang="zh-CN" altLang="en-US" sz="2800">
                <a:solidFill>
                  <a:srgbClr val="FF0000"/>
                </a:solidFill>
              </a:rPr>
              <a:t>审题：</a:t>
            </a:r>
            <a:endParaRPr lang="zh-CN" altLang="en-US" sz="2800">
              <a:solidFill>
                <a:srgbClr val="FF0000"/>
              </a:solidFill>
            </a:endParaRPr>
          </a:p>
          <a:p>
            <a:r>
              <a:rPr lang="zh-CN" altLang="en-US" sz="2800"/>
              <a:t>——从主人公</a:t>
            </a:r>
            <a:r>
              <a:rPr lang="zh-CN" altLang="en-US" sz="2800">
                <a:solidFill>
                  <a:srgbClr val="FF0000"/>
                </a:solidFill>
              </a:rPr>
              <a:t>语言</a:t>
            </a:r>
            <a:r>
              <a:rPr lang="zh-CN" altLang="en-US" sz="2800"/>
              <a:t>的角度理解人物</a:t>
            </a:r>
            <a:r>
              <a:rPr lang="zh-CN" altLang="en-US" sz="2800">
                <a:solidFill>
                  <a:srgbClr val="FF0000"/>
                </a:solidFill>
              </a:rPr>
              <a:t>形象和主题。</a:t>
            </a:r>
            <a:endParaRPr lang="zh-CN" altLang="en-US" sz="28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anim calcmode="lin" valueType="num">
                                      <p:cBhvr additive="base">
                                        <p:cTn id="1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5" name="表格 4"/>
          <p:cNvGraphicFramePr>
            <a:graphicFrameLocks noGrp="1"/>
          </p:cNvGraphicFramePr>
          <p:nvPr>
            <p:custDataLst>
              <p:tags r:id="rId2"/>
            </p:custDataLst>
          </p:nvPr>
        </p:nvGraphicFramePr>
        <p:xfrm>
          <a:off x="227648" y="215265"/>
          <a:ext cx="8489950" cy="6510020"/>
        </p:xfrm>
        <a:graphic>
          <a:graphicData uri="http://schemas.openxmlformats.org/drawingml/2006/table">
            <a:tbl>
              <a:tblPr firstRow="1" bandRow="1">
                <a:tableStyleId>{5940675A-B579-460E-94D1-54222C63F5DA}</a:tableStyleId>
              </a:tblPr>
              <a:tblGrid>
                <a:gridCol w="1503680"/>
                <a:gridCol w="6986270"/>
              </a:tblGrid>
              <a:tr h="440690">
                <a:tc>
                  <a:txBody>
                    <a:bodyPr vert="horz" wrap="square"/>
                    <a:lstStyle/>
                    <a:p>
                      <a:pPr indent="0" algn="ctr">
                        <a:buNone/>
                      </a:pPr>
                      <a:r>
                        <a:rPr lang="en-US" sz="2400" b="0">
                          <a:latin typeface="宋体" panose="02010600030101010101" pitchFamily="2" charset="-122"/>
                          <a:ea typeface="宋体" panose="02010600030101010101" pitchFamily="2" charset="-122"/>
                          <a:cs typeface="宋体" panose="02010600030101010101" pitchFamily="2" charset="-122"/>
                        </a:rPr>
                        <a:t>思考角度</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2400" b="0">
                          <a:latin typeface="宋体" panose="02010600030101010101" pitchFamily="2" charset="-122"/>
                          <a:ea typeface="宋体" panose="02010600030101010101" pitchFamily="2" charset="-122"/>
                          <a:cs typeface="宋体" panose="02010600030101010101" pitchFamily="2" charset="-122"/>
                        </a:rPr>
                        <a:t>文中对应的答案要点</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228850">
                <a:tc>
                  <a:txBody>
                    <a:bodyPr vert="horz" wrap="square"/>
                    <a:lstStyle/>
                    <a:p>
                      <a:pPr indent="0" algn="ctr">
                        <a:buNone/>
                      </a:pPr>
                      <a:r>
                        <a:rPr lang="en-US" sz="2400" b="0">
                          <a:latin typeface="宋体" panose="02010600030101010101" pitchFamily="2" charset="-122"/>
                          <a:ea typeface="宋体" panose="02010600030101010101" pitchFamily="2" charset="-122"/>
                          <a:cs typeface="宋体" panose="02010600030101010101" pitchFamily="2" charset="-122"/>
                        </a:rPr>
                        <a:t>从</a:t>
                      </a:r>
                      <a:r>
                        <a:rPr 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情节</a:t>
                      </a:r>
                      <a:r>
                        <a:rPr lang="en-US" sz="2400" b="0">
                          <a:latin typeface="宋体" panose="02010600030101010101" pitchFamily="2" charset="-122"/>
                          <a:ea typeface="宋体" panose="02010600030101010101" pitchFamily="2" charset="-122"/>
                          <a:cs typeface="宋体" panose="02010600030101010101" pitchFamily="2" charset="-122"/>
                        </a:rPr>
                        <a:t>来看</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0">
                          <a:latin typeface="宋体" panose="02010600030101010101" pitchFamily="2" charset="-122"/>
                          <a:ea typeface="宋体" panose="02010600030101010101" pitchFamily="2" charset="-122"/>
                          <a:cs typeface="宋体" panose="02010600030101010101" pitchFamily="2" charset="-122"/>
                        </a:rPr>
                        <a:t>小说叙述了快要失明了的六安爷到即将不复存在的百亩园里最后一次锄地的过程，中间插入了煤炭公司出高价购买农民土地的情节，后半部分</a:t>
                      </a:r>
                      <a:r>
                        <a:rPr lang="en-US" sz="2400" b="0">
                          <a:solidFill>
                            <a:srgbClr val="1D41D5"/>
                          </a:solidFill>
                          <a:latin typeface="宋体" panose="02010600030101010101" pitchFamily="2" charset="-122"/>
                          <a:ea typeface="宋体" panose="02010600030101010101" pitchFamily="2" charset="-122"/>
                          <a:cs typeface="宋体" panose="02010600030101010101" pitchFamily="2" charset="-122"/>
                        </a:rPr>
                        <a:t>详细而深情</a:t>
                      </a:r>
                      <a:r>
                        <a:rPr lang="en-US" sz="2400" b="0">
                          <a:latin typeface="宋体" panose="02010600030101010101" pitchFamily="2" charset="-122"/>
                          <a:ea typeface="宋体" panose="02010600030101010101" pitchFamily="2" charset="-122"/>
                          <a:cs typeface="宋体" panose="02010600030101010101" pitchFamily="2" charset="-122"/>
                        </a:rPr>
                        <a:t>地描写了六安爷“最后一次”锄地的情景。</a:t>
                      </a:r>
                      <a:r>
                        <a:rPr lang="en-US" sz="2400" b="0">
                          <a:solidFill>
                            <a:srgbClr val="FF0000"/>
                          </a:solidFill>
                          <a:latin typeface="宋体" panose="02010600030101010101" pitchFamily="2" charset="-122"/>
                          <a:ea typeface="宋体" panose="02010600030101010101" pitchFamily="2" charset="-122"/>
                          <a:cs typeface="宋体" panose="02010600030101010101" pitchFamily="2" charset="-122"/>
                        </a:rPr>
                        <a:t>“过瘾”</a:t>
                      </a:r>
                      <a:r>
                        <a:rPr lang="en-US" sz="2400" b="0">
                          <a:latin typeface="宋体" panose="02010600030101010101" pitchFamily="2" charset="-122"/>
                          <a:ea typeface="宋体" panose="02010600030101010101" pitchFamily="2" charset="-122"/>
                          <a:cs typeface="宋体" panose="02010600030101010101" pitchFamily="2" charset="-122"/>
                        </a:rPr>
                        <a:t>一词透露出六安爷</a:t>
                      </a:r>
                      <a:r>
                        <a:rPr 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内心的无奈和隐痛</a:t>
                      </a:r>
                      <a:r>
                        <a:rPr lang="en-US" sz="2400" b="0">
                          <a:latin typeface="宋体" panose="02010600030101010101" pitchFamily="2" charset="-122"/>
                          <a:ea typeface="宋体" panose="02010600030101010101" pitchFamily="2" charset="-122"/>
                          <a:cs typeface="宋体" panose="02010600030101010101" pitchFamily="2" charset="-122"/>
                        </a:rPr>
                        <a:t>。</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638300">
                <a:tc>
                  <a:txBody>
                    <a:bodyPr vert="horz" wrap="square"/>
                    <a:lstStyle/>
                    <a:p>
                      <a:pPr indent="0" algn="ctr">
                        <a:buNone/>
                      </a:pPr>
                      <a:r>
                        <a:rPr lang="en-US" sz="2400" b="0">
                          <a:latin typeface="宋体" panose="02010600030101010101" pitchFamily="2" charset="-122"/>
                          <a:ea typeface="宋体" panose="02010600030101010101" pitchFamily="2" charset="-122"/>
                          <a:cs typeface="宋体" panose="02010600030101010101" pitchFamily="2" charset="-122"/>
                        </a:rPr>
                        <a:t>从</a:t>
                      </a:r>
                      <a:r>
                        <a:rPr 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表现手法</a:t>
                      </a:r>
                      <a:r>
                        <a:rPr lang="en-US" sz="2400" b="0">
                          <a:latin typeface="宋体" panose="02010600030101010101" pitchFamily="2" charset="-122"/>
                          <a:ea typeface="宋体" panose="02010600030101010101" pitchFamily="2" charset="-122"/>
                          <a:cs typeface="宋体" panose="02010600030101010101" pitchFamily="2" charset="-122"/>
                        </a:rPr>
                        <a:t>来看</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0">
                          <a:latin typeface="宋体" panose="02010600030101010101" pitchFamily="2" charset="-122"/>
                          <a:ea typeface="宋体" panose="02010600030101010101" pitchFamily="2" charset="-122"/>
                          <a:cs typeface="宋体" panose="02010600030101010101" pitchFamily="2" charset="-122"/>
                        </a:rPr>
                        <a:t>这是对六安爷的</a:t>
                      </a:r>
                      <a:r>
                        <a:rPr 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语言描写</a:t>
                      </a:r>
                      <a:r>
                        <a:rPr lang="en-US" sz="2400" b="0">
                          <a:latin typeface="宋体" panose="02010600030101010101" pitchFamily="2" charset="-122"/>
                          <a:ea typeface="宋体" panose="02010600030101010101" pitchFamily="2" charset="-122"/>
                          <a:cs typeface="宋体" panose="02010600030101010101" pitchFamily="2" charset="-122"/>
                        </a:rPr>
                        <a:t>，前后三次出现，运用了</a:t>
                      </a:r>
                      <a:r>
                        <a:rPr 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反复</a:t>
                      </a:r>
                      <a:r>
                        <a:rPr lang="en-US" sz="2400" b="0">
                          <a:latin typeface="宋体" panose="02010600030101010101" pitchFamily="2" charset="-122"/>
                          <a:ea typeface="宋体" panose="02010600030101010101" pitchFamily="2" charset="-122"/>
                          <a:cs typeface="宋体" panose="02010600030101010101" pitchFamily="2" charset="-122"/>
                        </a:rPr>
                        <a:t>的手法。联系相关情节可知，六安爷“</a:t>
                      </a:r>
                      <a:r>
                        <a:rPr lang="en-US" sz="2400" b="1">
                          <a:solidFill>
                            <a:srgbClr val="1D41D5"/>
                          </a:solidFill>
                          <a:latin typeface="宋体" panose="02010600030101010101" pitchFamily="2" charset="-122"/>
                          <a:ea typeface="宋体" panose="02010600030101010101" pitchFamily="2" charset="-122"/>
                          <a:cs typeface="宋体" panose="02010600030101010101" pitchFamily="2" charset="-122"/>
                        </a:rPr>
                        <a:t>不知重复过多少次”</a:t>
                      </a:r>
                      <a:r>
                        <a:rPr lang="en-US" sz="2400" b="0">
                          <a:latin typeface="宋体" panose="02010600030101010101" pitchFamily="2" charset="-122"/>
                          <a:ea typeface="宋体" panose="02010600030101010101" pitchFamily="2" charset="-122"/>
                          <a:cs typeface="宋体" panose="02010600030101010101" pitchFamily="2" charset="-122"/>
                        </a:rPr>
                        <a:t>的这句话体现了他</a:t>
                      </a:r>
                      <a:r>
                        <a:rPr 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温和、固执</a:t>
                      </a:r>
                      <a:r>
                        <a:rPr lang="en-US" sz="2400" b="0">
                          <a:latin typeface="宋体" panose="02010600030101010101" pitchFamily="2" charset="-122"/>
                          <a:ea typeface="宋体" panose="02010600030101010101" pitchFamily="2" charset="-122"/>
                          <a:cs typeface="宋体" panose="02010600030101010101" pitchFamily="2" charset="-122"/>
                        </a:rPr>
                        <a:t>的性格特点。</a:t>
                      </a:r>
                      <a:r>
                        <a:rPr lang="zh-CN" altLang="en-US" sz="2400" b="0">
                          <a:latin typeface="宋体" panose="02010600030101010101" pitchFamily="2" charset="-122"/>
                          <a:ea typeface="宋体" panose="02010600030101010101" pitchFamily="2" charset="-122"/>
                          <a:cs typeface="宋体" panose="02010600030101010101" pitchFamily="2" charset="-122"/>
                        </a:rPr>
                        <a:t>也体现了</a:t>
                      </a:r>
                      <a:r>
                        <a:rPr lang="zh-CN" altLang="en-US" sz="2400">
                          <a:sym typeface="+mn-ea"/>
                        </a:rPr>
                        <a:t>他对土地深深的</a:t>
                      </a:r>
                      <a:r>
                        <a:rPr lang="zh-CN" altLang="en-US" sz="2400">
                          <a:solidFill>
                            <a:srgbClr val="FF0000"/>
                          </a:solidFill>
                          <a:sym typeface="+mn-ea"/>
                        </a:rPr>
                        <a:t>热爱与眷恋。</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202180">
                <a:tc>
                  <a:txBody>
                    <a:bodyPr vert="horz" wrap="square"/>
                    <a:lstStyle/>
                    <a:p>
                      <a:pPr indent="0" algn="ctr">
                        <a:buNone/>
                      </a:pPr>
                      <a:r>
                        <a:rPr lang="en-US" sz="2400" b="0">
                          <a:latin typeface="宋体" panose="02010600030101010101" pitchFamily="2" charset="-122"/>
                          <a:ea typeface="宋体" panose="02010600030101010101" pitchFamily="2" charset="-122"/>
                          <a:cs typeface="宋体" panose="02010600030101010101" pitchFamily="2" charset="-122"/>
                        </a:rPr>
                        <a:t>从</a:t>
                      </a:r>
                      <a:r>
                        <a:rPr 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人物形象的意义</a:t>
                      </a:r>
                      <a:r>
                        <a:rPr lang="en-US" sz="2400" b="0">
                          <a:latin typeface="宋体" panose="02010600030101010101" pitchFamily="2" charset="-122"/>
                          <a:ea typeface="宋体" panose="02010600030101010101" pitchFamily="2" charset="-122"/>
                          <a:cs typeface="宋体" panose="02010600030101010101" pitchFamily="2" charset="-122"/>
                        </a:rPr>
                        <a:t>和作者的</a:t>
                      </a:r>
                      <a:r>
                        <a:rPr 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创作意图</a:t>
                      </a:r>
                      <a:r>
                        <a:rPr lang="en-US" sz="2400" b="0">
                          <a:latin typeface="宋体" panose="02010600030101010101" pitchFamily="2" charset="-122"/>
                          <a:ea typeface="宋体" panose="02010600030101010101" pitchFamily="2" charset="-122"/>
                          <a:cs typeface="宋体" panose="02010600030101010101" pitchFamily="2" charset="-122"/>
                        </a:rPr>
                        <a:t>来看</a:t>
                      </a:r>
                      <a:endParaRPr lang="en-US" altLang="en-US" sz="24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buNone/>
                      </a:pPr>
                      <a:r>
                        <a:rPr lang="en-US" sz="2400" b="0">
                          <a:latin typeface="宋体" panose="02010600030101010101" pitchFamily="2" charset="-122"/>
                          <a:ea typeface="宋体" panose="02010600030101010101" pitchFamily="2" charset="-122"/>
                          <a:cs typeface="宋体" panose="02010600030101010101" pitchFamily="2" charset="-122"/>
                        </a:rPr>
                        <a:t>这句话表达了以六安爷为代表的</a:t>
                      </a:r>
                      <a:r>
                        <a:rPr 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广大劳动者</a:t>
                      </a:r>
                      <a:r>
                        <a:rPr lang="en-US" sz="2400" b="0">
                          <a:latin typeface="宋体" panose="02010600030101010101" pitchFamily="2" charset="-122"/>
                          <a:ea typeface="宋体" panose="02010600030101010101" pitchFamily="2" charset="-122"/>
                          <a:cs typeface="宋体" panose="02010600030101010101" pitchFamily="2" charset="-122"/>
                        </a:rPr>
                        <a:t>的</a:t>
                      </a:r>
                      <a:r>
                        <a:rPr 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生活状态和精神需求</a:t>
                      </a:r>
                      <a:r>
                        <a:rPr lang="en-US" sz="2400" b="0">
                          <a:latin typeface="宋体" panose="02010600030101010101" pitchFamily="2" charset="-122"/>
                          <a:ea typeface="宋体" panose="02010600030101010101" pitchFamily="2" charset="-122"/>
                          <a:cs typeface="宋体" panose="02010600030101010101" pitchFamily="2" charset="-122"/>
                        </a:rPr>
                        <a:t>，百亩园即将不复存在，</a:t>
                      </a:r>
                      <a:r>
                        <a:rPr 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耕种的意义只剩下“过瘾”，</a:t>
                      </a:r>
                      <a:r>
                        <a:rPr lang="en-US" sz="2400" b="0">
                          <a:latin typeface="宋体" panose="02010600030101010101" pitchFamily="2" charset="-122"/>
                          <a:ea typeface="宋体" panose="02010600030101010101" pitchFamily="2" charset="-122"/>
                          <a:cs typeface="宋体" panose="02010600030101010101" pitchFamily="2" charset="-122"/>
                        </a:rPr>
                        <a:t>作者对此表现出</a:t>
                      </a:r>
                      <a:r>
                        <a:rPr lang="en-US" sz="2400" b="1">
                          <a:solidFill>
                            <a:srgbClr val="FF0000"/>
                          </a:solidFill>
                          <a:latin typeface="宋体" panose="02010600030101010101" pitchFamily="2" charset="-122"/>
                          <a:ea typeface="宋体" panose="02010600030101010101" pitchFamily="2" charset="-122"/>
                          <a:cs typeface="宋体" panose="02010600030101010101" pitchFamily="2" charset="-122"/>
                        </a:rPr>
                        <a:t>同情和惋惜，发人深思。</a:t>
                      </a:r>
                      <a:endParaRPr lang="en-US" altLang="en-US" sz="2400" b="1">
                        <a:solidFill>
                          <a:srgbClr val="FF0000"/>
                        </a:solidFill>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文本框 4"/>
          <p:cNvSpPr txBox="1"/>
          <p:nvPr/>
        </p:nvSpPr>
        <p:spPr>
          <a:xfrm>
            <a:off x="183515" y="307975"/>
            <a:ext cx="8621395" cy="1383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t>(2016·全国卷Ⅰ)“</a:t>
            </a:r>
            <a:r>
              <a:rPr lang="zh-CN" altLang="en-US" sz="2800">
                <a:solidFill>
                  <a:srgbClr val="1D41D5"/>
                </a:solidFill>
              </a:rPr>
              <a:t>我不是锄地，我是过瘾”</a:t>
            </a:r>
            <a:r>
              <a:rPr lang="zh-CN" altLang="en-US" sz="2800"/>
              <a:t>这句话，既是理解</a:t>
            </a:r>
            <a:r>
              <a:rPr lang="zh-CN" altLang="en-US" sz="2800">
                <a:solidFill>
                  <a:srgbClr val="FF0000"/>
                </a:solidFill>
              </a:rPr>
              <a:t>六安爷</a:t>
            </a:r>
            <a:r>
              <a:rPr lang="zh-CN" altLang="en-US" sz="2800"/>
              <a:t>的关键，也是理解小说</a:t>
            </a:r>
            <a:r>
              <a:rPr lang="zh-CN" altLang="en-US" sz="2800">
                <a:solidFill>
                  <a:srgbClr val="FF0000"/>
                </a:solidFill>
              </a:rPr>
              <a:t>主旨</a:t>
            </a:r>
            <a:r>
              <a:rPr lang="zh-CN" altLang="en-US" sz="2800"/>
              <a:t>的关键。请结合全文进行分析。(《锄》)</a:t>
            </a:r>
            <a:endParaRPr lang="zh-CN" altLang="en-US" sz="2800"/>
          </a:p>
        </p:txBody>
      </p:sp>
      <p:sp>
        <p:nvSpPr>
          <p:cNvPr id="6" name="文本框 5"/>
          <p:cNvSpPr txBox="1"/>
          <p:nvPr/>
        </p:nvSpPr>
        <p:spPr>
          <a:xfrm>
            <a:off x="271145" y="1818640"/>
            <a:ext cx="8446135" cy="4784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ts val="3660"/>
              </a:lnSpc>
            </a:pPr>
            <a:r>
              <a:rPr lang="zh-CN" altLang="en-US" sz="2400">
                <a:solidFill>
                  <a:srgbClr val="FF0000"/>
                </a:solidFill>
              </a:rPr>
              <a:t>六安爷层面：</a:t>
            </a:r>
            <a:endParaRPr lang="zh-CN" altLang="en-US" sz="2400">
              <a:solidFill>
                <a:srgbClr val="FF0000"/>
              </a:solidFill>
            </a:endParaRPr>
          </a:p>
          <a:p>
            <a:pPr fontAlgn="auto">
              <a:lnSpc>
                <a:spcPts val="3660"/>
              </a:lnSpc>
            </a:pPr>
            <a:r>
              <a:rPr lang="zh-CN" altLang="en-US" sz="2400"/>
              <a:t>①六安爷用这句话来</a:t>
            </a:r>
            <a:r>
              <a:rPr lang="zh-CN" altLang="en-US" sz="2400">
                <a:solidFill>
                  <a:srgbClr val="1D41D5"/>
                </a:solidFill>
              </a:rPr>
              <a:t>回应</a:t>
            </a:r>
            <a:r>
              <a:rPr lang="zh-CN" altLang="en-US" sz="2400"/>
              <a:t>村人的劝阻，由此能感受到他</a:t>
            </a:r>
            <a:r>
              <a:rPr lang="zh-CN" altLang="en-US" sz="2400">
                <a:solidFill>
                  <a:srgbClr val="FF0000"/>
                </a:solidFill>
              </a:rPr>
              <a:t>温和而又固执</a:t>
            </a:r>
            <a:r>
              <a:rPr lang="zh-CN" altLang="en-US" sz="2400"/>
              <a:t>的性格特征；他对土地深深的</a:t>
            </a:r>
            <a:r>
              <a:rPr lang="zh-CN" altLang="en-US" sz="2400">
                <a:solidFill>
                  <a:srgbClr val="FF0000"/>
                </a:solidFill>
              </a:rPr>
              <a:t>热爱与眷恋。</a:t>
            </a:r>
            <a:endParaRPr lang="zh-CN" altLang="en-US" sz="2400">
              <a:solidFill>
                <a:srgbClr val="FF0000"/>
              </a:solidFill>
            </a:endParaRPr>
          </a:p>
          <a:p>
            <a:pPr fontAlgn="auto">
              <a:lnSpc>
                <a:spcPts val="3660"/>
              </a:lnSpc>
            </a:pPr>
            <a:r>
              <a:rPr lang="zh-CN" altLang="en-US" sz="2400"/>
              <a:t>②百亩园即将不复存在，六安爷的眼睛也快要失明，他要过在百亩园劳作的“瘾”，由此能体会到他</a:t>
            </a:r>
            <a:r>
              <a:rPr lang="zh-CN" altLang="en-US" sz="2400">
                <a:solidFill>
                  <a:srgbClr val="FF0000"/>
                </a:solidFill>
              </a:rPr>
              <a:t>内心的隐痛</a:t>
            </a:r>
            <a:r>
              <a:rPr lang="zh-CN" altLang="en-US" sz="2400"/>
              <a:t>。</a:t>
            </a:r>
            <a:endParaRPr lang="zh-CN" altLang="en-US" sz="2400"/>
          </a:p>
          <a:p>
            <a:pPr fontAlgn="auto">
              <a:lnSpc>
                <a:spcPts val="3660"/>
              </a:lnSpc>
            </a:pPr>
            <a:endParaRPr lang="zh-CN" altLang="en-US" sz="2400"/>
          </a:p>
          <a:p>
            <a:pPr fontAlgn="auto">
              <a:lnSpc>
                <a:spcPts val="3660"/>
              </a:lnSpc>
            </a:pPr>
            <a:r>
              <a:rPr lang="zh-CN" altLang="en-US" sz="2400">
                <a:solidFill>
                  <a:srgbClr val="FF0000"/>
                </a:solidFill>
              </a:rPr>
              <a:t>小说主旨层面</a:t>
            </a:r>
            <a:r>
              <a:rPr lang="zh-CN" altLang="en-US" sz="2400"/>
              <a:t>：</a:t>
            </a:r>
            <a:endParaRPr lang="zh-CN" altLang="en-US" sz="2400"/>
          </a:p>
          <a:p>
            <a:pPr fontAlgn="auto">
              <a:lnSpc>
                <a:spcPts val="3660"/>
              </a:lnSpc>
            </a:pPr>
            <a:r>
              <a:rPr lang="zh-CN" altLang="en-US" sz="2400"/>
              <a:t>①在大地上劳作是一种“瘾”，即</a:t>
            </a:r>
            <a:r>
              <a:rPr lang="zh-CN" altLang="en-US" sz="2400">
                <a:solidFill>
                  <a:srgbClr val="FF0000"/>
                </a:solidFill>
              </a:rPr>
              <a:t>劳动者的精神需要；</a:t>
            </a:r>
            <a:endParaRPr lang="zh-CN" altLang="en-US" sz="2400">
              <a:solidFill>
                <a:srgbClr val="FF0000"/>
              </a:solidFill>
            </a:endParaRPr>
          </a:p>
          <a:p>
            <a:pPr fontAlgn="auto">
              <a:lnSpc>
                <a:spcPts val="3660"/>
              </a:lnSpc>
            </a:pPr>
            <a:r>
              <a:rPr lang="zh-CN" altLang="en-US" sz="2400"/>
              <a:t>②随着</a:t>
            </a:r>
            <a:r>
              <a:rPr lang="zh-CN" altLang="en-US" sz="2400">
                <a:solidFill>
                  <a:srgbClr val="FF0000"/>
                </a:solidFill>
              </a:rPr>
              <a:t>传统的农业生产、生活方式的结束</a:t>
            </a:r>
            <a:r>
              <a:rPr lang="zh-CN" altLang="en-US" sz="2400"/>
              <a:t>，耕种的意义只剩下“过瘾”，令人叹惋又引人深思。</a:t>
            </a:r>
            <a:endParaRPr lang="zh-CN" altLang="en-US" sz="2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 calcmode="lin" valueType="num">
                                      <p:cBhvr additive="base">
                                        <p:cTn id="1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anim calcmode="lin" valueType="num">
                                      <p:cBhvr additive="base">
                                        <p:cTn id="1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dur="500" fill="hold" nodeType="withEffect">
                                  <p:stCondLst>
                                    <p:cond delay="0"/>
                                  </p:stCondLst>
                                  <p:childTnLst>
                                    <p:set>
                                      <p:cBhvr>
                                        <p:cTn id="20" dur="1" fill="hold">
                                          <p:stCondLst>
                                            <p:cond delay="0"/>
                                          </p:stCondLst>
                                        </p:cTn>
                                        <p:tgtEl>
                                          <p:spTgt spid="6">
                                            <p:txEl>
                                              <p:pRg st="6" end="6"/>
                                            </p:txEl>
                                          </p:spTgt>
                                        </p:tgtEl>
                                        <p:attrNameLst>
                                          <p:attrName>style.visibility</p:attrName>
                                        </p:attrNameLst>
                                      </p:cBhvr>
                                      <p:to>
                                        <p:strVal val="visible"/>
                                      </p:to>
                                    </p:set>
                                    <p:anim calcmode="lin" valueType="num">
                                      <p:cBhvr additive="base">
                                        <p:cTn id="2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文本框 4"/>
          <p:cNvSpPr txBox="1"/>
          <p:nvPr/>
        </p:nvSpPr>
        <p:spPr>
          <a:xfrm>
            <a:off x="183515" y="307975"/>
            <a:ext cx="8621395" cy="612394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t>(配套练习</a:t>
            </a:r>
            <a:r>
              <a:rPr lang="en-US" altLang="zh-CN" sz="2800"/>
              <a:t>1</a:t>
            </a:r>
            <a:r>
              <a:rPr lang="zh-CN" altLang="en-US" sz="2800"/>
              <a:t>）小说题为</a:t>
            </a:r>
            <a:r>
              <a:rPr lang="en-US" altLang="zh-CN" sz="2800"/>
              <a:t>“</a:t>
            </a:r>
            <a:r>
              <a:rPr lang="zh-CN" altLang="en-US" sz="2800">
                <a:solidFill>
                  <a:srgbClr val="FF0000"/>
                </a:solidFill>
              </a:rPr>
              <a:t>人民的名义</a:t>
            </a:r>
            <a:r>
              <a:rPr lang="en-US" altLang="zh-CN" sz="2800"/>
              <a:t>”</a:t>
            </a:r>
            <a:r>
              <a:rPr lang="zh-CN" altLang="en-US" sz="2800"/>
              <a:t>，请结合小说内容分析</a:t>
            </a:r>
            <a:r>
              <a:rPr lang="zh-CN" altLang="en-US" sz="2800">
                <a:solidFill>
                  <a:srgbClr val="FF0000"/>
                </a:solidFill>
              </a:rPr>
              <a:t>标题的意蕴</a:t>
            </a:r>
            <a:r>
              <a:rPr lang="zh-CN" altLang="en-US" sz="2800"/>
              <a:t>。(《人民的名义》)</a:t>
            </a:r>
            <a:endParaRPr lang="zh-CN" altLang="en-US" sz="2800"/>
          </a:p>
          <a:p>
            <a:endParaRPr lang="zh-CN" altLang="en-US" sz="2800"/>
          </a:p>
          <a:p>
            <a:r>
              <a:rPr lang="zh-CN" altLang="en-US" sz="2800">
                <a:solidFill>
                  <a:srgbClr val="FF0000"/>
                </a:solidFill>
              </a:rPr>
              <a:t>审题</a:t>
            </a:r>
            <a:r>
              <a:rPr lang="zh-CN" altLang="en-US" sz="2800"/>
              <a:t>：考查小说的</a:t>
            </a:r>
            <a:r>
              <a:rPr lang="zh-CN" altLang="en-US" sz="2800">
                <a:solidFill>
                  <a:srgbClr val="FF0000"/>
                </a:solidFill>
              </a:rPr>
              <a:t>主旨</a:t>
            </a:r>
            <a:endParaRPr lang="zh-CN" altLang="en-US" sz="2800">
              <a:solidFill>
                <a:srgbClr val="FF0000"/>
              </a:solidFill>
            </a:endParaRPr>
          </a:p>
          <a:p>
            <a:r>
              <a:rPr lang="zh-CN" altLang="en-US" sz="2800">
                <a:solidFill>
                  <a:srgbClr val="FF0000"/>
                </a:solidFill>
              </a:rPr>
              <a:t>提示：</a:t>
            </a:r>
            <a:r>
              <a:rPr lang="zh-CN" altLang="en-US" sz="2800">
                <a:solidFill>
                  <a:schemeClr val="tx1"/>
                </a:solidFill>
              </a:rPr>
              <a:t>抓</a:t>
            </a:r>
            <a:r>
              <a:rPr lang="en-US" altLang="zh-CN" sz="2800">
                <a:solidFill>
                  <a:schemeClr val="tx1"/>
                </a:solidFill>
              </a:rPr>
              <a:t>“</a:t>
            </a:r>
            <a:r>
              <a:rPr lang="zh-CN" altLang="en-US" sz="2800">
                <a:solidFill>
                  <a:srgbClr val="FF0000"/>
                </a:solidFill>
              </a:rPr>
              <a:t>人物</a:t>
            </a:r>
            <a:r>
              <a:rPr lang="en-US" altLang="zh-CN" sz="2800">
                <a:solidFill>
                  <a:schemeClr val="tx1"/>
                </a:solidFill>
              </a:rPr>
              <a:t>”</a:t>
            </a:r>
            <a:r>
              <a:rPr lang="zh-CN" altLang="en-US" sz="2800">
                <a:solidFill>
                  <a:schemeClr val="tx1"/>
                </a:solidFill>
              </a:rPr>
              <a:t>；抓</a:t>
            </a:r>
            <a:r>
              <a:rPr lang="en-US" altLang="zh-CN" sz="2800">
                <a:solidFill>
                  <a:srgbClr val="FF0000"/>
                </a:solidFill>
              </a:rPr>
              <a:t>“</a:t>
            </a:r>
            <a:r>
              <a:rPr lang="zh-CN" altLang="en-US" sz="2800">
                <a:solidFill>
                  <a:srgbClr val="FF0000"/>
                </a:solidFill>
              </a:rPr>
              <a:t>情节</a:t>
            </a:r>
            <a:r>
              <a:rPr lang="en-US" altLang="zh-CN" sz="2800">
                <a:solidFill>
                  <a:srgbClr val="FF0000"/>
                </a:solidFill>
              </a:rPr>
              <a:t>”</a:t>
            </a:r>
            <a:r>
              <a:rPr lang="zh-CN" altLang="en-US" sz="2800">
                <a:solidFill>
                  <a:schemeClr val="tx1"/>
                </a:solidFill>
              </a:rPr>
              <a:t>；结合</a:t>
            </a:r>
            <a:r>
              <a:rPr lang="en-US" altLang="zh-CN" sz="2800">
                <a:solidFill>
                  <a:schemeClr val="tx1"/>
                </a:solidFill>
              </a:rPr>
              <a:t>“</a:t>
            </a:r>
            <a:r>
              <a:rPr lang="zh-CN" altLang="en-US" sz="2800">
                <a:solidFill>
                  <a:srgbClr val="FF0000"/>
                </a:solidFill>
              </a:rPr>
              <a:t>时代背景</a:t>
            </a:r>
            <a:r>
              <a:rPr lang="en-US" altLang="zh-CN" sz="2800">
                <a:solidFill>
                  <a:srgbClr val="FF0000"/>
                </a:solidFill>
              </a:rPr>
              <a:t>”</a:t>
            </a:r>
            <a:endParaRPr lang="en-US" altLang="zh-CN" sz="2800">
              <a:solidFill>
                <a:srgbClr val="FF0000"/>
              </a:solidFill>
            </a:endParaRPr>
          </a:p>
          <a:p>
            <a:endParaRPr lang="zh-CN" altLang="en-US" sz="2800">
              <a:solidFill>
                <a:srgbClr val="FF0000"/>
              </a:solidFill>
            </a:endParaRPr>
          </a:p>
          <a:p>
            <a:r>
              <a:rPr lang="zh-CN" altLang="en-US" sz="2800"/>
              <a:t>参考答案：</a:t>
            </a:r>
            <a:endParaRPr lang="zh-CN" altLang="en-US" sz="2800"/>
          </a:p>
          <a:p>
            <a:r>
              <a:rPr lang="zh-CN" altLang="en-US" sz="2800">
                <a:solidFill>
                  <a:schemeClr val="tx1"/>
                </a:solidFill>
              </a:rPr>
              <a:t>①指以</a:t>
            </a:r>
            <a:r>
              <a:rPr lang="zh-CN" altLang="en-US" sz="2800">
                <a:solidFill>
                  <a:srgbClr val="1D41D5"/>
                </a:solidFill>
              </a:rPr>
              <a:t>高育良</a:t>
            </a:r>
            <a:r>
              <a:rPr lang="zh-CN" altLang="en-US" sz="2800">
                <a:solidFill>
                  <a:schemeClr val="tx1"/>
                </a:solidFill>
              </a:rPr>
              <a:t>为代表的腐败分子</a:t>
            </a:r>
            <a:r>
              <a:rPr lang="zh-CN" altLang="en-US" sz="2800">
                <a:solidFill>
                  <a:srgbClr val="FF0000"/>
                </a:solidFill>
              </a:rPr>
              <a:t>借人民的名义</a:t>
            </a:r>
            <a:r>
              <a:rPr lang="zh-CN" altLang="en-US" sz="2800">
                <a:solidFill>
                  <a:schemeClr val="tx1"/>
                </a:solidFill>
              </a:rPr>
              <a:t>大肆贪腐;</a:t>
            </a:r>
            <a:endParaRPr lang="zh-CN" altLang="en-US" sz="2800">
              <a:solidFill>
                <a:schemeClr val="tx1"/>
              </a:solidFill>
            </a:endParaRPr>
          </a:p>
          <a:p>
            <a:r>
              <a:rPr lang="zh-CN" altLang="en-US" sz="2800">
                <a:solidFill>
                  <a:schemeClr val="tx1"/>
                </a:solidFill>
              </a:rPr>
              <a:t>②指以</a:t>
            </a:r>
            <a:r>
              <a:rPr lang="zh-CN" altLang="en-US" sz="2800">
                <a:solidFill>
                  <a:srgbClr val="1D41D5"/>
                </a:solidFill>
              </a:rPr>
              <a:t>侯亮平</a:t>
            </a:r>
            <a:r>
              <a:rPr lang="zh-CN" altLang="en-US" sz="2800">
                <a:solidFill>
                  <a:schemeClr val="tx1"/>
                </a:solidFill>
              </a:rPr>
              <a:t>为代表的反腐战士</a:t>
            </a:r>
            <a:r>
              <a:rPr lang="zh-CN" altLang="en-US" sz="2800">
                <a:solidFill>
                  <a:srgbClr val="FF0000"/>
                </a:solidFill>
              </a:rPr>
              <a:t>以人民的名义</a:t>
            </a:r>
            <a:r>
              <a:rPr lang="zh-CN" altLang="en-US" sz="2800">
                <a:solidFill>
                  <a:schemeClr val="tx1"/>
                </a:solidFill>
              </a:rPr>
              <a:t>审判贪官;</a:t>
            </a:r>
            <a:endParaRPr lang="zh-CN" altLang="en-US" sz="2800">
              <a:solidFill>
                <a:schemeClr val="tx1"/>
              </a:solidFill>
            </a:endParaRPr>
          </a:p>
          <a:p>
            <a:r>
              <a:rPr lang="zh-CN" altLang="en-US" sz="2800">
                <a:solidFill>
                  <a:schemeClr val="tx1"/>
                </a:solidFill>
              </a:rPr>
              <a:t>③小说</a:t>
            </a:r>
            <a:r>
              <a:rPr lang="zh-CN" altLang="en-US" sz="2800">
                <a:solidFill>
                  <a:srgbClr val="FF0000"/>
                </a:solidFill>
              </a:rPr>
              <a:t>启示</a:t>
            </a:r>
            <a:r>
              <a:rPr lang="zh-CN" altLang="en-US" sz="2800">
                <a:solidFill>
                  <a:schemeClr val="tx1"/>
                </a:solidFill>
              </a:rPr>
              <a:t>我们:所有的为官者要时刻</a:t>
            </a:r>
            <a:r>
              <a:rPr lang="zh-CN" altLang="en-US" sz="2800">
                <a:solidFill>
                  <a:srgbClr val="FF0000"/>
                </a:solidFill>
              </a:rPr>
              <a:t>将人民放在最高位置</a:t>
            </a:r>
            <a:r>
              <a:rPr lang="zh-CN" altLang="en-US" sz="2800">
                <a:solidFill>
                  <a:schemeClr val="tx1"/>
                </a:solidFill>
              </a:rPr>
              <a:t>，服务人民,依靠人民。</a:t>
            </a:r>
            <a:endParaRPr lang="zh-CN" altLang="en-US" sz="2800">
              <a:solidFill>
                <a:schemeClr val="tx1"/>
              </a:solidFill>
            </a:endParaRPr>
          </a:p>
          <a:p>
            <a:endParaRPr lang="zh-CN" altLang="en-US" sz="2800">
              <a:solidFill>
                <a:schemeClr val="tx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anim calcmode="lin" valueType="num">
                                      <p:cBhvr additive="base">
                                        <p:cTn id="1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anim calcmode="lin" valueType="num">
                                      <p:cBhvr additive="base">
                                        <p:cTn id="2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anim calcmode="lin" valueType="num">
                                      <p:cBhvr additive="base">
                                        <p:cTn id="2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5">
                                            <p:txEl>
                                              <p:pRg st="8" end="8"/>
                                            </p:txEl>
                                          </p:spTgt>
                                        </p:tgtEl>
                                        <p:attrNameLst>
                                          <p:attrName>style.visibility</p:attrName>
                                        </p:attrNameLst>
                                      </p:cBhvr>
                                      <p:to>
                                        <p:strVal val="visible"/>
                                      </p:to>
                                    </p:set>
                                    <p:anim calcmode="lin" valueType="num">
                                      <p:cBhvr additive="base">
                                        <p:cTn id="31"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https://d.book118.com/538100070036006045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4.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b*1"/>
  <p:tag name="KSO_WM_UNIT_INDEX" val="1"/>
  <p:tag name="KSO_WM_UNIT_ISCONTENTSTITLE" val="0"/>
  <p:tag name="KSO_WM_UNIT_ISNUMDGMTITLE" val="0"/>
  <p:tag name="KSO_WM_UNIT_LAYERLEVEL" val="1"/>
  <p:tag name="KSO_WM_UNIT_NOCLEAR" val="0"/>
  <p:tag name="KSO_WM_UNIT_PRESET_TEXT" val="单击输入您的封面副标题"/>
  <p:tag name="KSO_WM_UNIT_SHOW_EDIT_AREA_INDICATION" val="1"/>
  <p:tag name="KSO_WM_UNIT_TYPE" val="b"/>
  <p:tag name="KSO_WM_UNIT_VALUE" val="111"/>
</p:tagLst>
</file>

<file path=ppt/tags/tag127.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28.xml><?xml version="1.0" encoding="utf-8"?>
<p:tagLst xmlns:p="http://schemas.openxmlformats.org/presentationml/2006/main">
  <p:tag name="KSO_WM_BEAUTIFY_FLAG" val="#wm#"/>
  <p:tag name="KSO_WM_TEMPLATE_CATEGORY" val="custom"/>
  <p:tag name="KSO_WM_TEMPLATE_INDEX" val="20205081"/>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b*1"/>
  <p:tag name="KSO_WM_UNIT_INDEX" val="1"/>
  <p:tag name="KSO_WM_UNIT_ISCONTENTSTITLE" val="0"/>
  <p:tag name="KSO_WM_UNIT_ISNUMDGMTITLE" val="0"/>
  <p:tag name="KSO_WM_UNIT_LAYERLEVEL" val="1"/>
  <p:tag name="KSO_WM_UNIT_NOCLEAR" val="0"/>
  <p:tag name="KSO_WM_UNIT_PRESET_TEXT" val="单击输入您的封面副标题"/>
  <p:tag name="KSO_WM_UNIT_SHOW_EDIT_AREA_INDICATION" val="1"/>
  <p:tag name="KSO_WM_UNIT_TYPE" val="b"/>
  <p:tag name="KSO_WM_UNIT_VALUE" val="111"/>
</p:tagLst>
</file>

<file path=ppt/tags/tag131.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32.xml><?xml version="1.0" encoding="utf-8"?>
<p:tagLst xmlns:p="http://schemas.openxmlformats.org/presentationml/2006/main">
  <p:tag name="KSO_WM_BEAUTIFY_FLAG" val="#wm#"/>
  <p:tag name="KSO_WM_TEMPLATE_CATEGORY" val="custom"/>
  <p:tag name="KSO_WM_TEMPLATE_INDEX" val="20205081"/>
</p:tagLst>
</file>

<file path=ppt/tags/tag133.xml><?xml version="1.0" encoding="utf-8"?>
<p:tagLst xmlns:p="http://schemas.openxmlformats.org/presentationml/2006/main">
  <p:tag name="KSO_WM_UNIT_TABLE_BEAUTIFY" val="smartTable{45e6afe7-bd4e-4a22-b970-8dcc04d08d14}"/>
</p:tagLst>
</file>

<file path=ppt/tags/tag134.xml><?xml version="1.0" encoding="utf-8"?>
<p:tagLst xmlns:p="http://schemas.openxmlformats.org/presentationml/2006/main">
  <p:tag name="KSO_WM_UNIT_TABLE_BEAUTIFY" val="smartTable{ae376278-f647-458e-8967-96e3c36cce65}"/>
  <p:tag name="TABLE_ENDDRAG_ORIGIN_RECT" val="668*512"/>
  <p:tag name="TABLE_ENDDRAG_RECT" val="17*16*668*512"/>
</p:tagLst>
</file>

<file path=ppt/tags/tag13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13</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微软雅黑</vt:lpstr>
      <vt:lpstr>Wingdings</vt:lpstr>
      <vt:lpstr>微软雅黑 Light</vt:lpstr>
      <vt:lpstr>宋体</vt:lpstr>
      <vt:lpstr>黑体</vt:lpstr>
      <vt:lpstr>Courier New</vt:lpstr>
      <vt:lpstr>Office Theme</vt:lpstr>
      <vt:lpstr>标题类探究（2021）</vt:lpstr>
      <vt:lpstr>PowerPoint Presentation</vt:lpstr>
      <vt:lpstr>主旨类探究（2021）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2024-09-25T16:43:19.926</cp:lastPrinted>
  <dcterms:created xsi:type="dcterms:W3CDTF">2024-09-25T08:43:19Z</dcterms:created>
  <dcterms:modified xsi:type="dcterms:W3CDTF">2024-09-25T08:43:22Z</dcterms:modified>
</cp:coreProperties>
</file>