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5C4AE17-EA0C-4F9A-A8EE-663FE606F8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8A17842-3096-4188-85A2-D19A829F771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F6E16B4-964B-4D11-9B30-4083D81BEC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3AF0385-7932-4F05-8B09-0AF4D7FF680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80D75B2-8A0C-414C-B347-9756ACF2194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8207016-8068-46ED-871A-2DF29D037C9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EC40195-0A75-47AD-B7BF-CC69931D84F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CAF7DA4-A794-4C19-BF27-40345D9D564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9C61BD0-A7CB-4F3E-A278-1DA8DF366F4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0B1326C-A644-411E-AE10-E367C3A2DCC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702EEBB-ACEC-40F0-94B1-E531BB8641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38102040135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alpha val="100000"/>
                  </a:schemeClr>
                </a:solidFill>
                <a:latin typeface="Microsoft Yahei"/>
                <a:ea typeface="Microsoft Yahei"/>
                <a:cs typeface="Microsoft Yahei"/>
              </a:rPr>
              <a:t>我校校园网建设的总结报告</a:t>
            </a:r>
          </a:p>
        </p:txBody>
      </p:sp>
      <p:sp>
        <p:nvSpPr>
          <p:cNvPr id="3" name="New shape"/>
          <p:cNvSpPr/>
          <p:nvPr/>
        </p:nvSpPr>
        <p:spPr>
          <a:xfrm>
            <a:off x="635000" y="5588000"/>
            <a:ext cx="2159000" cy="635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r>
              <a:rPr b="1">
                <a:solidFill>
                  <a:srgbClr val="CB3600"/>
                </a:solidFill>
              </a:rPr>
              <a:t>作者：owen_zhou</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alpha val="100000"/>
                  </a:schemeClr>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alpha val="58999"/>
                  </a:schemeClr>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引言</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校园网建设历程回顾</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校园网建设成果展示</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校园网应用服务拓展</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校园网建设经验分享</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未来校园网发展规划与展望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01</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TextBox 2"/>
          <p:cNvSpPr txBox="1"/>
          <p:nvPr/>
        </p:nvSpPr>
        <p:spPr>
          <a:xfrm>
            <a:off x="624819"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提升教育信息化水平</a:t>
            </a:r>
          </a:p>
        </p:txBody>
      </p:sp>
      <p:sp>
        <p:nvSpPr>
          <p:cNvPr id="3" name="TextBox 3"/>
          <p:cNvSpPr txBox="1"/>
          <p:nvPr/>
        </p:nvSpPr>
        <p:spPr>
          <a:xfrm>
            <a:off x="434816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促进教学和科研发展</a:t>
            </a:r>
          </a:p>
        </p:txBody>
      </p:sp>
      <p:sp>
        <p:nvSpPr>
          <p:cNvPr id="4" name="TextBox 4"/>
          <p:cNvSpPr txBox="1"/>
          <p:nvPr/>
        </p:nvSpPr>
        <p:spPr>
          <a:xfrm>
            <a:off x="810777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提高学生综合素质</a:t>
            </a:r>
          </a:p>
        </p:txBody>
      </p:sp>
      <p:pic>
        <p:nvPicPr>
          <p:cNvPr id="5" name="Picture 5"/>
          <p:cNvPicPr>
            <a:picLocks noChangeAspect="1"/>
          </p:cNvPicPr>
          <p:nvPr/>
        </p:nvPicPr>
        <p:blipFill>
          <a:blip r:embed="rId2"/>
          <a:srcRect l="14453" r="14453"/>
          <a:stretch>
            <a:fillRect/>
          </a:stretch>
        </p:blipFill>
        <p:spPr>
          <a:xfrm>
            <a:off x="624819" y="1389220"/>
            <a:ext cx="3505200" cy="2628900"/>
          </a:xfrm>
          <a:prstGeom prst="rect">
            <a:avLst/>
          </a:prstGeom>
        </p:spPr>
      </p:pic>
      <p:pic>
        <p:nvPicPr>
          <p:cNvPr id="6" name="Picture 6"/>
          <p:cNvPicPr>
            <a:picLocks noChangeAspect="1"/>
          </p:cNvPicPr>
          <p:nvPr/>
        </p:nvPicPr>
        <p:blipFill>
          <a:blip r:embed="rId3"/>
          <a:srcRect l="5556" r="5556"/>
          <a:stretch>
            <a:fillRect/>
          </a:stretch>
        </p:blipFill>
        <p:spPr>
          <a:xfrm>
            <a:off x="4343400" y="1390333"/>
            <a:ext cx="3505200" cy="2628900"/>
          </a:xfrm>
          <a:prstGeom prst="rect">
            <a:avLst/>
          </a:prstGeom>
        </p:spPr>
      </p:pic>
      <p:pic>
        <p:nvPicPr>
          <p:cNvPr id="7" name="Picture 7"/>
          <p:cNvPicPr>
            <a:picLocks noChangeAspect="1"/>
          </p:cNvPicPr>
          <p:nvPr/>
        </p:nvPicPr>
        <p:blipFill>
          <a:blip r:embed="rId4"/>
          <a:srcRect l="4333" r="4333"/>
          <a:stretch>
            <a:fillRect/>
          </a:stretch>
        </p:blipFill>
        <p:spPr>
          <a:xfrm>
            <a:off x="8079695" y="1390333"/>
            <a:ext cx="3505200" cy="2628900"/>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30" name="TextBox 30"/>
          <p:cNvSpPr txBox="1"/>
          <p:nvPr/>
        </p:nvSpPr>
        <p:spPr>
          <a:xfrm>
            <a:off x="586719"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随着信息技术的迅猛发展，校园网已成为高校信息化建设的重要组成部分。通过校园网建设，可以提升我校教育信息化水平，为师生提供更加便捷、高效、安全的信息服务。</a:t>
            </a:r>
          </a:p>
        </p:txBody>
      </p:sp>
      <p:sp>
        <p:nvSpPr>
          <p:cNvPr id="31" name="TextBox 31"/>
          <p:cNvSpPr txBox="1"/>
          <p:nvPr/>
        </p:nvSpPr>
        <p:spPr>
          <a:xfrm>
            <a:off x="4336552"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校园网建设可以为教学和科研提供更加丰富的资源和更加高效的信息交流平台，有利于促进教学和科研的发展，提高学校的整体竞争力。</a:t>
            </a:r>
          </a:p>
        </p:txBody>
      </p:sp>
      <p:sp>
        <p:nvSpPr>
          <p:cNvPr id="32" name="TextBox 32"/>
          <p:cNvSpPr txBox="1"/>
          <p:nvPr/>
        </p:nvSpPr>
        <p:spPr>
          <a:xfrm>
            <a:off x="8069673"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校园网建设可以为学生提供更加广泛的学习资源和更加便捷的信息获取方式，有利于提高学生的综合素质和创新能力。</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08400" y="1814195"/>
            <a:ext cx="2282825" cy="11988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7200" b="1">
                <a:solidFill>
                  <a:schemeClr val="accent1">
                    <a:alpha val="100000"/>
                  </a:schemeClr>
                </a:solidFill>
                <a:latin typeface="Microsoft Yahei"/>
                <a:ea typeface="Microsoft Yahei"/>
                <a:cs typeface="Microsoft Yahei"/>
              </a:rPr>
              <a:t>01</a:t>
            </a:r>
            <a:endParaRPr lang="en-US" sz="1100"/>
          </a:p>
        </p:txBody>
      </p:sp>
      <p:sp>
        <p:nvSpPr>
          <p:cNvPr id="3" name="AutoShape 3"/>
          <p:cNvSpPr/>
          <p:nvPr/>
        </p:nvSpPr>
        <p:spPr>
          <a:xfrm>
            <a:off x="3506470" y="1814195"/>
            <a:ext cx="2282825" cy="11988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7200" b="1">
                <a:solidFill>
                  <a:schemeClr val="accent1">
                    <a:alpha val="100000"/>
                  </a:schemeClr>
                </a:solidFill>
                <a:latin typeface="Microsoft Yahei"/>
                <a:ea typeface="Microsoft Yahei"/>
                <a:cs typeface="Microsoft Yahei"/>
              </a:rPr>
              <a:t>02</a:t>
            </a:r>
            <a:endParaRPr lang="en-US" sz="1100"/>
          </a:p>
        </p:txBody>
      </p:sp>
      <p:sp>
        <p:nvSpPr>
          <p:cNvPr id="4" name="AutoShape 4"/>
          <p:cNvSpPr/>
          <p:nvPr/>
        </p:nvSpPr>
        <p:spPr>
          <a:xfrm>
            <a:off x="6400165" y="1814195"/>
            <a:ext cx="2282825" cy="11988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7200" b="1">
                <a:solidFill>
                  <a:schemeClr val="accent1">
                    <a:alpha val="100000"/>
                  </a:schemeClr>
                </a:solidFill>
                <a:latin typeface="Microsoft Yahei"/>
                <a:ea typeface="Microsoft Yahei"/>
                <a:cs typeface="Microsoft Yahei"/>
              </a:rPr>
              <a:t>03</a:t>
            </a:r>
            <a:endParaRPr lang="en-US" sz="1100"/>
          </a:p>
        </p:txBody>
      </p:sp>
      <p:sp>
        <p:nvSpPr>
          <p:cNvPr id="5" name="AutoShape 5"/>
          <p:cNvSpPr/>
          <p:nvPr/>
        </p:nvSpPr>
        <p:spPr>
          <a:xfrm>
            <a:off x="9303192" y="1814195"/>
            <a:ext cx="2282825" cy="11988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7200" b="1">
                <a:solidFill>
                  <a:schemeClr val="accent1">
                    <a:alpha val="100000"/>
                  </a:schemeClr>
                </a:solidFill>
                <a:latin typeface="Microsoft Yahei"/>
                <a:ea typeface="Microsoft Yahei"/>
                <a:cs typeface="Microsoft Yahei"/>
              </a:rPr>
              <a:t>04</a:t>
            </a:r>
            <a:endParaRPr lang="en-US" sz="1100"/>
          </a:p>
        </p:txBody>
      </p:sp>
      <p:cxnSp>
        <p:nvCxnSpPr>
          <p:cNvPr id="6" name="Connector 6"/>
          <p:cNvCxnSpPr/>
          <p:nvPr/>
        </p:nvCxnSpPr>
        <p:spPr>
          <a:xfrm flipH="1" flipV="1">
            <a:off x="3206115" y="2085340"/>
            <a:ext cx="0" cy="3978275"/>
          </a:xfrm>
          <a:prstGeom prst="line">
            <a:avLst/>
          </a:prstGeom>
          <a:ln w="12700">
            <a:solidFill>
              <a:schemeClr val="lt1">
                <a:lumMod val="85000"/>
              </a:schemeClr>
            </a:solidFill>
            <a:prstDash val="dash"/>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flipV="1">
            <a:off x="8985885" y="2085340"/>
            <a:ext cx="0" cy="3978275"/>
          </a:xfrm>
          <a:prstGeom prst="line">
            <a:avLst/>
          </a:prstGeom>
          <a:ln w="12700">
            <a:solidFill>
              <a:schemeClr val="lt1">
                <a:lumMod val="85000"/>
              </a:schemeClr>
            </a:solidFill>
            <a:prstDash val="dash"/>
          </a:ln>
        </p:spPr>
        <p:style>
          <a:lnRef idx="0">
            <a:schemeClr val="lt1"/>
          </a:lnRef>
          <a:fillRef idx="1">
            <a:schemeClr val="lt1"/>
          </a:fillRef>
          <a:effectRef idx="0">
            <a:schemeClr val="lt1"/>
          </a:effectRef>
          <a:fontRef idx="minor">
            <a:schemeClr val="lt1"/>
          </a:fontRef>
        </p:style>
      </p:cxnSp>
      <p:cxnSp>
        <p:nvCxnSpPr>
          <p:cNvPr id="8" name="Connector 8"/>
          <p:cNvCxnSpPr/>
          <p:nvPr/>
        </p:nvCxnSpPr>
        <p:spPr>
          <a:xfrm flipH="1" flipV="1">
            <a:off x="6096000" y="2085340"/>
            <a:ext cx="0" cy="3978275"/>
          </a:xfrm>
          <a:prstGeom prst="line">
            <a:avLst/>
          </a:prstGeom>
          <a:ln w="12700">
            <a:solidFill>
              <a:schemeClr val="lt1">
                <a:lumMod val="85000"/>
              </a:schemeClr>
            </a:solidFill>
            <a:prstDash val="dash"/>
          </a:ln>
        </p:spPr>
        <p:style>
          <a:lnRef idx="0">
            <a:schemeClr val="lt1"/>
          </a:lnRef>
          <a:fillRef idx="1">
            <a:schemeClr val="lt1"/>
          </a:fillRef>
          <a:effectRef idx="0">
            <a:schemeClr val="lt1"/>
          </a:effectRef>
          <a:fontRef idx="minor">
            <a:schemeClr val="lt1"/>
          </a:fontRef>
        </p:style>
      </p:cxnSp>
      <p:sp>
        <p:nvSpPr>
          <p:cNvPr id="9" name="TextBox 9"/>
          <p:cNvSpPr txBox="1"/>
          <p:nvPr/>
        </p:nvSpPr>
        <p:spPr>
          <a:xfrm>
            <a:off x="507009" y="2919884"/>
            <a:ext cx="24860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校园网基础设施建设</a:t>
            </a:r>
          </a:p>
        </p:txBody>
      </p:sp>
      <p:sp>
        <p:nvSpPr>
          <p:cNvPr id="10" name="TextBox 10"/>
          <p:cNvSpPr txBox="1"/>
          <p:nvPr/>
        </p:nvSpPr>
        <p:spPr>
          <a:xfrm>
            <a:off x="3405079" y="2919884"/>
            <a:ext cx="24860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校园网应用服务建设</a:t>
            </a:r>
          </a:p>
        </p:txBody>
      </p:sp>
      <p:sp>
        <p:nvSpPr>
          <p:cNvPr id="11" name="TextBox 11"/>
          <p:cNvSpPr txBox="1"/>
          <p:nvPr/>
        </p:nvSpPr>
        <p:spPr>
          <a:xfrm>
            <a:off x="6298774" y="2919884"/>
            <a:ext cx="24860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校园网管理体系建设</a:t>
            </a:r>
          </a:p>
        </p:txBody>
      </p:sp>
      <p:sp>
        <p:nvSpPr>
          <p:cNvPr id="12" name="TextBox 12"/>
          <p:cNvSpPr txBox="1"/>
          <p:nvPr/>
        </p:nvSpPr>
        <p:spPr>
          <a:xfrm>
            <a:off x="9201801" y="2919884"/>
            <a:ext cx="24860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校园网未来发展规划</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
        <p:nvSpPr>
          <p:cNvPr id="35" name="TextBox 35"/>
          <p:cNvSpPr txBox="1"/>
          <p:nvPr/>
        </p:nvSpPr>
        <p:spPr>
          <a:xfrm>
            <a:off x="507009" y="3306363"/>
            <a:ext cx="2441968" cy="27952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40000"/>
              </a:lnSpc>
              <a:spcBef>
                <a:spcPct val="0"/>
              </a:spcBef>
            </a:pPr>
            <a:r>
              <a:rPr lang="en-US" sz="1350">
                <a:solidFill>
                  <a:srgbClr val="020000">
                    <a:alpha val="100000"/>
                  </a:srgbClr>
                </a:solidFill>
                <a:latin typeface="Microsoft Yahei"/>
                <a:ea typeface="Microsoft Yahei"/>
                <a:cs typeface="Microsoft Yahei"/>
              </a:rPr>
              <a:t>包括网络拓扑结构、网络设备配置、网络带宽和网络安全等方面的建设情况。</a:t>
            </a:r>
          </a:p>
        </p:txBody>
      </p:sp>
      <p:sp>
        <p:nvSpPr>
          <p:cNvPr id="36" name="TextBox 36"/>
          <p:cNvSpPr txBox="1"/>
          <p:nvPr/>
        </p:nvSpPr>
        <p:spPr>
          <a:xfrm>
            <a:off x="3423606" y="3306363"/>
            <a:ext cx="2441968" cy="27952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40000"/>
              </a:lnSpc>
              <a:spcBef>
                <a:spcPct val="0"/>
              </a:spcBef>
            </a:pPr>
            <a:r>
              <a:rPr lang="en-US" sz="1350">
                <a:solidFill>
                  <a:srgbClr val="020000">
                    <a:alpha val="100000"/>
                  </a:srgbClr>
                </a:solidFill>
                <a:latin typeface="Microsoft Yahei"/>
                <a:ea typeface="Microsoft Yahei"/>
                <a:cs typeface="Microsoft Yahei"/>
              </a:rPr>
              <a:t>包括电子邮件、文件传输、远程教学和科研协作等应用服务的建设情况。</a:t>
            </a:r>
          </a:p>
        </p:txBody>
      </p:sp>
      <p:sp>
        <p:nvSpPr>
          <p:cNvPr id="37" name="TextBox 37"/>
          <p:cNvSpPr txBox="1"/>
          <p:nvPr/>
        </p:nvSpPr>
        <p:spPr>
          <a:xfrm>
            <a:off x="6317301" y="3306363"/>
            <a:ext cx="2441968" cy="27952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40000"/>
              </a:lnSpc>
              <a:spcBef>
                <a:spcPct val="0"/>
              </a:spcBef>
            </a:pPr>
            <a:r>
              <a:rPr lang="en-US" sz="1350">
                <a:solidFill>
                  <a:srgbClr val="020000">
                    <a:alpha val="100000"/>
                  </a:srgbClr>
                </a:solidFill>
                <a:latin typeface="Microsoft Yahei"/>
                <a:ea typeface="Microsoft Yahei"/>
                <a:cs typeface="Microsoft Yahei"/>
              </a:rPr>
              <a:t>包括网络管理机构设置、网络管理制度制定和网络管理人员培训等方面的建设情况。</a:t>
            </a:r>
          </a:p>
        </p:txBody>
      </p:sp>
      <p:sp>
        <p:nvSpPr>
          <p:cNvPr id="38" name="TextBox 38"/>
          <p:cNvSpPr txBox="1"/>
          <p:nvPr/>
        </p:nvSpPr>
        <p:spPr>
          <a:xfrm>
            <a:off x="9220328" y="3306363"/>
            <a:ext cx="2441968" cy="27952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40000"/>
              </a:lnSpc>
              <a:spcBef>
                <a:spcPct val="0"/>
              </a:spcBef>
            </a:pPr>
            <a:r>
              <a:rPr lang="en-US" sz="1350">
                <a:solidFill>
                  <a:srgbClr val="020000">
                    <a:alpha val="100000"/>
                  </a:srgbClr>
                </a:solidFill>
                <a:latin typeface="Microsoft Yahei"/>
                <a:ea typeface="Microsoft Yahei"/>
                <a:cs typeface="Microsoft Yahei"/>
              </a:rPr>
              <a:t>包括未来校园网的发展趋势、发展重点和发展策略等方面的规划情况。</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02</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校园网建设历程回顾</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通过对学校师生需求进行调研，明确校园网应具备的功能，如教学资源共享、在线学习、行政办公等。</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需求分析</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根据学校规模、建筑分布及未来扩展需求，设计合理的网络拓扑结构，包括核心层、汇聚层和接入层。</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网络拓扑设计</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4624" r="1462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依据网络拓扑设计，选择合适的网络设备，如交换机、路由器、服务器等，并进行详细配置。</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设备选型与配置</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初期规划与设计</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按照设计方案，进行网络布线、设备安装与调试等工作，确保网络基础设施的顺利搭建。</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基础网络设施建设</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网络系统集成</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0000" r="100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网络测试与验收</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5933" r="593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实现各子系统的集成，如教学系统、办公系统、图书管理系统等，确保各系统间的互联互通。</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对建成的校园网进行全面测试，确保网络性能稳定、数据传输安全，满足设计要求后进行验收。</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中期实施与推进</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定期对网络设备进行维护，确保网络稳定运行；根据技术发展及学校需求，对网络进行升级和扩展。</a:t>
            </a:r>
          </a:p>
        </p:txBody>
      </p:sp>
      <p:pic>
        <p:nvPicPr>
          <p:cNvPr id="5" name="Picture 5"/>
          <p:cNvPicPr>
            <a:picLocks noChangeAspect="1"/>
          </p:cNvPicPr>
          <p:nvPr/>
        </p:nvPicPr>
        <p:blipFill>
          <a:blip r:embed="rId2"/>
          <a:srcRect l="16667" r="16667"/>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6667" r="1666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网络维护与升级</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加强网络安全管理，采取防火墙、入侵检测等安全措施，保障校园网的数据安全。</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网络安全保障</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积极推广网络应用，如在线教育、远程办公等，提高校园网的使用效率和师生满意度。</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网络应用推广</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后期完善与优化</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03</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校园网建设成果展示</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网络覆盖范围扩大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无线网络覆盖全校</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通过增加无线接入点和优化网络布局，实现了全校范围内的无线网络覆盖，满足了师生随时随地接入网络的需求。</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有线网络扩展</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对原有有线网络进行升级改造，增加了网络端口和交换机设备，满足了教学、科研和办公等场景的多样化网络需求。</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校园一卡通系统</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实现了校园一卡通系统与网络的深度融合，方便师生在校园内进行消费、门禁、考勤等多种应用。</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网络设备更新</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对核心交换机、路由器等关键网络设备进行更新换代，采用高性能、高可靠性的设备，提高了网络的传输速度和数据处理能力。</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带宽升级</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对校园网出口带宽进行升级，提高了网络的整体性能和稳定性，保障了高峰时段师生用网需求。</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网络优化</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通过对网络架构、协议等进行优化调整，降低了网络延迟和丢包率，提升了用户体验。</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2500" r="1250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2500" r="12500"/>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rcRect l="12500" r="12500"/>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网络速度提升显著</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网络安全管理制度</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制定了完善的网络安全管理制度和操作规范，明确了网络安全责任人和应急处置流程，提高了网络安全防范意识。</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数据备份与恢复</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建立了数据备份与恢复机制，定期对重要数据进行备份，确保在发生意外情况时能够及时恢复数据，保障业务的连续性。</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网络安全设备部署</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在校园网关键部位部署了防火墙、入侵检测系统等网络安全设备，有效防范了外部攻击和内部违规行为。</a:t>
            </a:r>
          </a:p>
        </p:txBody>
      </p:sp>
      <p:pic>
        <p:nvPicPr>
          <p:cNvPr id="10" name="Picture 10"/>
          <p:cNvPicPr>
            <a:picLocks noChangeAspect="1"/>
          </p:cNvPicPr>
          <p:nvPr/>
        </p:nvPicPr>
        <p:blipFill>
          <a:blip r:embed="rId2"/>
          <a:srcRect l="16667" r="16667"/>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网络安全得到保障</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https://d.book118.com/538102040135006042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83</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2024-09-22T06:14:24.205</cp:lastPrinted>
  <dcterms:created xsi:type="dcterms:W3CDTF">2024-09-21T22:14:24Z</dcterms:created>
  <dcterms:modified xsi:type="dcterms:W3CDTF">2024-09-21T22:14:26Z</dcterms:modified>
</cp:coreProperties>
</file>