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9144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D4529-C173-40E1-89F8-F883C3AD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2B9B9-47FE-46C0-8F0B-7E66771A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B8B74-506D-4DF4-86C5-90EA6448E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9E40F-1414-4DDE-903D-1E2F2ADBE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AC6924-BAE9-4E6A-A942-39E95E2A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CAEDE-7A86-4E2E-BF27-790D07D15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6C789-3C2C-45C3-B37B-ADC82B10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1DAB7-3F92-4B39-A138-2B3A5AFC1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F4AA1-F180-4798-9014-E071E257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BF6E-2B95-45B8-97C7-02782190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E0C0B-96B6-4B3D-9B38-E051CF25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EAEAE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EAEAE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" cy="1628774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3809999"/>
            <a:ext cx="1828800" cy="3046412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1625600"/>
            <a:ext cx="1828800" cy="22224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jpe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143000" cy="533399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0" y="3200399"/>
            <a:ext cx="1143000" cy="3656011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0" y="495300"/>
            <a:ext cx="1143000" cy="29717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97940" y="242252"/>
            <a:ext cx="7289800" cy="1366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FFCC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97940" y="1548384"/>
            <a:ext cx="7548245" cy="28276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EAEAEA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836659" y="6599465"/>
            <a:ext cx="266700" cy="2228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EAEAEA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03057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83740" y="2086133"/>
            <a:ext cx="67310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800" b="1" spc="-10">
                <a:latin typeface="Microsoft JhengHei"/>
                <a:cs typeface="Microsoft JhengHei"/>
              </a:rPr>
              <a:t>人性问题研究</a:t>
            </a:r>
            <a:endParaRPr sz="8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50340" y="1360481"/>
            <a:ext cx="7614920" cy="3634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161925" indent="-342900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“</a:t>
            </a:r>
            <a:r>
              <a:rPr sz="3200" spc="-5">
                <a:solidFill>
                  <a:srgbClr val="EAEAEA"/>
                </a:solidFill>
                <a:latin typeface="宋体"/>
                <a:cs typeface="宋体"/>
              </a:rPr>
              <a:t>每一管理决定或行动背后都隐藏有关于</a:t>
            </a: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人的本性和行为的假设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，尽管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“</a:t>
            </a:r>
            <a:r>
              <a:rPr sz="3200" spc="-20">
                <a:solidFill>
                  <a:srgbClr val="EAEAEA"/>
                </a:solidFill>
                <a:latin typeface="宋体"/>
                <a:cs typeface="宋体"/>
              </a:rPr>
              <a:t>这些假</a:t>
            </a:r>
            <a:endParaRPr sz="3200">
              <a:latin typeface="宋体"/>
              <a:cs typeface="宋体"/>
            </a:endParaRPr>
          </a:p>
          <a:p>
            <a:pPr marL="355600" marR="343535" algn="just">
              <a:lnSpc>
                <a:spcPct val="97300"/>
              </a:lnSpc>
              <a:spcBef>
                <a:spcPts val="310"/>
              </a:spcBef>
            </a:pPr>
            <a:r>
              <a:rPr sz="3200" spc="-5">
                <a:solidFill>
                  <a:srgbClr val="EAEAEA"/>
                </a:solidFill>
                <a:latin typeface="宋体"/>
                <a:cs typeface="宋体"/>
              </a:rPr>
              <a:t>设通常是隐含的、没有被意识到的、自相矛盾的，但他们却决定着人们的预测</a:t>
            </a: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活动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r>
              <a:rPr sz="3200" spc="-50">
                <a:solidFill>
                  <a:srgbClr val="EAEAEA"/>
                </a:solidFill>
                <a:latin typeface="宋体"/>
                <a:cs typeface="宋体"/>
              </a:rPr>
              <a:t>。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415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</a:pP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麦格雷戈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40" y="1516570"/>
            <a:ext cx="6172200" cy="3244215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4400" spc="-10">
                <a:solidFill>
                  <a:srgbClr val="EAEAEA"/>
                </a:solidFill>
                <a:latin typeface="宋体"/>
                <a:cs typeface="宋体"/>
              </a:rPr>
              <a:t>一、研究人性的意义</a:t>
            </a:r>
            <a:endParaRPr sz="4400">
              <a:latin typeface="宋体"/>
              <a:cs typeface="宋体"/>
            </a:endParaRPr>
          </a:p>
          <a:p>
            <a:pPr marL="12700" marR="5080" algn="just">
              <a:lnSpc>
                <a:spcPct val="120000"/>
              </a:lnSpc>
            </a:pPr>
            <a:r>
              <a:rPr sz="4400" spc="-5">
                <a:solidFill>
                  <a:srgbClr val="EAEAEA"/>
                </a:solidFill>
                <a:latin typeface="宋体"/>
                <a:cs typeface="宋体"/>
              </a:rPr>
              <a:t>二、思想史上的人性探讨三、马克思主义的人性观四、理论于实践的应用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05301"/>
            <a:ext cx="6197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/>
              <a:t>一、研究人性的意义</a:t>
            </a:r>
            <a:endParaRPr sz="5400"/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1516570"/>
            <a:ext cx="7010400" cy="3244215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5"/>
              </a:spcBef>
            </a:pPr>
            <a:r>
              <a:rPr sz="4400">
                <a:solidFill>
                  <a:srgbClr val="EAEAEA"/>
                </a:solidFill>
                <a:latin typeface="宋体"/>
                <a:cs typeface="宋体"/>
              </a:rPr>
              <a:t>1</a:t>
            </a:r>
            <a:r>
              <a:rPr sz="4400" spc="-5">
                <a:solidFill>
                  <a:srgbClr val="EAEAEA"/>
                </a:solidFill>
                <a:latin typeface="宋体"/>
                <a:cs typeface="宋体"/>
              </a:rPr>
              <a:t>、有助于更深刻地了解历史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4400">
                <a:solidFill>
                  <a:srgbClr val="EAEAEA"/>
                </a:solidFill>
                <a:latin typeface="宋体"/>
                <a:cs typeface="宋体"/>
              </a:rPr>
              <a:t>2</a:t>
            </a:r>
            <a:r>
              <a:rPr sz="4400" spc="-5">
                <a:solidFill>
                  <a:srgbClr val="EAEAEA"/>
                </a:solidFill>
                <a:latin typeface="宋体"/>
                <a:cs typeface="宋体"/>
              </a:rPr>
              <a:t>、有助于更好地认识现实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4400">
                <a:solidFill>
                  <a:srgbClr val="EAEAEA"/>
                </a:solidFill>
                <a:latin typeface="宋体"/>
                <a:cs typeface="宋体"/>
              </a:rPr>
              <a:t>3</a:t>
            </a:r>
            <a:r>
              <a:rPr sz="4400" spc="-5">
                <a:solidFill>
                  <a:srgbClr val="EAEAEA"/>
                </a:solidFill>
                <a:latin typeface="宋体"/>
                <a:cs typeface="宋体"/>
              </a:rPr>
              <a:t>、有助于更明确地认识自我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4400">
                <a:solidFill>
                  <a:srgbClr val="EAEAEA"/>
                </a:solidFill>
                <a:latin typeface="宋体"/>
                <a:cs typeface="宋体"/>
              </a:rPr>
              <a:t>4</a:t>
            </a:r>
            <a:r>
              <a:rPr sz="4400" spc="-5">
                <a:solidFill>
                  <a:srgbClr val="EAEAEA"/>
                </a:solidFill>
                <a:latin typeface="宋体"/>
                <a:cs typeface="宋体"/>
              </a:rPr>
              <a:t>、有助于个体目标的实现</a:t>
            </a:r>
            <a:endParaRPr sz="4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05301"/>
            <a:ext cx="7569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/>
              <a:t>二</a:t>
            </a:r>
            <a:r>
              <a:rPr sz="5400" b="1" spc="-5">
                <a:latin typeface="微软雅黑"/>
                <a:cs typeface="微软雅黑"/>
              </a:rPr>
              <a:t>、思想史上的人性探讨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1650682"/>
            <a:ext cx="7289800" cy="38849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520">
                <a:solidFill>
                  <a:srgbClr val="EAEAEA"/>
                </a:solidFill>
                <a:latin typeface="微软雅黑"/>
                <a:cs typeface="微软雅黑"/>
              </a:rPr>
              <a:t>1</a:t>
            </a: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、自然的人性</a:t>
            </a:r>
            <a:endParaRPr sz="4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850">
              <a:latin typeface="微软雅黑"/>
              <a:cs typeface="微软雅黑"/>
            </a:endParaRPr>
          </a:p>
          <a:p>
            <a:pPr marL="291465">
              <a:lnSpc>
                <a:spcPct val="100000"/>
              </a:lnSpc>
            </a:pPr>
            <a:r>
              <a:rPr sz="4400" b="1" spc="-520">
                <a:solidFill>
                  <a:srgbClr val="EAEAEA"/>
                </a:solidFill>
                <a:latin typeface="微软雅黑"/>
                <a:cs typeface="微软雅黑"/>
              </a:rPr>
              <a:t>2</a:t>
            </a: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、自然</a:t>
            </a:r>
            <a:r>
              <a:rPr sz="44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社会过渡的人性</a:t>
            </a:r>
            <a:endParaRPr sz="4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4000">
              <a:latin typeface="微软雅黑"/>
              <a:cs typeface="微软雅黑"/>
            </a:endParaRPr>
          </a:p>
          <a:p>
            <a:pPr marL="291465">
              <a:lnSpc>
                <a:spcPct val="100000"/>
              </a:lnSpc>
            </a:pPr>
            <a:r>
              <a:rPr sz="4400" b="1" spc="-520">
                <a:solidFill>
                  <a:srgbClr val="EAEAEA"/>
                </a:solidFill>
                <a:latin typeface="微软雅黑"/>
                <a:cs typeface="微软雅黑"/>
              </a:rPr>
              <a:t>3</a:t>
            </a: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、社会的人性</a:t>
            </a:r>
            <a:endParaRPr sz="4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40840" y="468367"/>
            <a:ext cx="44831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635">
                <a:latin typeface="微软雅黑"/>
                <a:cs typeface="微软雅黑"/>
              </a:rPr>
              <a:t>1</a:t>
            </a:r>
            <a:r>
              <a:rPr sz="5400" b="1" spc="-10">
                <a:latin typeface="微软雅黑"/>
                <a:cs typeface="微软雅黑"/>
              </a:rPr>
              <a:t>、自然的人性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94752" y="2357922"/>
            <a:ext cx="7569200" cy="3878579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851535" indent="-838835">
              <a:lnSpc>
                <a:spcPct val="100000"/>
              </a:lnSpc>
              <a:spcBef>
                <a:spcPts val="865"/>
              </a:spcBef>
              <a:buSzPct val="97727"/>
              <a:buAutoNum type="arabicPlain"/>
              <a:tabLst>
                <a:tab pos="851535"/>
              </a:tabLst>
            </a:pP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人性的生物之根</a:t>
            </a:r>
            <a:endParaRPr sz="4400">
              <a:latin typeface="微软雅黑"/>
              <a:cs typeface="微软雅黑"/>
            </a:endParaRPr>
          </a:p>
          <a:p>
            <a:pPr marL="851535" indent="-838835">
              <a:lnSpc>
                <a:spcPct val="100000"/>
              </a:lnSpc>
              <a:spcBef>
                <a:spcPts val="770"/>
              </a:spcBef>
              <a:buSzPct val="97727"/>
              <a:buAutoNum type="arabicPlain"/>
              <a:tabLst>
                <a:tab pos="851535"/>
              </a:tabLst>
            </a:pP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人性的自私之根</a:t>
            </a:r>
            <a:r>
              <a:rPr sz="44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4400" b="1" spc="-25">
                <a:solidFill>
                  <a:srgbClr val="EAEAEA"/>
                </a:solidFill>
                <a:latin typeface="微软雅黑"/>
                <a:cs typeface="微软雅黑"/>
              </a:rPr>
              <a:t>基因</a:t>
            </a:r>
            <a:endParaRPr sz="4400">
              <a:latin typeface="微软雅黑"/>
              <a:cs typeface="微软雅黑"/>
            </a:endParaRPr>
          </a:p>
          <a:p>
            <a:pPr marL="355600" marR="5080" indent="-342900">
              <a:lnSpc>
                <a:spcPct val="100000"/>
              </a:lnSpc>
              <a:spcBef>
                <a:spcPts val="1345"/>
              </a:spcBef>
              <a:buSzPct val="97727"/>
              <a:buAutoNum type="arabicPlain"/>
              <a:tabLst>
                <a:tab pos="851535"/>
                <a:tab pos="5600065"/>
                <a:tab pos="6997065"/>
              </a:tabLst>
            </a:pP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自私与原恶：任</a:t>
            </a:r>
            <a:r>
              <a:rPr sz="4400" b="1" spc="-50">
                <a:solidFill>
                  <a:srgbClr val="EAEAEA"/>
                </a:solidFill>
                <a:latin typeface="微软雅黑"/>
                <a:cs typeface="微软雅黑"/>
              </a:rPr>
              <a:t>性</a:t>
            </a: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	懒</a:t>
            </a:r>
            <a:r>
              <a:rPr sz="4400" b="1" spc="-50">
                <a:solidFill>
                  <a:srgbClr val="EAEAEA"/>
                </a:solidFill>
                <a:latin typeface="微软雅黑"/>
                <a:cs typeface="微软雅黑"/>
              </a:rPr>
              <a:t>惰</a:t>
            </a: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	</a:t>
            </a:r>
            <a:r>
              <a:rPr sz="4400" b="1" spc="-50">
                <a:solidFill>
                  <a:srgbClr val="EAEAEA"/>
                </a:solidFill>
                <a:latin typeface="微软雅黑"/>
                <a:cs typeface="微软雅黑"/>
              </a:rPr>
              <a:t>嫉妒</a:t>
            </a:r>
            <a:endParaRPr sz="4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  <a:tabLst>
                <a:tab pos="2247265"/>
              </a:tabLst>
            </a:pPr>
            <a:r>
              <a:rPr sz="4400" b="1" spc="-260">
                <a:solidFill>
                  <a:srgbClr val="EAEAEA"/>
                </a:solidFill>
                <a:latin typeface="微软雅黑"/>
                <a:cs typeface="微软雅黑"/>
              </a:rPr>
              <a:t>4）</a:t>
            </a: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原</a:t>
            </a:r>
            <a:r>
              <a:rPr sz="4400" b="1" spc="-50">
                <a:solidFill>
                  <a:srgbClr val="EAEAEA"/>
                </a:solidFill>
                <a:latin typeface="微软雅黑"/>
                <a:cs typeface="微软雅黑"/>
              </a:rPr>
              <a:t>恶</a:t>
            </a:r>
            <a:r>
              <a:rPr sz="4400" b="1">
                <a:solidFill>
                  <a:srgbClr val="EAEAEA"/>
                </a:solidFill>
                <a:latin typeface="微软雅黑"/>
                <a:cs typeface="微软雅黑"/>
              </a:rPr>
              <a:t>	</a:t>
            </a:r>
            <a:r>
              <a:rPr sz="4400" b="1" spc="-1175">
                <a:solidFill>
                  <a:srgbClr val="EAEAEA"/>
                </a:solidFill>
                <a:latin typeface="微软雅黑"/>
                <a:cs typeface="微软雅黑"/>
              </a:rPr>
              <a:t>=</a:t>
            </a:r>
            <a:r>
              <a:rPr sz="4400" b="1" spc="-50">
                <a:solidFill>
                  <a:srgbClr val="EAEAEA"/>
                </a:solidFill>
                <a:latin typeface="微软雅黑"/>
                <a:cs typeface="微软雅黑"/>
              </a:rPr>
              <a:t>恶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419474" y="5084762"/>
            <a:ext cx="144780" cy="287655"/>
          </a:xfrm>
          <a:custGeom>
            <a:rect l="l" t="t" r="r" b="b"/>
            <a:pathLst>
              <a:path w="144779" h="287654">
                <a:moveTo>
                  <a:pt x="144462" y="0"/>
                </a:moveTo>
                <a:lnTo>
                  <a:pt x="0" y="287337"/>
                </a:lnTo>
              </a:path>
            </a:pathLst>
          </a:custGeom>
          <a:ln w="9525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940" y="952362"/>
            <a:ext cx="7747000" cy="392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EAEAEA"/>
                </a:solidFill>
                <a:latin typeface="Microsoft JhengHei"/>
                <a:cs typeface="Microsoft JhengHei"/>
              </a:rPr>
              <a:t>自私与原恶：任性、懒惰、嫉妒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5">
                <a:solidFill>
                  <a:srgbClr val="EAEAEA"/>
                </a:solidFill>
                <a:latin typeface="Microsoft JhengHei"/>
                <a:cs typeface="Microsoft JhengHei"/>
              </a:rPr>
              <a:t>任性是对人类文明的排斥，拒绝规范；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5">
                <a:solidFill>
                  <a:srgbClr val="EAEAEA"/>
                </a:solidFill>
                <a:latin typeface="Microsoft JhengHei"/>
                <a:cs typeface="Microsoft JhengHei"/>
              </a:rPr>
              <a:t>懒惰是对人类现实活力的排斥、拒绝体验；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5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tabLst>
                <a:tab pos="1028065"/>
              </a:tabLst>
            </a:pPr>
            <a:r>
              <a:rPr sz="3200" b="1">
                <a:solidFill>
                  <a:srgbClr val="EAEAEA"/>
                </a:solidFill>
                <a:latin typeface="Microsoft JhengHei"/>
                <a:cs typeface="Microsoft JhengHei"/>
              </a:rPr>
              <a:t>嫉妒是对合作的排斥、拒绝包容。它来自</a:t>
            </a:r>
            <a:r>
              <a:rPr sz="3200" b="1" spc="-50">
                <a:solidFill>
                  <a:srgbClr val="EAEAEA"/>
                </a:solidFill>
                <a:latin typeface="Microsoft JhengHei"/>
                <a:cs typeface="Microsoft JhengHei"/>
              </a:rPr>
              <a:t>竞</a:t>
            </a:r>
            <a:r>
              <a:rPr sz="3200" b="1">
                <a:solidFill>
                  <a:srgbClr val="EAEAEA"/>
                </a:solidFill>
                <a:latin typeface="Microsoft JhengHei"/>
                <a:cs typeface="Microsoft JhengHei"/>
              </a:rPr>
              <a:t>争</a:t>
            </a:r>
            <a:r>
              <a:rPr sz="3200" b="1" spc="-50">
                <a:solidFill>
                  <a:srgbClr val="EAEAEA"/>
                </a:solidFill>
                <a:latin typeface="Microsoft JhengHei"/>
                <a:cs typeface="Microsoft JhengHei"/>
              </a:rPr>
              <a:t>中</a:t>
            </a:r>
            <a:r>
              <a:rPr sz="3200" b="1">
                <a:solidFill>
                  <a:srgbClr val="EAEAEA"/>
                </a:solidFill>
                <a:latin typeface="Microsoft JhengHei"/>
                <a:cs typeface="Microsoft JhengHei"/>
              </a:rPr>
              <a:t>	的自私者内心的失落感</a:t>
            </a:r>
            <a:r>
              <a:rPr sz="3200" b="1" spc="-50">
                <a:solidFill>
                  <a:srgbClr val="EAEAEA"/>
                </a:solidFill>
                <a:latin typeface="Microsoft JhengHei"/>
                <a:cs typeface="Microsoft JhengHei"/>
              </a:rPr>
              <a:t>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1728" y="813901"/>
            <a:ext cx="7569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2、自然性</a:t>
            </a:r>
            <a:r>
              <a:rPr>
                <a:latin typeface="Times New Roman"/>
                <a:cs typeface="Times New Roman"/>
              </a:rPr>
              <a:t>—</a:t>
            </a:r>
            <a:r>
              <a:rPr spc="-10"/>
              <a:t>社会性过渡的人性</a:t>
            </a:r>
          </a:p>
        </p:txBody>
      </p:sp>
      <p:sp>
        <p:nvSpPr>
          <p:cNvPr id="3" name="object 3"/>
          <p:cNvSpPr/>
          <p:nvPr/>
        </p:nvSpPr>
        <p:spPr>
          <a:xfrm>
            <a:off x="1219200" y="1600200"/>
            <a:ext cx="7772400" cy="4495800"/>
          </a:xfrm>
          <a:custGeom>
            <a:rect l="l" t="t" r="r" b="b"/>
            <a:pathLst>
              <a:path w="7772400" h="4495800">
                <a:moveTo>
                  <a:pt x="0" y="0"/>
                </a:moveTo>
                <a:lnTo>
                  <a:pt x="7772400" y="0"/>
                </a:lnTo>
                <a:lnTo>
                  <a:pt x="7772400" y="4495800"/>
                </a:lnTo>
                <a:lnTo>
                  <a:pt x="0" y="44958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97940" y="1645920"/>
            <a:ext cx="3683000" cy="166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人性中的恒定表现：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4050">
              <a:latin typeface="宋体"/>
              <a:cs typeface="宋体"/>
            </a:endParaRPr>
          </a:p>
          <a:p>
            <a:pPr marR="208279" algn="r">
              <a:lnSpc>
                <a:spcPct val="100000"/>
              </a:lnSpc>
              <a:spcBef>
                <a:spcPts val="5"/>
              </a:spcBef>
            </a:pPr>
            <a:r>
              <a:rPr sz="3200" spc="-25">
                <a:solidFill>
                  <a:srgbClr val="EAEAEA"/>
                </a:solidFill>
                <a:latin typeface="宋体"/>
                <a:cs typeface="宋体"/>
              </a:rPr>
              <a:t>贪婪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565139" y="3889247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人性：追求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97940" y="3206496"/>
            <a:ext cx="3479800" cy="275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85215" indent="342900">
              <a:lnSpc>
                <a:spcPct val="120000"/>
              </a:lnSpc>
              <a:spcBef>
                <a:spcPts val="100"/>
              </a:spcBef>
            </a:pP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财富最大化</a:t>
            </a:r>
            <a:r>
              <a:rPr sz="3200" spc="-25">
                <a:solidFill>
                  <a:srgbClr val="EAEAEA"/>
                </a:solidFill>
                <a:latin typeface="宋体"/>
                <a:cs typeface="宋体"/>
              </a:rPr>
              <a:t>本能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认同度最大化</a:t>
            </a:r>
            <a:endParaRPr sz="3200">
              <a:latin typeface="宋体"/>
              <a:cs typeface="宋体"/>
            </a:endParaRPr>
          </a:p>
          <a:p>
            <a:pPr marL="2653665">
              <a:lnSpc>
                <a:spcPct val="100000"/>
              </a:lnSpc>
              <a:spcBef>
                <a:spcPts val="595"/>
              </a:spcBef>
            </a:pPr>
            <a:r>
              <a:rPr sz="3200" spc="-25">
                <a:solidFill>
                  <a:srgbClr val="EAEAEA"/>
                </a:solidFill>
                <a:latin typeface="宋体"/>
                <a:cs typeface="宋体"/>
              </a:rPr>
              <a:t>焦虑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  <a:spcBef>
                <a:spcPts val="170"/>
              </a:spcBef>
            </a:pP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消除焦虑</a:t>
            </a:r>
            <a:endParaRPr sz="3200">
              <a:latin typeface="宋体"/>
              <a:cs typeface="宋体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044700" y="3351212"/>
            <a:ext cx="4367530" cy="1202055"/>
            <a:chOff x="2044700" y="3351212"/>
            <a:chExt cx="4367530" cy="1202055"/>
          </a:xfrm>
        </p:grpSpPr>
        <p:sp>
          <p:nvSpPr>
            <p:cNvPr id="8" name="object 8"/>
            <p:cNvSpPr/>
            <p:nvPr/>
          </p:nvSpPr>
          <p:spPr>
            <a:xfrm>
              <a:off x="2051050" y="3357562"/>
              <a:ext cx="457200" cy="457200"/>
            </a:xfrm>
            <a:custGeom>
              <a:rect l="l" t="t" r="r" b="b"/>
              <a:pathLst>
                <a:path w="457200" h="457200">
                  <a:moveTo>
                    <a:pt x="0" y="457200"/>
                  </a:moveTo>
                  <a:lnTo>
                    <a:pt x="457200" y="0"/>
                  </a:lnTo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051050" y="3860800"/>
              <a:ext cx="533400" cy="685800"/>
            </a:xfrm>
            <a:custGeom>
              <a:rect l="l" t="t" r="r" b="b"/>
              <a:pathLst>
                <a:path w="533400" h="685800">
                  <a:moveTo>
                    <a:pt x="0" y="0"/>
                  </a:moveTo>
                  <a:lnTo>
                    <a:pt x="533400" y="685800"/>
                  </a:lnTo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348037" y="4005262"/>
              <a:ext cx="381000" cy="533400"/>
            </a:xfrm>
            <a:custGeom>
              <a:rect l="l" t="t" r="r" b="b"/>
              <a:pathLst>
                <a:path w="381000" h="533400">
                  <a:moveTo>
                    <a:pt x="0" y="533400"/>
                  </a:moveTo>
                  <a:lnTo>
                    <a:pt x="381000" y="0"/>
                  </a:lnTo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276600" y="3357562"/>
              <a:ext cx="457200" cy="609600"/>
            </a:xfrm>
            <a:custGeom>
              <a:rect l="l" t="t" r="r" b="b"/>
              <a:pathLst>
                <a:path w="457200" h="609600">
                  <a:moveTo>
                    <a:pt x="0" y="0"/>
                  </a:moveTo>
                  <a:lnTo>
                    <a:pt x="457200" y="609600"/>
                  </a:lnTo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5795962" y="3500437"/>
              <a:ext cx="609600" cy="457200"/>
            </a:xfrm>
            <a:custGeom>
              <a:rect l="l" t="t" r="r" b="b"/>
              <a:pathLst>
                <a:path w="609600" h="457200">
                  <a:moveTo>
                    <a:pt x="0" y="457200"/>
                  </a:moveTo>
                  <a:lnTo>
                    <a:pt x="609600" y="0"/>
                  </a:lnTo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5795962" y="4005262"/>
              <a:ext cx="457200" cy="457200"/>
            </a:xfrm>
            <a:custGeom>
              <a:rect l="l" t="t" r="r" b="b"/>
              <a:pathLst>
                <a:path w="457200" h="457200">
                  <a:moveTo>
                    <a:pt x="0" y="0"/>
                  </a:moveTo>
                  <a:lnTo>
                    <a:pt x="431800" y="0"/>
                  </a:lnTo>
                </a:path>
                <a:path w="457200" h="457200">
                  <a:moveTo>
                    <a:pt x="0" y="0"/>
                  </a:moveTo>
                  <a:lnTo>
                    <a:pt x="457200" y="457200"/>
                  </a:lnTo>
                </a:path>
              </a:pathLst>
            </a:custGeom>
            <a:ln w="12700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74339" y="-123121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基本生存目的导致追求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97940" y="547437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5">
                <a:solidFill>
                  <a:srgbClr val="FFCC66"/>
                </a:solidFill>
                <a:latin typeface="宋体"/>
                <a:cs typeface="宋体"/>
              </a:rPr>
              <a:t>财富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974339" y="1217997"/>
            <a:ext cx="1701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0">
                <a:solidFill>
                  <a:srgbClr val="FFCC66"/>
                </a:solidFill>
                <a:latin typeface="宋体"/>
                <a:cs typeface="宋体"/>
              </a:rPr>
              <a:t>最大化</a:t>
            </a:r>
            <a:endParaRPr sz="44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7940" y="1619243"/>
            <a:ext cx="72771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FFCC66"/>
              </a:buClr>
              <a:buSzPct val="90625"/>
              <a:buFont typeface="Symbol"/>
              <a:buChar char=""/>
              <a:tabLst>
                <a:tab pos="355600"/>
              </a:tabLst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生存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资源有限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争夺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spc="-20">
                <a:solidFill>
                  <a:srgbClr val="EAEAEA"/>
                </a:solidFill>
                <a:latin typeface="宋体"/>
                <a:cs typeface="宋体"/>
              </a:rPr>
              <a:t>战争：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640840" y="2692139"/>
            <a:ext cx="7200900" cy="33420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97965" marR="5080">
              <a:lnSpc>
                <a:spcPct val="120000"/>
              </a:lnSpc>
              <a:spcBef>
                <a:spcPts val="100"/>
              </a:spcBef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技术进步（武器）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spc="-15">
                <a:solidFill>
                  <a:srgbClr val="EAEAEA"/>
                </a:solidFill>
                <a:latin typeface="宋体"/>
                <a:cs typeface="宋体"/>
              </a:rPr>
              <a:t>脑的发展</a:t>
            </a: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精神进步（消除焦虑与恐惧</a:t>
            </a:r>
            <a:r>
              <a:rPr sz="3200" spc="-25">
                <a:solidFill>
                  <a:srgbClr val="EAEAEA"/>
                </a:solidFill>
                <a:latin typeface="宋体"/>
                <a:cs typeface="宋体"/>
              </a:rPr>
              <a:t>）</a:t>
            </a:r>
            <a:r>
              <a:rPr sz="3200" spc="-25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endParaRPr sz="3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3200" spc="-25">
                <a:solidFill>
                  <a:srgbClr val="EAEAEA"/>
                </a:solidFill>
                <a:latin typeface="宋体"/>
                <a:cs typeface="宋体"/>
              </a:rPr>
              <a:t>正义</a:t>
            </a:r>
            <a:endParaRPr sz="3200">
              <a:latin typeface="宋体"/>
              <a:cs typeface="宋体"/>
            </a:endParaRPr>
          </a:p>
          <a:p>
            <a:pPr marL="4749165">
              <a:lnSpc>
                <a:spcPct val="100000"/>
              </a:lnSpc>
              <a:spcBef>
                <a:spcPts val="555"/>
              </a:spcBef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与非正义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200" spc="-50">
                <a:solidFill>
                  <a:srgbClr val="EAEAEA"/>
                </a:solidFill>
                <a:latin typeface="宋体"/>
                <a:cs typeface="宋体"/>
              </a:rPr>
              <a:t>寻</a:t>
            </a:r>
            <a:endParaRPr sz="32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求和平与和谐</a:t>
            </a:r>
            <a:endParaRPr sz="3200">
              <a:latin typeface="宋体"/>
              <a:cs typeface="宋体"/>
            </a:endParaRPr>
          </a:p>
          <a:p>
            <a:pPr marL="1497965">
              <a:lnSpc>
                <a:spcPct val="100000"/>
              </a:lnSpc>
              <a:spcBef>
                <a:spcPts val="560"/>
              </a:spcBef>
            </a:pPr>
            <a:r>
              <a:rPr sz="3200">
                <a:solidFill>
                  <a:srgbClr val="EAEAEA"/>
                </a:solidFill>
                <a:latin typeface="宋体"/>
                <a:cs typeface="宋体"/>
              </a:rPr>
              <a:t>制度进步</a:t>
            </a:r>
            <a:r>
              <a:rPr sz="3200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spc="-10">
                <a:solidFill>
                  <a:srgbClr val="EAEAEA"/>
                </a:solidFill>
                <a:latin typeface="宋体"/>
                <a:cs typeface="宋体"/>
              </a:rPr>
              <a:t>新的社会秩序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981199" y="2971799"/>
            <a:ext cx="76200" cy="1981200"/>
          </a:xfrm>
          <a:custGeom>
            <a:rect l="l" t="t" r="r" b="b"/>
            <a:pathLst>
              <a:path w="76200" h="1981200">
                <a:moveTo>
                  <a:pt x="76200" y="1981199"/>
                </a:moveTo>
                <a:lnTo>
                  <a:pt x="61369" y="1968225"/>
                </a:lnTo>
                <a:lnTo>
                  <a:pt x="49259" y="1932842"/>
                </a:lnTo>
                <a:lnTo>
                  <a:pt x="41094" y="1880363"/>
                </a:lnTo>
                <a:lnTo>
                  <a:pt x="38100" y="1816099"/>
                </a:lnTo>
                <a:lnTo>
                  <a:pt x="38100" y="1155700"/>
                </a:lnTo>
                <a:lnTo>
                  <a:pt x="35105" y="1091435"/>
                </a:lnTo>
                <a:lnTo>
                  <a:pt x="26940" y="1038956"/>
                </a:lnTo>
                <a:lnTo>
                  <a:pt x="14830" y="1003574"/>
                </a:lnTo>
                <a:lnTo>
                  <a:pt x="0" y="990599"/>
                </a:lnTo>
                <a:lnTo>
                  <a:pt x="14830" y="977624"/>
                </a:lnTo>
                <a:lnTo>
                  <a:pt x="26940" y="942242"/>
                </a:lnTo>
                <a:lnTo>
                  <a:pt x="35105" y="889763"/>
                </a:lnTo>
                <a:lnTo>
                  <a:pt x="38099" y="825498"/>
                </a:lnTo>
                <a:lnTo>
                  <a:pt x="38100" y="165100"/>
                </a:lnTo>
                <a:lnTo>
                  <a:pt x="41094" y="100835"/>
                </a:lnTo>
                <a:lnTo>
                  <a:pt x="49259" y="48356"/>
                </a:lnTo>
                <a:lnTo>
                  <a:pt x="61369" y="12974"/>
                </a:lnTo>
                <a:lnTo>
                  <a:pt x="76200" y="0"/>
                </a:lnTo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94940" y="212157"/>
            <a:ext cx="56134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1465" marR="5080" indent="-279400">
              <a:lnSpc>
                <a:spcPct val="100000"/>
              </a:lnSpc>
              <a:spcBef>
                <a:spcPts val="100"/>
              </a:spcBef>
            </a:pPr>
            <a:r>
              <a:rPr spc="-5"/>
              <a:t>安全感和成就感导致追</a:t>
            </a:r>
            <a:r>
              <a:rPr spc="-10"/>
              <a:t>求认同度最大化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640840" y="1539837"/>
            <a:ext cx="7150100" cy="497586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24765">
              <a:lnSpc>
                <a:spcPct val="100000"/>
              </a:lnSpc>
              <a:spcBef>
                <a:spcPts val="770"/>
              </a:spcBef>
            </a:pP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恐惧感与生俱来：出生、猛兽侵袭、同</a:t>
            </a:r>
            <a:endParaRPr sz="2800">
              <a:latin typeface="微软雅黑"/>
              <a:cs typeface="微软雅黑"/>
            </a:endParaRPr>
          </a:p>
          <a:p>
            <a:pPr marL="380365" marR="5080" indent="5689600">
              <a:lnSpc>
                <a:spcPct val="119000"/>
              </a:lnSpc>
              <a:spcBef>
                <a:spcPts val="35"/>
              </a:spcBef>
            </a:pPr>
            <a:r>
              <a:rPr sz="2800" b="1" spc="-20">
                <a:solidFill>
                  <a:srgbClr val="EAEAEA"/>
                </a:solidFill>
                <a:latin typeface="微软雅黑"/>
                <a:cs typeface="微软雅黑"/>
              </a:rPr>
              <a:t>类攻击</a:t>
            </a:r>
            <a:r>
              <a:rPr sz="2800" b="1" spc="-40">
                <a:solidFill>
                  <a:srgbClr val="EAEAEA"/>
                </a:solidFill>
                <a:latin typeface="微软雅黑"/>
                <a:cs typeface="微软雅黑"/>
              </a:rPr>
              <a:t>恐惧使人从众：</a:t>
            </a:r>
            <a:r>
              <a:rPr sz="2800" b="1" spc="-265">
                <a:solidFill>
                  <a:srgbClr val="EAEAEA"/>
                </a:solidFill>
                <a:latin typeface="微软雅黑"/>
                <a:cs typeface="微软雅黑"/>
              </a:rPr>
              <a:t>1959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年斯坦利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·</a:t>
            </a:r>
            <a:r>
              <a:rPr sz="2800" b="1" spc="-20">
                <a:solidFill>
                  <a:srgbClr val="EAEAEA"/>
                </a:solidFill>
                <a:latin typeface="微软雅黑"/>
                <a:cs typeface="微软雅黑"/>
              </a:rPr>
              <a:t>沙赫特</a:t>
            </a:r>
            <a:endParaRPr sz="2800">
              <a:latin typeface="微软雅黑"/>
              <a:cs typeface="微软雅黑"/>
            </a:endParaRPr>
          </a:p>
          <a:p>
            <a:pPr marL="5358765">
              <a:lnSpc>
                <a:spcPct val="100000"/>
              </a:lnSpc>
              <a:spcBef>
                <a:spcPts val="705"/>
              </a:spcBef>
            </a:pP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对尖与洞的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天然恐惧实验：</a:t>
            </a:r>
            <a:endParaRPr sz="2800">
              <a:latin typeface="微软雅黑"/>
              <a:cs typeface="微软雅黑"/>
            </a:endParaRPr>
          </a:p>
          <a:p>
            <a:pPr marL="5358765">
              <a:lnSpc>
                <a:spcPct val="100000"/>
              </a:lnSpc>
              <a:spcBef>
                <a:spcPts val="520"/>
              </a:spcBef>
            </a:pP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群居成为可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能，被认同</a:t>
            </a:r>
            <a:endParaRPr sz="2800">
              <a:latin typeface="微软雅黑"/>
              <a:cs typeface="微软雅黑"/>
            </a:endParaRPr>
          </a:p>
          <a:p>
            <a:pPr marL="202565" marR="360680" indent="5156200">
              <a:lnSpc>
                <a:spcPts val="4029"/>
              </a:lnSpc>
              <a:spcBef>
                <a:spcPts val="100"/>
              </a:spcBef>
            </a:pPr>
            <a:r>
              <a:rPr sz="2800" b="1" spc="-15">
                <a:solidFill>
                  <a:srgbClr val="EAEAEA"/>
                </a:solidFill>
                <a:latin typeface="微软雅黑"/>
                <a:cs typeface="微软雅黑"/>
              </a:rPr>
              <a:t>成为要求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认同度：被认可和接受的程度（</a:t>
            </a:r>
            <a:r>
              <a:rPr sz="2800" b="1" spc="-15">
                <a:solidFill>
                  <a:srgbClr val="EAEAEA"/>
                </a:solidFill>
                <a:latin typeface="微软雅黑"/>
                <a:cs typeface="微软雅黑"/>
              </a:rPr>
              <a:t>单一，双</a:t>
            </a:r>
            <a:endParaRPr sz="2800">
              <a:latin typeface="微软雅黑"/>
              <a:cs typeface="微软雅黑"/>
            </a:endParaRPr>
          </a:p>
          <a:p>
            <a:pPr marL="2513965">
              <a:lnSpc>
                <a:spcPct val="100000"/>
              </a:lnSpc>
              <a:spcBef>
                <a:spcPts val="425"/>
              </a:spcBef>
            </a:pP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向、多向</a:t>
            </a:r>
            <a:r>
              <a:rPr sz="2800" b="1" spc="-50">
                <a:solidFill>
                  <a:srgbClr val="EAEAEA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45540" y="168751"/>
            <a:ext cx="44831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635">
                <a:latin typeface="微软雅黑"/>
                <a:cs typeface="微软雅黑"/>
              </a:rPr>
              <a:t>3</a:t>
            </a:r>
            <a:r>
              <a:rPr sz="5400" b="1" spc="-10">
                <a:latin typeface="微软雅黑"/>
                <a:cs typeface="微软雅黑"/>
              </a:rPr>
              <a:t>、社会的人性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1728" y="1315719"/>
            <a:ext cx="7569200" cy="37566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EAEAEA"/>
                </a:solidFill>
                <a:latin typeface="微软雅黑"/>
                <a:cs typeface="微软雅黑"/>
              </a:rPr>
              <a:t>时、空、信息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150">
              <a:latin typeface="微软雅黑"/>
              <a:cs typeface="微软雅黑"/>
            </a:endParaRPr>
          </a:p>
          <a:p>
            <a:pPr marL="240665">
              <a:lnSpc>
                <a:spcPct val="100000"/>
              </a:lnSpc>
            </a:pPr>
            <a:r>
              <a:rPr sz="3600" b="1">
                <a:solidFill>
                  <a:srgbClr val="EAEAEA"/>
                </a:solidFill>
                <a:latin typeface="微软雅黑"/>
                <a:cs typeface="微软雅黑"/>
              </a:rPr>
              <a:t>官场</a:t>
            </a:r>
            <a:r>
              <a:rPr sz="3600" b="1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600" b="1">
                <a:solidFill>
                  <a:srgbClr val="EAEAEA"/>
                </a:solidFill>
                <a:latin typeface="微软雅黑"/>
                <a:cs typeface="微软雅黑"/>
              </a:rPr>
              <a:t>追求权力</a:t>
            </a:r>
            <a:r>
              <a:rPr sz="3600" b="1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600" b="1" spc="-20">
                <a:solidFill>
                  <a:srgbClr val="EAEAEA"/>
                </a:solidFill>
                <a:latin typeface="微软雅黑"/>
                <a:cs typeface="微软雅黑"/>
              </a:rPr>
              <a:t>安全感</a:t>
            </a:r>
            <a:endParaRPr sz="3600">
              <a:latin typeface="微软雅黑"/>
              <a:cs typeface="微软雅黑"/>
            </a:endParaRPr>
          </a:p>
          <a:p>
            <a:pPr marL="240665">
              <a:lnSpc>
                <a:spcPct val="100000"/>
              </a:lnSpc>
              <a:spcBef>
                <a:spcPts val="865"/>
              </a:spcBef>
            </a:pPr>
            <a:r>
              <a:rPr sz="3600" b="1">
                <a:solidFill>
                  <a:srgbClr val="EAEAEA"/>
                </a:solidFill>
                <a:latin typeface="微软雅黑"/>
                <a:cs typeface="微软雅黑"/>
              </a:rPr>
              <a:t>市场</a:t>
            </a:r>
            <a:r>
              <a:rPr sz="3600" b="1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600" b="1">
                <a:solidFill>
                  <a:srgbClr val="EAEAEA"/>
                </a:solidFill>
                <a:latin typeface="微软雅黑"/>
                <a:cs typeface="微软雅黑"/>
              </a:rPr>
              <a:t>追求利益</a:t>
            </a:r>
            <a:r>
              <a:rPr sz="3600" b="1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600" b="1" spc="-10">
                <a:solidFill>
                  <a:srgbClr val="EAEAEA"/>
                </a:solidFill>
                <a:latin typeface="微软雅黑"/>
                <a:cs typeface="微软雅黑"/>
              </a:rPr>
              <a:t>生存、安全感</a:t>
            </a:r>
            <a:endParaRPr sz="3600">
              <a:latin typeface="微软雅黑"/>
              <a:cs typeface="微软雅黑"/>
            </a:endParaRPr>
          </a:p>
          <a:p>
            <a:pPr marL="355600" marR="5080" indent="-114300">
              <a:lnSpc>
                <a:spcPct val="105500"/>
              </a:lnSpc>
              <a:spcBef>
                <a:spcPts val="625"/>
              </a:spcBef>
            </a:pPr>
            <a:r>
              <a:rPr sz="3600" b="1">
                <a:solidFill>
                  <a:srgbClr val="EAEAEA"/>
                </a:solidFill>
                <a:latin typeface="微软雅黑"/>
                <a:cs typeface="微软雅黑"/>
              </a:rPr>
              <a:t>情场</a:t>
            </a:r>
            <a:r>
              <a:rPr sz="3600" b="1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600" b="1">
                <a:solidFill>
                  <a:srgbClr val="EAEAEA"/>
                </a:solidFill>
                <a:latin typeface="微软雅黑"/>
                <a:cs typeface="微软雅黑"/>
              </a:rPr>
              <a:t>追求意义</a:t>
            </a:r>
            <a:r>
              <a:rPr sz="3600" b="1">
                <a:solidFill>
                  <a:srgbClr val="EAEAEA"/>
                </a:solidFill>
                <a:latin typeface="Times New Roman"/>
                <a:cs typeface="Times New Roman"/>
              </a:rPr>
              <a:t>—</a:t>
            </a:r>
            <a:r>
              <a:rPr sz="3600" b="1" spc="-10">
                <a:solidFill>
                  <a:srgbClr val="EAEAEA"/>
                </a:solidFill>
                <a:latin typeface="微软雅黑"/>
                <a:cs typeface="微软雅黑"/>
              </a:rPr>
              <a:t>安抚、自由、爱、</a:t>
            </a:r>
            <a:r>
              <a:rPr sz="3600" b="1" spc="-25">
                <a:solidFill>
                  <a:srgbClr val="EAEAEA"/>
                </a:solidFill>
                <a:latin typeface="微软雅黑"/>
                <a:cs typeface="微软雅黑"/>
              </a:rPr>
              <a:t>永恒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05301"/>
            <a:ext cx="34544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0">
                <a:latin typeface="微软雅黑"/>
                <a:cs typeface="微软雅黑"/>
              </a:rPr>
              <a:t>社会的人性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1590366"/>
            <a:ext cx="7670800" cy="5060950"/>
          </a:xfrm>
          <a:prstGeom prst="rect">
            <a:avLst/>
          </a:prstGeom>
        </p:spPr>
        <p:txBody>
          <a:bodyPr vert="horz" wrap="square" lIns="0" tIns="33655" rIns="0" bIns="0" rtlCol="0">
            <a:spAutoFit/>
          </a:bodyPr>
          <a:lstStyle/>
          <a:p>
            <a:pPr marL="546735" indent="-534035">
              <a:lnSpc>
                <a:spcPct val="100000"/>
              </a:lnSpc>
              <a:spcBef>
                <a:spcPts val="265"/>
              </a:spcBef>
              <a:buSzPct val="96428"/>
              <a:buAutoNum type="arabicPlain"/>
              <a:tabLst>
                <a:tab pos="546735"/>
              </a:tabLst>
            </a:pP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人性场对人性原恶的影响</a:t>
            </a:r>
            <a:endParaRPr sz="2800">
              <a:latin typeface="微软雅黑"/>
              <a:cs typeface="微软雅黑"/>
            </a:endParaRPr>
          </a:p>
          <a:p>
            <a:pPr marL="545465" marR="2138680" algn="just">
              <a:lnSpc>
                <a:spcPts val="3700"/>
              </a:lnSpc>
              <a:spcBef>
                <a:spcPts val="10"/>
              </a:spcBef>
            </a:pP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官场制约任性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表现理性精神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市场压迫懒惰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表现实践精神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情场消解嫉妒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表现科学精神</a:t>
            </a:r>
            <a:endParaRPr sz="2800">
              <a:latin typeface="微软雅黑"/>
              <a:cs typeface="微软雅黑"/>
            </a:endParaRPr>
          </a:p>
          <a:p>
            <a:pPr marL="546735" indent="-534035">
              <a:lnSpc>
                <a:spcPct val="100000"/>
              </a:lnSpc>
              <a:spcBef>
                <a:spcPts val="315"/>
              </a:spcBef>
              <a:buSzPct val="96428"/>
              <a:buAutoNum type="arabicPlain" startAt="2"/>
              <a:tabLst>
                <a:tab pos="546735"/>
              </a:tabLst>
            </a:pP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人性场与陷阱</a:t>
            </a:r>
            <a:endParaRPr sz="2800">
              <a:latin typeface="微软雅黑"/>
              <a:cs typeface="微软雅黑"/>
            </a:endParaRPr>
          </a:p>
          <a:p>
            <a:pPr marL="545465">
              <a:lnSpc>
                <a:spcPct val="100000"/>
              </a:lnSpc>
              <a:spcBef>
                <a:spcPts val="170"/>
              </a:spcBef>
            </a:pP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官场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控制平民任意性，权力持有者不受</a:t>
            </a:r>
            <a:endParaRPr sz="2800">
              <a:latin typeface="微软雅黑"/>
              <a:cs typeface="微软雅黑"/>
            </a:endParaRPr>
          </a:p>
          <a:p>
            <a:pPr marL="3390265">
              <a:lnSpc>
                <a:spcPct val="100000"/>
              </a:lnSpc>
              <a:spcBef>
                <a:spcPts val="365"/>
              </a:spcBef>
            </a:pP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限；权力私有化、滥用</a:t>
            </a:r>
            <a:endParaRPr sz="2800">
              <a:latin typeface="微软雅黑"/>
              <a:cs typeface="微软雅黑"/>
            </a:endParaRPr>
          </a:p>
          <a:p>
            <a:pPr marL="545465">
              <a:lnSpc>
                <a:spcPct val="100000"/>
              </a:lnSpc>
              <a:spcBef>
                <a:spcPts val="305"/>
              </a:spcBef>
            </a:pP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市场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金钱权力化、贫富分化；关系冷漠、</a:t>
            </a:r>
            <a:endParaRPr sz="2800">
              <a:latin typeface="微软雅黑"/>
              <a:cs typeface="微软雅黑"/>
            </a:endParaRPr>
          </a:p>
          <a:p>
            <a:pPr marL="3034665">
              <a:lnSpc>
                <a:spcPts val="3260"/>
              </a:lnSpc>
              <a:spcBef>
                <a:spcPts val="370"/>
              </a:spcBef>
            </a:pP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精神空虚；金钱滥用，放纵</a:t>
            </a:r>
            <a:endParaRPr sz="2800">
              <a:latin typeface="微软雅黑"/>
              <a:cs typeface="微软雅黑"/>
            </a:endParaRPr>
          </a:p>
          <a:p>
            <a:pPr marL="355600">
              <a:lnSpc>
                <a:spcPts val="3260"/>
              </a:lnSpc>
            </a:pPr>
            <a:r>
              <a:rPr sz="2800" b="1" spc="-15">
                <a:solidFill>
                  <a:srgbClr val="EAEAEA"/>
                </a:solidFill>
                <a:latin typeface="微软雅黑"/>
                <a:cs typeface="微软雅黑"/>
              </a:rPr>
              <a:t>人性原恶</a:t>
            </a:r>
            <a:endParaRPr sz="2800">
              <a:latin typeface="微软雅黑"/>
              <a:cs typeface="微软雅黑"/>
            </a:endParaRPr>
          </a:p>
          <a:p>
            <a:pPr marL="545465">
              <a:lnSpc>
                <a:spcPct val="100000"/>
              </a:lnSpc>
              <a:spcBef>
                <a:spcPts val="165"/>
              </a:spcBef>
            </a:pP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情场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尚难实现。情感权力化、金钱化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77532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5">
                <a:latin typeface="微软雅黑"/>
                <a:cs typeface="微软雅黑"/>
              </a:rPr>
              <a:t>三、马克思主义人性观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97940" y="1586547"/>
            <a:ext cx="7315200" cy="3745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78865" marR="361315" indent="-1066800">
              <a:lnSpc>
                <a:spcPct val="105900"/>
              </a:lnSpc>
              <a:spcBef>
                <a:spcPts val="100"/>
              </a:spcBef>
            </a:pPr>
            <a:r>
              <a:rPr sz="2800" b="1" spc="-330">
                <a:solidFill>
                  <a:srgbClr val="EAEAEA"/>
                </a:solidFill>
                <a:latin typeface="微软雅黑"/>
                <a:cs typeface="微软雅黑"/>
              </a:rPr>
              <a:t>1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、自然性中的社会性（</a:t>
            </a:r>
            <a:r>
              <a:rPr sz="2800" b="1" spc="-10">
                <a:solidFill>
                  <a:srgbClr val="EAEAEA"/>
                </a:solidFill>
                <a:latin typeface="微软雅黑"/>
                <a:cs typeface="微软雅黑"/>
              </a:rPr>
              <a:t>周期、个性、思维、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感、潜意识、显意识</a:t>
            </a:r>
            <a:r>
              <a:rPr sz="2800" b="1" spc="-50">
                <a:solidFill>
                  <a:srgbClr val="EAEAEA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800" b="1" spc="-330">
                <a:solidFill>
                  <a:srgbClr val="EAEAEA"/>
                </a:solidFill>
                <a:latin typeface="微软雅黑"/>
                <a:cs typeface="微软雅黑"/>
              </a:rPr>
              <a:t>2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、社会性中的自然性（食、色</a:t>
            </a:r>
            <a:r>
              <a:rPr sz="2800" b="1" spc="-50">
                <a:solidFill>
                  <a:srgbClr val="EAEAEA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 sz="2800" b="1" spc="-330">
                <a:solidFill>
                  <a:srgbClr val="EAEAEA"/>
                </a:solidFill>
                <a:latin typeface="微软雅黑"/>
                <a:cs typeface="微软雅黑"/>
              </a:rPr>
              <a:t>3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、自然性与社会性统一的关键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2800" b="1" spc="-25">
                <a:solidFill>
                  <a:srgbClr val="EAEAEA"/>
                </a:solidFill>
                <a:latin typeface="微软雅黑"/>
                <a:cs typeface="微软雅黑"/>
              </a:rPr>
              <a:t>实践</a:t>
            </a:r>
            <a:endParaRPr sz="2800">
              <a:latin typeface="微软雅黑"/>
              <a:cs typeface="微软雅黑"/>
            </a:endParaRPr>
          </a:p>
          <a:p>
            <a:pPr marL="1790064" marR="716280" indent="-1778000">
              <a:lnSpc>
                <a:spcPts val="3729"/>
              </a:lnSpc>
              <a:spcBef>
                <a:spcPts val="155"/>
              </a:spcBef>
            </a:pPr>
            <a:r>
              <a:rPr sz="2800" b="1" spc="-330">
                <a:solidFill>
                  <a:srgbClr val="EAEAEA"/>
                </a:solidFill>
                <a:latin typeface="微软雅黑"/>
                <a:cs typeface="微软雅黑"/>
              </a:rPr>
              <a:t>4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、马克思：</a:t>
            </a:r>
            <a:r>
              <a:rPr sz="2800" b="1">
                <a:solidFill>
                  <a:srgbClr val="EAEAEA"/>
                </a:solidFill>
                <a:latin typeface="Times New Roman"/>
                <a:cs typeface="Times New Roman"/>
              </a:rPr>
              <a:t>“</a:t>
            </a:r>
            <a:r>
              <a:rPr sz="2800" b="1">
                <a:solidFill>
                  <a:srgbClr val="EAEAEA"/>
                </a:solidFill>
                <a:latin typeface="微软雅黑"/>
                <a:cs typeface="微软雅黑"/>
              </a:rPr>
              <a:t>人是一切社会关系的总和</a:t>
            </a:r>
            <a:r>
              <a:rPr sz="2800" b="1" spc="-25">
                <a:solidFill>
                  <a:srgbClr val="EAEAEA"/>
                </a:solidFill>
                <a:latin typeface="Times New Roman"/>
                <a:cs typeface="Times New Roman"/>
              </a:rPr>
              <a:t>”</a:t>
            </a:r>
            <a:r>
              <a:rPr sz="2800" b="1" spc="-25">
                <a:solidFill>
                  <a:srgbClr val="EAEAEA"/>
                </a:solidFill>
                <a:latin typeface="微软雅黑"/>
                <a:cs typeface="微软雅黑"/>
              </a:rPr>
              <a:t>：</a:t>
            </a: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人的本质是现实的、具体的</a:t>
            </a:r>
            <a:endParaRPr sz="2800">
              <a:latin typeface="微软雅黑"/>
              <a:cs typeface="微软雅黑"/>
            </a:endParaRPr>
          </a:p>
          <a:p>
            <a:pPr marL="1612265">
              <a:lnSpc>
                <a:spcPct val="100000"/>
              </a:lnSpc>
              <a:spcBef>
                <a:spcPts val="145"/>
              </a:spcBef>
            </a:pP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人的本质在阶级社会中，具有阶级性</a:t>
            </a:r>
            <a:endParaRPr sz="2800">
              <a:latin typeface="微软雅黑"/>
              <a:cs typeface="微软雅黑"/>
            </a:endParaRPr>
          </a:p>
          <a:p>
            <a:pPr marL="1612265">
              <a:lnSpc>
                <a:spcPct val="100000"/>
              </a:lnSpc>
              <a:spcBef>
                <a:spcPts val="335"/>
              </a:spcBef>
            </a:pPr>
            <a:r>
              <a:rPr sz="2800" b="1" spc="-5">
                <a:solidFill>
                  <a:srgbClr val="EAEAEA"/>
                </a:solidFill>
                <a:latin typeface="微软雅黑"/>
                <a:cs typeface="微软雅黑"/>
              </a:rPr>
              <a:t>人的本质是历史的、发展的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908174" y="3933824"/>
            <a:ext cx="152400" cy="1752600"/>
          </a:xfrm>
          <a:custGeom>
            <a:rect l="l" t="t" r="r" b="b"/>
            <a:pathLst>
              <a:path w="152400" h="1752600">
                <a:moveTo>
                  <a:pt x="152400" y="1752599"/>
                </a:moveTo>
                <a:lnTo>
                  <a:pt x="98518" y="1709822"/>
                </a:lnTo>
                <a:lnTo>
                  <a:pt x="82188" y="1663399"/>
                </a:lnTo>
                <a:lnTo>
                  <a:pt x="76200" y="1606550"/>
                </a:lnTo>
                <a:lnTo>
                  <a:pt x="76200" y="1022349"/>
                </a:lnTo>
                <a:lnTo>
                  <a:pt x="70211" y="965500"/>
                </a:lnTo>
                <a:lnTo>
                  <a:pt x="53881" y="919076"/>
                </a:lnTo>
                <a:lnTo>
                  <a:pt x="29660" y="887777"/>
                </a:lnTo>
                <a:lnTo>
                  <a:pt x="0" y="876300"/>
                </a:lnTo>
                <a:lnTo>
                  <a:pt x="29660" y="864821"/>
                </a:lnTo>
                <a:lnTo>
                  <a:pt x="53881" y="833522"/>
                </a:lnTo>
                <a:lnTo>
                  <a:pt x="70211" y="787098"/>
                </a:lnTo>
                <a:lnTo>
                  <a:pt x="76199" y="730249"/>
                </a:lnTo>
                <a:lnTo>
                  <a:pt x="76200" y="146049"/>
                </a:lnTo>
                <a:lnTo>
                  <a:pt x="82188" y="89200"/>
                </a:lnTo>
                <a:lnTo>
                  <a:pt x="98518" y="42776"/>
                </a:lnTo>
                <a:lnTo>
                  <a:pt x="122739" y="11477"/>
                </a:lnTo>
                <a:lnTo>
                  <a:pt x="152400" y="0"/>
                </a:lnTo>
                <a:lnTo>
                  <a:pt x="152400" y="1752599"/>
                </a:lnTo>
                <a:close/>
              </a:path>
            </a:pathLst>
          </a:custGeom>
          <a:solidFill>
            <a:srgbClr val="EAEAE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219200" y="1600200"/>
            <a:ext cx="7772400" cy="4495800"/>
          </a:xfrm>
          <a:custGeom>
            <a:rect l="l" t="t" r="r" b="b"/>
            <a:pathLst>
              <a:path w="7772400" h="4495800">
                <a:moveTo>
                  <a:pt x="0" y="0"/>
                </a:moveTo>
                <a:lnTo>
                  <a:pt x="7772400" y="0"/>
                </a:lnTo>
                <a:lnTo>
                  <a:pt x="7772400" y="4495800"/>
                </a:lnTo>
                <a:lnTo>
                  <a:pt x="0" y="44958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EAEAE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97940" y="577532"/>
            <a:ext cx="6172200" cy="4987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88464"/>
              </a:tabLst>
            </a:pPr>
            <a:r>
              <a:rPr sz="4400">
                <a:solidFill>
                  <a:srgbClr val="FFCC66"/>
                </a:solidFill>
                <a:latin typeface="宋体"/>
                <a:cs typeface="宋体"/>
              </a:rPr>
              <a:t>四</a:t>
            </a:r>
            <a:r>
              <a:rPr sz="4400" spc="-50">
                <a:solidFill>
                  <a:srgbClr val="FFCC66"/>
                </a:solidFill>
                <a:latin typeface="宋体"/>
                <a:cs typeface="宋体"/>
              </a:rPr>
              <a:t>、</a:t>
            </a:r>
            <a:r>
              <a:rPr sz="4400">
                <a:solidFill>
                  <a:srgbClr val="FFCC66"/>
                </a:solidFill>
                <a:latin typeface="宋体"/>
                <a:cs typeface="宋体"/>
              </a:rPr>
              <a:t>	理论于实践的应</a:t>
            </a:r>
            <a:r>
              <a:rPr sz="4400" spc="-50">
                <a:solidFill>
                  <a:srgbClr val="FFCC66"/>
                </a:solidFill>
                <a:latin typeface="宋体"/>
                <a:cs typeface="宋体"/>
              </a:rPr>
              <a:t>用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170"/>
              </a:spcBef>
            </a:pPr>
            <a:r>
              <a:rPr sz="4400" b="1" spc="-520">
                <a:solidFill>
                  <a:srgbClr val="EAEAEA"/>
                </a:solidFill>
                <a:latin typeface="微软雅黑"/>
                <a:cs typeface="微软雅黑"/>
              </a:rPr>
              <a:t>1</a:t>
            </a:r>
            <a:r>
              <a:rPr sz="4400" b="1" spc="-114">
                <a:solidFill>
                  <a:srgbClr val="EAEAEA"/>
                </a:solidFill>
                <a:latin typeface="微软雅黑"/>
                <a:cs typeface="微软雅黑"/>
              </a:rPr>
              <a:t>、寻找起点——</a:t>
            </a:r>
            <a:r>
              <a:rPr sz="4400" b="1" spc="-25">
                <a:solidFill>
                  <a:srgbClr val="EAEAEA"/>
                </a:solidFill>
                <a:latin typeface="微软雅黑"/>
                <a:cs typeface="微软雅黑"/>
              </a:rPr>
              <a:t>需求</a:t>
            </a:r>
            <a:endParaRPr sz="4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4400" b="1" spc="-520">
                <a:solidFill>
                  <a:srgbClr val="EAEAEA"/>
                </a:solidFill>
                <a:latin typeface="微软雅黑"/>
                <a:cs typeface="微软雅黑"/>
              </a:rPr>
              <a:t>2</a:t>
            </a:r>
            <a:r>
              <a:rPr sz="4400" b="1" spc="-114">
                <a:solidFill>
                  <a:srgbClr val="EAEAEA"/>
                </a:solidFill>
                <a:latin typeface="微软雅黑"/>
                <a:cs typeface="微软雅黑"/>
              </a:rPr>
              <a:t>、关注过程——</a:t>
            </a:r>
            <a:r>
              <a:rPr sz="4400" b="1" spc="-25">
                <a:solidFill>
                  <a:srgbClr val="EAEAEA"/>
                </a:solidFill>
                <a:latin typeface="微软雅黑"/>
                <a:cs typeface="微软雅黑"/>
              </a:rPr>
              <a:t>变量</a:t>
            </a:r>
            <a:endParaRPr sz="4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4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4400" b="1" spc="-520">
                <a:solidFill>
                  <a:srgbClr val="EAEAEA"/>
                </a:solidFill>
                <a:latin typeface="微软雅黑"/>
                <a:cs typeface="微软雅黑"/>
              </a:rPr>
              <a:t>3</a:t>
            </a:r>
            <a:r>
              <a:rPr sz="4400" b="1" spc="-114">
                <a:solidFill>
                  <a:srgbClr val="EAEAEA"/>
                </a:solidFill>
                <a:latin typeface="微软雅黑"/>
                <a:cs typeface="微软雅黑"/>
              </a:rPr>
              <a:t>、整合结构——</a:t>
            </a:r>
            <a:r>
              <a:rPr sz="4400" b="1" spc="-25">
                <a:solidFill>
                  <a:srgbClr val="EAEAEA"/>
                </a:solidFill>
                <a:latin typeface="微软雅黑"/>
                <a:cs typeface="微软雅黑"/>
              </a:rPr>
              <a:t>层次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48639"/>
            <a:ext cx="5816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565">
                <a:latin typeface="微软雅黑"/>
                <a:cs typeface="微软雅黑"/>
              </a:rPr>
              <a:t>1</a:t>
            </a:r>
            <a:r>
              <a:rPr sz="4800" b="1" spc="-120">
                <a:latin typeface="微软雅黑"/>
                <a:cs typeface="微软雅黑"/>
              </a:rPr>
              <a:t>、寻找起点——</a:t>
            </a:r>
            <a:r>
              <a:rPr sz="4800" b="1" spc="-25">
                <a:latin typeface="微软雅黑"/>
                <a:cs typeface="微软雅黑"/>
              </a:rPr>
              <a:t>需求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97940" y="1647507"/>
            <a:ext cx="1625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20">
                <a:solidFill>
                  <a:srgbClr val="EAEAEA"/>
                </a:solidFill>
                <a:latin typeface="微软雅黑"/>
                <a:cs typeface="微软雅黑"/>
              </a:rPr>
              <a:t>1）</a:t>
            </a:r>
            <a:r>
              <a:rPr sz="3600" b="1" spc="-25">
                <a:solidFill>
                  <a:srgbClr val="EAEAEA"/>
                </a:solidFill>
                <a:latin typeface="微软雅黑"/>
                <a:cs typeface="微软雅黑"/>
              </a:rPr>
              <a:t>生存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7940" y="2305875"/>
            <a:ext cx="1625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20">
                <a:solidFill>
                  <a:srgbClr val="EAEAEA"/>
                </a:solidFill>
                <a:latin typeface="微软雅黑"/>
                <a:cs typeface="微软雅黑"/>
              </a:rPr>
              <a:t>2）</a:t>
            </a:r>
            <a:r>
              <a:rPr sz="3600" b="1" spc="-25">
                <a:solidFill>
                  <a:srgbClr val="EAEAEA"/>
                </a:solidFill>
                <a:latin typeface="微软雅黑"/>
                <a:cs typeface="微软雅黑"/>
              </a:rPr>
              <a:t>发展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26540" y="3488261"/>
            <a:ext cx="2540000" cy="1342390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699135" indent="-686435">
              <a:lnSpc>
                <a:spcPct val="100000"/>
              </a:lnSpc>
              <a:spcBef>
                <a:spcPts val="960"/>
              </a:spcBef>
              <a:buSzPct val="97222"/>
              <a:buAutoNum type="arabicPlain"/>
              <a:tabLst>
                <a:tab pos="699135"/>
              </a:tabLst>
            </a:pPr>
            <a:r>
              <a:rPr sz="3600" b="1" spc="-15">
                <a:solidFill>
                  <a:srgbClr val="EAEAEA"/>
                </a:solidFill>
                <a:latin typeface="微软雅黑"/>
                <a:cs typeface="微软雅黑"/>
              </a:rPr>
              <a:t>物质满足</a:t>
            </a:r>
            <a:endParaRPr sz="3600">
              <a:latin typeface="微软雅黑"/>
              <a:cs typeface="微软雅黑"/>
            </a:endParaRPr>
          </a:p>
          <a:p>
            <a:pPr marL="699135" indent="-686435">
              <a:lnSpc>
                <a:spcPct val="100000"/>
              </a:lnSpc>
              <a:spcBef>
                <a:spcPts val="865"/>
              </a:spcBef>
              <a:buSzPct val="97222"/>
              <a:buAutoNum type="arabicPlain"/>
              <a:tabLst>
                <a:tab pos="699135"/>
              </a:tabLst>
            </a:pPr>
            <a:r>
              <a:rPr sz="3600" b="1" spc="-15">
                <a:solidFill>
                  <a:srgbClr val="EAEAEA"/>
                </a:solidFill>
                <a:latin typeface="微软雅黑"/>
                <a:cs typeface="微软雅黑"/>
              </a:rPr>
              <a:t>精神认同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3054349" y="2128837"/>
            <a:ext cx="1230630" cy="1089025"/>
            <a:chOff x="3054349" y="2128837"/>
            <a:chExt cx="1230630" cy="1089025"/>
          </a:xfrm>
        </p:grpSpPr>
        <p:sp>
          <p:nvSpPr>
            <p:cNvPr id="7" name="object 7"/>
            <p:cNvSpPr/>
            <p:nvPr/>
          </p:nvSpPr>
          <p:spPr>
            <a:xfrm>
              <a:off x="3059111" y="2133599"/>
              <a:ext cx="144780" cy="1079500"/>
            </a:xfrm>
            <a:custGeom>
              <a:rect l="l" t="t" r="r" b="b"/>
              <a:pathLst>
                <a:path w="144780" h="1079500">
                  <a:moveTo>
                    <a:pt x="0" y="0"/>
                  </a:moveTo>
                  <a:lnTo>
                    <a:pt x="28115" y="7069"/>
                  </a:lnTo>
                  <a:lnTo>
                    <a:pt x="51075" y="26348"/>
                  </a:lnTo>
                  <a:lnTo>
                    <a:pt x="66554" y="54942"/>
                  </a:lnTo>
                  <a:lnTo>
                    <a:pt x="72231" y="89957"/>
                  </a:lnTo>
                  <a:lnTo>
                    <a:pt x="72231" y="449792"/>
                  </a:lnTo>
                  <a:lnTo>
                    <a:pt x="77907" y="484807"/>
                  </a:lnTo>
                  <a:lnTo>
                    <a:pt x="93387" y="513402"/>
                  </a:lnTo>
                  <a:lnTo>
                    <a:pt x="116346" y="532680"/>
                  </a:lnTo>
                  <a:lnTo>
                    <a:pt x="144462" y="539750"/>
                  </a:lnTo>
                  <a:lnTo>
                    <a:pt x="116346" y="546819"/>
                  </a:lnTo>
                  <a:lnTo>
                    <a:pt x="93386" y="566098"/>
                  </a:lnTo>
                  <a:lnTo>
                    <a:pt x="77907" y="594692"/>
                  </a:lnTo>
                  <a:lnTo>
                    <a:pt x="72231" y="629708"/>
                  </a:lnTo>
                  <a:lnTo>
                    <a:pt x="72231" y="989542"/>
                  </a:lnTo>
                  <a:lnTo>
                    <a:pt x="66554" y="1024557"/>
                  </a:lnTo>
                  <a:lnTo>
                    <a:pt x="51075" y="1053152"/>
                  </a:lnTo>
                  <a:lnTo>
                    <a:pt x="28115" y="1072430"/>
                  </a:lnTo>
                  <a:lnTo>
                    <a:pt x="0" y="1079500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203575" y="2598738"/>
              <a:ext cx="1081405" cy="76200"/>
            </a:xfrm>
            <a:custGeom>
              <a:rect l="l" t="t" r="r" b="b"/>
              <a:pathLst>
                <a:path w="1081404" h="76200">
                  <a:moveTo>
                    <a:pt x="1004887" y="76200"/>
                  </a:moveTo>
                  <a:lnTo>
                    <a:pt x="1004887" y="0"/>
                  </a:lnTo>
                  <a:lnTo>
                    <a:pt x="1068387" y="31749"/>
                  </a:lnTo>
                  <a:lnTo>
                    <a:pt x="1046799" y="31749"/>
                  </a:lnTo>
                  <a:lnTo>
                    <a:pt x="1046799" y="44450"/>
                  </a:lnTo>
                  <a:lnTo>
                    <a:pt x="1068388" y="44450"/>
                  </a:lnTo>
                  <a:lnTo>
                    <a:pt x="1004887" y="76200"/>
                  </a:lnTo>
                  <a:close/>
                </a:path>
                <a:path w="1081404" h="76200">
                  <a:moveTo>
                    <a:pt x="1004887" y="44450"/>
                  </a:moveTo>
                  <a:lnTo>
                    <a:pt x="0" y="44450"/>
                  </a:lnTo>
                  <a:lnTo>
                    <a:pt x="0" y="31749"/>
                  </a:lnTo>
                  <a:lnTo>
                    <a:pt x="1004887" y="31749"/>
                  </a:lnTo>
                  <a:lnTo>
                    <a:pt x="1004887" y="44450"/>
                  </a:lnTo>
                  <a:close/>
                </a:path>
                <a:path w="1081404" h="76200">
                  <a:moveTo>
                    <a:pt x="1068388" y="44450"/>
                  </a:moveTo>
                  <a:lnTo>
                    <a:pt x="1046799" y="44450"/>
                  </a:lnTo>
                  <a:lnTo>
                    <a:pt x="1046799" y="31749"/>
                  </a:lnTo>
                  <a:lnTo>
                    <a:pt x="1068387" y="31749"/>
                  </a:lnTo>
                  <a:lnTo>
                    <a:pt x="1081088" y="38100"/>
                  </a:lnTo>
                  <a:lnTo>
                    <a:pt x="1068388" y="44450"/>
                  </a:lnTo>
                  <a:close/>
                </a:path>
              </a:pathLst>
            </a:custGeom>
            <a:solidFill>
              <a:srgbClr val="EAEAEA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82687" y="3568699"/>
            <a:ext cx="6778625" cy="1592580"/>
            <a:chOff x="1182687" y="3568699"/>
            <a:chExt cx="6778625" cy="1592580"/>
          </a:xfrm>
        </p:grpSpPr>
        <p:sp>
          <p:nvSpPr>
            <p:cNvPr id="10" name="object 10"/>
            <p:cNvSpPr/>
            <p:nvPr/>
          </p:nvSpPr>
          <p:spPr>
            <a:xfrm>
              <a:off x="1187450" y="3573462"/>
              <a:ext cx="6769100" cy="0"/>
            </a:xfrm>
            <a:custGeom>
              <a:rect l="l" t="t" r="r" b="b"/>
              <a:pathLst>
                <a:path w="6769100">
                  <a:moveTo>
                    <a:pt x="0" y="0"/>
                  </a:moveTo>
                  <a:lnTo>
                    <a:pt x="6769100" y="0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995737" y="4076699"/>
              <a:ext cx="144780" cy="1079500"/>
            </a:xfrm>
            <a:custGeom>
              <a:rect l="l" t="t" r="r" b="b"/>
              <a:pathLst>
                <a:path w="144779" h="1079500">
                  <a:moveTo>
                    <a:pt x="0" y="0"/>
                  </a:moveTo>
                  <a:lnTo>
                    <a:pt x="28115" y="7069"/>
                  </a:lnTo>
                  <a:lnTo>
                    <a:pt x="51075" y="26348"/>
                  </a:lnTo>
                  <a:lnTo>
                    <a:pt x="66554" y="54942"/>
                  </a:lnTo>
                  <a:lnTo>
                    <a:pt x="72231" y="89957"/>
                  </a:lnTo>
                  <a:lnTo>
                    <a:pt x="72231" y="449792"/>
                  </a:lnTo>
                  <a:lnTo>
                    <a:pt x="77907" y="484807"/>
                  </a:lnTo>
                  <a:lnTo>
                    <a:pt x="93387" y="513401"/>
                  </a:lnTo>
                  <a:lnTo>
                    <a:pt x="116346" y="532680"/>
                  </a:lnTo>
                  <a:lnTo>
                    <a:pt x="144462" y="539749"/>
                  </a:lnTo>
                  <a:lnTo>
                    <a:pt x="116346" y="546818"/>
                  </a:lnTo>
                  <a:lnTo>
                    <a:pt x="93387" y="566097"/>
                  </a:lnTo>
                  <a:lnTo>
                    <a:pt x="77907" y="594691"/>
                  </a:lnTo>
                  <a:lnTo>
                    <a:pt x="72231" y="629707"/>
                  </a:lnTo>
                  <a:lnTo>
                    <a:pt x="72231" y="989542"/>
                  </a:lnTo>
                  <a:lnTo>
                    <a:pt x="66555" y="1024557"/>
                  </a:lnTo>
                  <a:lnTo>
                    <a:pt x="51075" y="1053151"/>
                  </a:lnTo>
                  <a:lnTo>
                    <a:pt x="28116" y="1072430"/>
                  </a:lnTo>
                  <a:lnTo>
                    <a:pt x="0" y="1079499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140200" y="4543425"/>
              <a:ext cx="1081405" cy="76200"/>
            </a:xfrm>
            <a:custGeom>
              <a:rect l="l" t="t" r="r" b="b"/>
              <a:pathLst>
                <a:path w="1081404" h="76200">
                  <a:moveTo>
                    <a:pt x="1004887" y="76200"/>
                  </a:moveTo>
                  <a:lnTo>
                    <a:pt x="1004887" y="0"/>
                  </a:lnTo>
                  <a:lnTo>
                    <a:pt x="1068387" y="31749"/>
                  </a:lnTo>
                  <a:lnTo>
                    <a:pt x="1046799" y="31749"/>
                  </a:lnTo>
                  <a:lnTo>
                    <a:pt x="1046799" y="44450"/>
                  </a:lnTo>
                  <a:lnTo>
                    <a:pt x="1068387" y="44450"/>
                  </a:lnTo>
                  <a:lnTo>
                    <a:pt x="1004887" y="76200"/>
                  </a:lnTo>
                  <a:close/>
                </a:path>
                <a:path w="1081404" h="76200">
                  <a:moveTo>
                    <a:pt x="1004887" y="44450"/>
                  </a:moveTo>
                  <a:lnTo>
                    <a:pt x="0" y="44450"/>
                  </a:lnTo>
                  <a:lnTo>
                    <a:pt x="0" y="31749"/>
                  </a:lnTo>
                  <a:lnTo>
                    <a:pt x="1004887" y="31749"/>
                  </a:lnTo>
                  <a:lnTo>
                    <a:pt x="1004887" y="44450"/>
                  </a:lnTo>
                  <a:close/>
                </a:path>
                <a:path w="1081404" h="76200">
                  <a:moveTo>
                    <a:pt x="1068387" y="44450"/>
                  </a:moveTo>
                  <a:lnTo>
                    <a:pt x="1046799" y="44450"/>
                  </a:lnTo>
                  <a:lnTo>
                    <a:pt x="1046799" y="31749"/>
                  </a:lnTo>
                  <a:lnTo>
                    <a:pt x="1068387" y="31749"/>
                  </a:lnTo>
                  <a:lnTo>
                    <a:pt x="1081087" y="38100"/>
                  </a:lnTo>
                  <a:lnTo>
                    <a:pt x="1068387" y="44450"/>
                  </a:lnTo>
                  <a:close/>
                </a:path>
              </a:pathLst>
            </a:custGeom>
            <a:solidFill>
              <a:srgbClr val="EAEAEA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/>
          <p:nvPr/>
        </p:nvSpPr>
        <p:spPr>
          <a:xfrm>
            <a:off x="5298440" y="4338320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EAEAEA"/>
                </a:solidFill>
                <a:latin typeface="微软雅黑"/>
                <a:cs typeface="微软雅黑"/>
              </a:rPr>
              <a:t>幸福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34840" y="2322195"/>
            <a:ext cx="285432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28189"/>
              </a:tabLst>
            </a:pPr>
            <a:r>
              <a:rPr sz="3200" b="1">
                <a:solidFill>
                  <a:srgbClr val="EAEAEA"/>
                </a:solidFill>
                <a:latin typeface="微软雅黑"/>
                <a:cs typeface="微软雅黑"/>
              </a:rPr>
              <a:t>幸</a:t>
            </a:r>
            <a:r>
              <a:rPr sz="3200" b="1" spc="-50">
                <a:solidFill>
                  <a:srgbClr val="EAEAEA"/>
                </a:solidFill>
                <a:latin typeface="微软雅黑"/>
                <a:cs typeface="微软雅黑"/>
              </a:rPr>
              <a:t>福</a:t>
            </a:r>
            <a:r>
              <a:rPr sz="3200" b="1">
                <a:solidFill>
                  <a:srgbClr val="EAEAEA"/>
                </a:solidFill>
                <a:latin typeface="微软雅黑"/>
                <a:cs typeface="微软雅黑"/>
              </a:rPr>
              <a:t>	内</a:t>
            </a:r>
            <a:r>
              <a:rPr sz="3200" b="1" spc="-50">
                <a:solidFill>
                  <a:srgbClr val="EAEAEA"/>
                </a:solidFill>
                <a:latin typeface="微软雅黑"/>
                <a:cs typeface="微软雅黑"/>
              </a:rPr>
              <a:t>求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243128" y="4338320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EAEAEA"/>
                </a:solidFill>
                <a:latin typeface="微软雅黑"/>
                <a:cs typeface="微软雅黑"/>
              </a:rPr>
              <a:t>外给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5292725" y="2598749"/>
            <a:ext cx="1873250" cy="2021205"/>
          </a:xfrm>
          <a:custGeom>
            <a:rect l="l" t="t" r="r" b="b"/>
            <a:pathLst>
              <a:path w="1873250" h="2021204">
                <a:moveTo>
                  <a:pt x="1081087" y="38100"/>
                </a:moveTo>
                <a:lnTo>
                  <a:pt x="1068374" y="31750"/>
                </a:lnTo>
                <a:lnTo>
                  <a:pt x="1004887" y="0"/>
                </a:lnTo>
                <a:lnTo>
                  <a:pt x="1004887" y="31750"/>
                </a:lnTo>
                <a:lnTo>
                  <a:pt x="0" y="31750"/>
                </a:lnTo>
                <a:lnTo>
                  <a:pt x="0" y="44450"/>
                </a:lnTo>
                <a:lnTo>
                  <a:pt x="1004887" y="44450"/>
                </a:lnTo>
                <a:lnTo>
                  <a:pt x="1004887" y="76200"/>
                </a:lnTo>
                <a:lnTo>
                  <a:pt x="1068387" y="44450"/>
                </a:lnTo>
                <a:lnTo>
                  <a:pt x="1081087" y="38100"/>
                </a:lnTo>
                <a:close/>
              </a:path>
              <a:path w="1873250" h="2021204">
                <a:moveTo>
                  <a:pt x="1873250" y="1982774"/>
                </a:moveTo>
                <a:lnTo>
                  <a:pt x="1860537" y="1976424"/>
                </a:lnTo>
                <a:lnTo>
                  <a:pt x="1797050" y="1944674"/>
                </a:lnTo>
                <a:lnTo>
                  <a:pt x="1797050" y="1976424"/>
                </a:lnTo>
                <a:lnTo>
                  <a:pt x="792162" y="1976424"/>
                </a:lnTo>
                <a:lnTo>
                  <a:pt x="792162" y="1989124"/>
                </a:lnTo>
                <a:lnTo>
                  <a:pt x="1797050" y="1989124"/>
                </a:lnTo>
                <a:lnTo>
                  <a:pt x="1797050" y="2020874"/>
                </a:lnTo>
                <a:lnTo>
                  <a:pt x="1860550" y="1989124"/>
                </a:lnTo>
                <a:lnTo>
                  <a:pt x="1873250" y="1982774"/>
                </a:lnTo>
                <a:close/>
              </a:path>
            </a:pathLst>
          </a:custGeom>
          <a:solidFill>
            <a:srgbClr val="EAEAE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15</a:t>
            </a:fld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97940" y="548639"/>
            <a:ext cx="58166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565">
                <a:latin typeface="微软雅黑"/>
                <a:cs typeface="微软雅黑"/>
              </a:rPr>
              <a:t>2</a:t>
            </a:r>
            <a:r>
              <a:rPr sz="4800" b="1" spc="-120">
                <a:latin typeface="微软雅黑"/>
                <a:cs typeface="微软雅黑"/>
              </a:rPr>
              <a:t>、关注过程——</a:t>
            </a:r>
            <a:r>
              <a:rPr sz="4800" b="1" spc="-25">
                <a:latin typeface="微软雅黑"/>
                <a:cs typeface="微软雅黑"/>
              </a:rPr>
              <a:t>变量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2321242"/>
            <a:ext cx="5334000" cy="2409825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851535" indent="-838835">
              <a:lnSpc>
                <a:spcPct val="100000"/>
              </a:lnSpc>
              <a:spcBef>
                <a:spcPts val="1155"/>
              </a:spcBef>
              <a:buSzPct val="97727"/>
              <a:buAutoNum type="arabicPlain"/>
              <a:tabLst>
                <a:tab pos="851535"/>
              </a:tabLst>
            </a:pP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时、空、信息</a:t>
            </a:r>
            <a:endParaRPr sz="4400">
              <a:latin typeface="微软雅黑"/>
              <a:cs typeface="微软雅黑"/>
            </a:endParaRPr>
          </a:p>
          <a:p>
            <a:pPr marL="851535" indent="-838835">
              <a:lnSpc>
                <a:spcPct val="100000"/>
              </a:lnSpc>
              <a:spcBef>
                <a:spcPts val="1055"/>
              </a:spcBef>
              <a:buSzPct val="97727"/>
              <a:buAutoNum type="arabicPlain"/>
              <a:tabLst>
                <a:tab pos="851535"/>
              </a:tabLst>
            </a:pP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人、事、物</a:t>
            </a:r>
            <a:endParaRPr sz="4400">
              <a:latin typeface="微软雅黑"/>
              <a:cs typeface="微软雅黑"/>
            </a:endParaRPr>
          </a:p>
          <a:p>
            <a:pPr marL="851535" indent="-838835">
              <a:lnSpc>
                <a:spcPct val="100000"/>
              </a:lnSpc>
              <a:spcBef>
                <a:spcPts val="819"/>
              </a:spcBef>
              <a:buSzPct val="97727"/>
              <a:buAutoNum type="arabicPlain"/>
              <a:tabLst>
                <a:tab pos="851535"/>
              </a:tabLst>
            </a:pPr>
            <a:r>
              <a:rPr sz="4400" b="1" spc="-10">
                <a:solidFill>
                  <a:srgbClr val="EAEAEA"/>
                </a:solidFill>
                <a:latin typeface="微软雅黑"/>
                <a:cs typeface="微软雅黑"/>
              </a:rPr>
              <a:t>官场、市场、情场</a:t>
            </a:r>
            <a:endParaRPr sz="4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53740" y="540851"/>
            <a:ext cx="5054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——</a:t>
            </a:r>
            <a:r>
              <a:rPr spc="-10"/>
              <a:t>中国人人性表现</a:t>
            </a: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297940" y="2106922"/>
            <a:ext cx="7543800" cy="23666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375">
                <a:solidFill>
                  <a:srgbClr val="EAEAEA"/>
                </a:solidFill>
                <a:latin typeface="微软雅黑"/>
                <a:cs typeface="微软雅黑"/>
              </a:rPr>
              <a:t>1</a:t>
            </a:r>
            <a:r>
              <a:rPr sz="3200" b="1">
                <a:solidFill>
                  <a:srgbClr val="EAEAEA"/>
                </a:solidFill>
                <a:latin typeface="微软雅黑"/>
                <a:cs typeface="微软雅黑"/>
              </a:rPr>
              <a:t>、理想</a:t>
            </a:r>
            <a:r>
              <a:rPr sz="32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b="1" spc="-25">
                <a:solidFill>
                  <a:srgbClr val="EAEAEA"/>
                </a:solidFill>
                <a:latin typeface="微软雅黑"/>
                <a:cs typeface="微软雅黑"/>
              </a:rPr>
              <a:t>务实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375">
                <a:solidFill>
                  <a:srgbClr val="EAEAEA"/>
                </a:solidFill>
                <a:latin typeface="微软雅黑"/>
                <a:cs typeface="微软雅黑"/>
              </a:rPr>
              <a:t>2</a:t>
            </a:r>
            <a:r>
              <a:rPr sz="3200" b="1">
                <a:solidFill>
                  <a:srgbClr val="EAEAEA"/>
                </a:solidFill>
                <a:latin typeface="微软雅黑"/>
                <a:cs typeface="微软雅黑"/>
              </a:rPr>
              <a:t>、权力偏执</a:t>
            </a:r>
            <a:r>
              <a:rPr sz="32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b="1" spc="-25">
                <a:solidFill>
                  <a:srgbClr val="EAEAEA"/>
                </a:solidFill>
                <a:latin typeface="微软雅黑"/>
                <a:cs typeface="微软雅黑"/>
              </a:rPr>
              <a:t>奴性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375">
                <a:solidFill>
                  <a:srgbClr val="EAEAEA"/>
                </a:solidFill>
                <a:latin typeface="微软雅黑"/>
                <a:cs typeface="微软雅黑"/>
              </a:rPr>
              <a:t>3</a:t>
            </a:r>
            <a:r>
              <a:rPr sz="3200" b="1">
                <a:solidFill>
                  <a:srgbClr val="EAEAEA"/>
                </a:solidFill>
                <a:latin typeface="微软雅黑"/>
                <a:cs typeface="微软雅黑"/>
              </a:rPr>
              <a:t>、言行分裂</a:t>
            </a:r>
            <a:r>
              <a:rPr sz="32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b="1" spc="-10">
                <a:solidFill>
                  <a:srgbClr val="EAEAEA"/>
                </a:solidFill>
                <a:latin typeface="微软雅黑"/>
                <a:cs typeface="微软雅黑"/>
              </a:rPr>
              <a:t>轻信、迷信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65"/>
              </a:spcBef>
            </a:pPr>
            <a:r>
              <a:rPr sz="3200" b="1" spc="-375">
                <a:solidFill>
                  <a:srgbClr val="EAEAEA"/>
                </a:solidFill>
                <a:latin typeface="微软雅黑"/>
                <a:cs typeface="微软雅黑"/>
              </a:rPr>
              <a:t>4</a:t>
            </a:r>
            <a:r>
              <a:rPr sz="3200" b="1">
                <a:solidFill>
                  <a:srgbClr val="EAEAEA"/>
                </a:solidFill>
                <a:latin typeface="微软雅黑"/>
                <a:cs typeface="微软雅黑"/>
              </a:rPr>
              <a:t>、思想压抑、嫉妒</a:t>
            </a:r>
            <a:r>
              <a:rPr sz="3200" b="1">
                <a:solidFill>
                  <a:srgbClr val="EAEAEA"/>
                </a:solidFill>
                <a:latin typeface="Times New Roman"/>
                <a:cs typeface="Times New Roman"/>
              </a:rPr>
              <a:t>——</a:t>
            </a:r>
            <a:r>
              <a:rPr sz="3200" b="1" spc="-10">
                <a:solidFill>
                  <a:srgbClr val="EAEAEA"/>
                </a:solidFill>
                <a:latin typeface="微软雅黑"/>
                <a:cs typeface="微软雅黑"/>
              </a:rPr>
              <a:t>消极、封闭、保守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495300"/>
            <a:ext cx="3434079" cy="6361430"/>
            <a:chOff x="0" y="495300"/>
            <a:chExt cx="3434079" cy="6361430"/>
          </a:xfrm>
        </p:grpSpPr>
        <p:sp>
          <p:nvSpPr>
            <p:cNvPr id="3" name="object 3"/>
            <p:cNvSpPr/>
            <p:nvPr/>
          </p:nvSpPr>
          <p:spPr>
            <a:xfrm>
              <a:off x="1142998" y="30479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5" y="1046878"/>
                  </a:lnTo>
                  <a:lnTo>
                    <a:pt x="8907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7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0" y="288466"/>
                  </a:lnTo>
                  <a:lnTo>
                    <a:pt x="418122" y="259215"/>
                  </a:lnTo>
                  <a:lnTo>
                    <a:pt x="453499" y="231309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8" y="156052"/>
                  </a:lnTo>
                  <a:lnTo>
                    <a:pt x="605672" y="133919"/>
                  </a:lnTo>
                  <a:lnTo>
                    <a:pt x="646184" y="113329"/>
                  </a:lnTo>
                  <a:lnTo>
                    <a:pt x="687603" y="94322"/>
                  </a:lnTo>
                  <a:lnTo>
                    <a:pt x="729891" y="76936"/>
                  </a:lnTo>
                  <a:lnTo>
                    <a:pt x="773007" y="61212"/>
                  </a:lnTo>
                  <a:lnTo>
                    <a:pt x="816912" y="47189"/>
                  </a:lnTo>
                  <a:lnTo>
                    <a:pt x="861566" y="34907"/>
                  </a:lnTo>
                  <a:lnTo>
                    <a:pt x="906930" y="24406"/>
                  </a:lnTo>
                  <a:lnTo>
                    <a:pt x="952963" y="15726"/>
                  </a:lnTo>
                  <a:lnTo>
                    <a:pt x="999626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20" y="3984"/>
                  </a:lnTo>
                  <a:lnTo>
                    <a:pt x="1286375" y="8905"/>
                  </a:lnTo>
                  <a:lnTo>
                    <a:pt x="1333039" y="15726"/>
                  </a:lnTo>
                  <a:lnTo>
                    <a:pt x="1379073" y="24407"/>
                  </a:lnTo>
                  <a:lnTo>
                    <a:pt x="1424436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399" y="94323"/>
                  </a:lnTo>
                  <a:lnTo>
                    <a:pt x="1639819" y="113330"/>
                  </a:lnTo>
                  <a:lnTo>
                    <a:pt x="1680330" y="133920"/>
                  </a:lnTo>
                  <a:lnTo>
                    <a:pt x="1719894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7" y="350843"/>
                  </a:lnTo>
                  <a:lnTo>
                    <a:pt x="1997533" y="383888"/>
                  </a:lnTo>
                  <a:lnTo>
                    <a:pt x="2026783" y="418119"/>
                  </a:lnTo>
                  <a:lnTo>
                    <a:pt x="2054690" y="453496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09" y="816910"/>
                  </a:lnTo>
                  <a:lnTo>
                    <a:pt x="2251091" y="861564"/>
                  </a:lnTo>
                  <a:lnTo>
                    <a:pt x="2261592" y="906927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30"/>
                  </a:lnTo>
                  <a:lnTo>
                    <a:pt x="2129946" y="1719894"/>
                  </a:lnTo>
                  <a:lnTo>
                    <a:pt x="2106310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42998" y="30479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7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6"/>
                  </a:lnTo>
                  <a:lnTo>
                    <a:pt x="259217" y="418119"/>
                  </a:lnTo>
                  <a:lnTo>
                    <a:pt x="288468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4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7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80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6"/>
                  </a:lnTo>
                  <a:lnTo>
                    <a:pt x="837312" y="877722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49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479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传统思维中处世观特点</a:t>
            </a:r>
            <a:r>
              <a:rPr spc="-50"/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139" y="40049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甲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77464" y="349218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乙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97940" y="1642745"/>
            <a:ext cx="27686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EAEAEA"/>
                </a:solidFill>
                <a:latin typeface="宋体"/>
                <a:cs typeface="宋体"/>
              </a:rPr>
              <a:t>是非难断，表达含糊彼此互助，能者多劳无需明制，暗自互动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4033835" y="1595437"/>
            <a:ext cx="2295525" cy="2295525"/>
            <a:chOff x="4033835" y="1595437"/>
            <a:chExt cx="2295525" cy="2295525"/>
          </a:xfrm>
        </p:grpSpPr>
        <p:sp>
          <p:nvSpPr>
            <p:cNvPr id="10" name="object 10"/>
            <p:cNvSpPr/>
            <p:nvPr/>
          </p:nvSpPr>
          <p:spPr>
            <a:xfrm>
              <a:off x="4038599" y="16001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8" y="2286000"/>
                  </a:moveTo>
                  <a:lnTo>
                    <a:pt x="1094682" y="2284997"/>
                  </a:lnTo>
                  <a:lnTo>
                    <a:pt x="1046877" y="2282015"/>
                  </a:lnTo>
                  <a:lnTo>
                    <a:pt x="999623" y="2277094"/>
                  </a:lnTo>
                  <a:lnTo>
                    <a:pt x="952960" y="2270273"/>
                  </a:lnTo>
                  <a:lnTo>
                    <a:pt x="906926" y="2261592"/>
                  </a:lnTo>
                  <a:lnTo>
                    <a:pt x="861562" y="2251091"/>
                  </a:lnTo>
                  <a:lnTo>
                    <a:pt x="816908" y="2238809"/>
                  </a:lnTo>
                  <a:lnTo>
                    <a:pt x="773003" y="2224787"/>
                  </a:lnTo>
                  <a:lnTo>
                    <a:pt x="729887" y="2209063"/>
                  </a:lnTo>
                  <a:lnTo>
                    <a:pt x="687599" y="2191677"/>
                  </a:lnTo>
                  <a:lnTo>
                    <a:pt x="646180" y="2172669"/>
                  </a:lnTo>
                  <a:lnTo>
                    <a:pt x="605668" y="2152079"/>
                  </a:lnTo>
                  <a:lnTo>
                    <a:pt x="566104" y="2129946"/>
                  </a:lnTo>
                  <a:lnTo>
                    <a:pt x="527528" y="2106311"/>
                  </a:lnTo>
                  <a:lnTo>
                    <a:pt x="489978" y="2081212"/>
                  </a:lnTo>
                  <a:lnTo>
                    <a:pt x="453495" y="2054689"/>
                  </a:lnTo>
                  <a:lnTo>
                    <a:pt x="418118" y="2026783"/>
                  </a:lnTo>
                  <a:lnTo>
                    <a:pt x="383887" y="1997532"/>
                  </a:lnTo>
                  <a:lnTo>
                    <a:pt x="350841" y="1966977"/>
                  </a:lnTo>
                  <a:lnTo>
                    <a:pt x="319021" y="1935157"/>
                  </a:lnTo>
                  <a:lnTo>
                    <a:pt x="288466" y="1902111"/>
                  </a:lnTo>
                  <a:lnTo>
                    <a:pt x="259215" y="1867880"/>
                  </a:lnTo>
                  <a:lnTo>
                    <a:pt x="231308" y="1832503"/>
                  </a:lnTo>
                  <a:lnTo>
                    <a:pt x="204786" y="1796020"/>
                  </a:lnTo>
                  <a:lnTo>
                    <a:pt x="179687" y="1758470"/>
                  </a:lnTo>
                  <a:lnTo>
                    <a:pt x="156051" y="1719893"/>
                  </a:lnTo>
                  <a:lnTo>
                    <a:pt x="133919" y="1680330"/>
                  </a:lnTo>
                  <a:lnTo>
                    <a:pt x="113329" y="1639818"/>
                  </a:lnTo>
                  <a:lnTo>
                    <a:pt x="94321" y="1598399"/>
                  </a:lnTo>
                  <a:lnTo>
                    <a:pt x="76935" y="1556111"/>
                  </a:lnTo>
                  <a:lnTo>
                    <a:pt x="61211" y="1512995"/>
                  </a:lnTo>
                  <a:lnTo>
                    <a:pt x="47188" y="1469090"/>
                  </a:lnTo>
                  <a:lnTo>
                    <a:pt x="34907" y="1424436"/>
                  </a:lnTo>
                  <a:lnTo>
                    <a:pt x="24406" y="1379072"/>
                  </a:lnTo>
                  <a:lnTo>
                    <a:pt x="15725" y="1333039"/>
                  </a:lnTo>
                  <a:lnTo>
                    <a:pt x="8904" y="1286375"/>
                  </a:lnTo>
                  <a:lnTo>
                    <a:pt x="3983" y="1239121"/>
                  </a:lnTo>
                  <a:lnTo>
                    <a:pt x="1001" y="1191316"/>
                  </a:lnTo>
                  <a:lnTo>
                    <a:pt x="0" y="1143000"/>
                  </a:lnTo>
                  <a:lnTo>
                    <a:pt x="1002" y="1094683"/>
                  </a:lnTo>
                  <a:lnTo>
                    <a:pt x="3984" y="1046878"/>
                  </a:lnTo>
                  <a:lnTo>
                    <a:pt x="8905" y="999623"/>
                  </a:lnTo>
                  <a:lnTo>
                    <a:pt x="15726" y="952960"/>
                  </a:lnTo>
                  <a:lnTo>
                    <a:pt x="24407" y="906926"/>
                  </a:lnTo>
                  <a:lnTo>
                    <a:pt x="34908" y="861562"/>
                  </a:lnTo>
                  <a:lnTo>
                    <a:pt x="47190" y="816908"/>
                  </a:lnTo>
                  <a:lnTo>
                    <a:pt x="61213" y="773003"/>
                  </a:lnTo>
                  <a:lnTo>
                    <a:pt x="76937" y="729887"/>
                  </a:lnTo>
                  <a:lnTo>
                    <a:pt x="94323" y="687599"/>
                  </a:lnTo>
                  <a:lnTo>
                    <a:pt x="113330" y="646180"/>
                  </a:lnTo>
                  <a:lnTo>
                    <a:pt x="133921" y="605668"/>
                  </a:lnTo>
                  <a:lnTo>
                    <a:pt x="156053" y="566104"/>
                  </a:lnTo>
                  <a:lnTo>
                    <a:pt x="179689" y="527528"/>
                  </a:lnTo>
                  <a:lnTo>
                    <a:pt x="204788" y="489978"/>
                  </a:lnTo>
                  <a:lnTo>
                    <a:pt x="231310" y="453495"/>
                  </a:lnTo>
                  <a:lnTo>
                    <a:pt x="259217" y="418118"/>
                  </a:lnTo>
                  <a:lnTo>
                    <a:pt x="288468" y="383887"/>
                  </a:lnTo>
                  <a:lnTo>
                    <a:pt x="319023" y="350841"/>
                  </a:lnTo>
                  <a:lnTo>
                    <a:pt x="350843" y="319021"/>
                  </a:lnTo>
                  <a:lnTo>
                    <a:pt x="383889" y="288466"/>
                  </a:lnTo>
                  <a:lnTo>
                    <a:pt x="418120" y="259215"/>
                  </a:lnTo>
                  <a:lnTo>
                    <a:pt x="453497" y="231309"/>
                  </a:lnTo>
                  <a:lnTo>
                    <a:pt x="489981" y="204786"/>
                  </a:lnTo>
                  <a:lnTo>
                    <a:pt x="527530" y="179687"/>
                  </a:lnTo>
                  <a:lnTo>
                    <a:pt x="566107" y="156052"/>
                  </a:lnTo>
                  <a:lnTo>
                    <a:pt x="605671" y="133919"/>
                  </a:lnTo>
                  <a:lnTo>
                    <a:pt x="646183" y="113329"/>
                  </a:lnTo>
                  <a:lnTo>
                    <a:pt x="687602" y="94322"/>
                  </a:lnTo>
                  <a:lnTo>
                    <a:pt x="729890" y="76936"/>
                  </a:lnTo>
                  <a:lnTo>
                    <a:pt x="773006" y="61212"/>
                  </a:lnTo>
                  <a:lnTo>
                    <a:pt x="816911" y="47189"/>
                  </a:lnTo>
                  <a:lnTo>
                    <a:pt x="861565" y="34907"/>
                  </a:lnTo>
                  <a:lnTo>
                    <a:pt x="906929" y="24406"/>
                  </a:lnTo>
                  <a:lnTo>
                    <a:pt x="952962" y="15726"/>
                  </a:lnTo>
                  <a:lnTo>
                    <a:pt x="999626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2999" y="0"/>
                  </a:lnTo>
                  <a:lnTo>
                    <a:pt x="1191313" y="1002"/>
                  </a:lnTo>
                  <a:lnTo>
                    <a:pt x="1239119" y="3984"/>
                  </a:lnTo>
                  <a:lnTo>
                    <a:pt x="1286374" y="8905"/>
                  </a:lnTo>
                  <a:lnTo>
                    <a:pt x="1333038" y="15726"/>
                  </a:lnTo>
                  <a:lnTo>
                    <a:pt x="1379072" y="24407"/>
                  </a:lnTo>
                  <a:lnTo>
                    <a:pt x="1424435" y="34908"/>
                  </a:lnTo>
                  <a:lnTo>
                    <a:pt x="1469090" y="47190"/>
                  </a:lnTo>
                  <a:lnTo>
                    <a:pt x="1512995" y="61213"/>
                  </a:lnTo>
                  <a:lnTo>
                    <a:pt x="1556111" y="76937"/>
                  </a:lnTo>
                  <a:lnTo>
                    <a:pt x="1598398" y="94323"/>
                  </a:lnTo>
                  <a:lnTo>
                    <a:pt x="1639818" y="113330"/>
                  </a:lnTo>
                  <a:lnTo>
                    <a:pt x="1680329" y="133920"/>
                  </a:lnTo>
                  <a:lnTo>
                    <a:pt x="1719893" y="156053"/>
                  </a:lnTo>
                  <a:lnTo>
                    <a:pt x="1758470" y="179689"/>
                  </a:lnTo>
                  <a:lnTo>
                    <a:pt x="1796019" y="204788"/>
                  </a:lnTo>
                  <a:lnTo>
                    <a:pt x="1832503" y="231310"/>
                  </a:lnTo>
                  <a:lnTo>
                    <a:pt x="1867880" y="259217"/>
                  </a:lnTo>
                  <a:lnTo>
                    <a:pt x="1902111" y="288467"/>
                  </a:lnTo>
                  <a:lnTo>
                    <a:pt x="1935156" y="319023"/>
                  </a:lnTo>
                  <a:lnTo>
                    <a:pt x="1966976" y="350843"/>
                  </a:lnTo>
                  <a:lnTo>
                    <a:pt x="1997532" y="383888"/>
                  </a:lnTo>
                  <a:lnTo>
                    <a:pt x="2026782" y="418119"/>
                  </a:lnTo>
                  <a:lnTo>
                    <a:pt x="2054689" y="453496"/>
                  </a:lnTo>
                  <a:lnTo>
                    <a:pt x="2081211" y="489980"/>
                  </a:lnTo>
                  <a:lnTo>
                    <a:pt x="2106310" y="527530"/>
                  </a:lnTo>
                  <a:lnTo>
                    <a:pt x="2129946" y="566106"/>
                  </a:lnTo>
                  <a:lnTo>
                    <a:pt x="2152078" y="605670"/>
                  </a:lnTo>
                  <a:lnTo>
                    <a:pt x="2172668" y="646182"/>
                  </a:lnTo>
                  <a:lnTo>
                    <a:pt x="2191676" y="687601"/>
                  </a:lnTo>
                  <a:lnTo>
                    <a:pt x="2209061" y="729889"/>
                  </a:lnTo>
                  <a:lnTo>
                    <a:pt x="2224786" y="773005"/>
                  </a:lnTo>
                  <a:lnTo>
                    <a:pt x="2238808" y="816910"/>
                  </a:lnTo>
                  <a:lnTo>
                    <a:pt x="2251090" y="861564"/>
                  </a:lnTo>
                  <a:lnTo>
                    <a:pt x="2261591" y="906927"/>
                  </a:lnTo>
                  <a:lnTo>
                    <a:pt x="2270272" y="952961"/>
                  </a:lnTo>
                  <a:lnTo>
                    <a:pt x="2277093" y="999625"/>
                  </a:lnTo>
                  <a:lnTo>
                    <a:pt x="2282014" y="1046879"/>
                  </a:lnTo>
                  <a:lnTo>
                    <a:pt x="2284996" y="1094684"/>
                  </a:lnTo>
                  <a:lnTo>
                    <a:pt x="2285998" y="1143000"/>
                  </a:lnTo>
                  <a:lnTo>
                    <a:pt x="2284995" y="1191316"/>
                  </a:lnTo>
                  <a:lnTo>
                    <a:pt x="2282013" y="1239121"/>
                  </a:lnTo>
                  <a:lnTo>
                    <a:pt x="2277092" y="1286376"/>
                  </a:lnTo>
                  <a:lnTo>
                    <a:pt x="2270271" y="1333039"/>
                  </a:lnTo>
                  <a:lnTo>
                    <a:pt x="2261591" y="1379073"/>
                  </a:lnTo>
                  <a:lnTo>
                    <a:pt x="2251090" y="1424437"/>
                  </a:lnTo>
                  <a:lnTo>
                    <a:pt x="2238808" y="1469091"/>
                  </a:lnTo>
                  <a:lnTo>
                    <a:pt x="2224785" y="1512996"/>
                  </a:lnTo>
                  <a:lnTo>
                    <a:pt x="2209061" y="1556112"/>
                  </a:lnTo>
                  <a:lnTo>
                    <a:pt x="2191675" y="1598399"/>
                  </a:lnTo>
                  <a:lnTo>
                    <a:pt x="2172667" y="1639819"/>
                  </a:lnTo>
                  <a:lnTo>
                    <a:pt x="2152077" y="1680330"/>
                  </a:lnTo>
                  <a:lnTo>
                    <a:pt x="2129945" y="1719894"/>
                  </a:lnTo>
                  <a:lnTo>
                    <a:pt x="2106309" y="1758471"/>
                  </a:lnTo>
                  <a:lnTo>
                    <a:pt x="2081210" y="1796020"/>
                  </a:lnTo>
                  <a:lnTo>
                    <a:pt x="2054688" y="1832504"/>
                  </a:lnTo>
                  <a:lnTo>
                    <a:pt x="2026781" y="1867881"/>
                  </a:lnTo>
                  <a:lnTo>
                    <a:pt x="1997531" y="1902112"/>
                  </a:lnTo>
                  <a:lnTo>
                    <a:pt x="1966975" y="1935157"/>
                  </a:lnTo>
                  <a:lnTo>
                    <a:pt x="1935155" y="1966977"/>
                  </a:lnTo>
                  <a:lnTo>
                    <a:pt x="1902109" y="1997533"/>
                  </a:lnTo>
                  <a:lnTo>
                    <a:pt x="1867878" y="2026783"/>
                  </a:lnTo>
                  <a:lnTo>
                    <a:pt x="1832501" y="2054690"/>
                  </a:lnTo>
                  <a:lnTo>
                    <a:pt x="1796018" y="2081212"/>
                  </a:lnTo>
                  <a:lnTo>
                    <a:pt x="1758468" y="2106311"/>
                  </a:lnTo>
                  <a:lnTo>
                    <a:pt x="1719892" y="2129947"/>
                  </a:lnTo>
                  <a:lnTo>
                    <a:pt x="1680328" y="2152079"/>
                  </a:lnTo>
                  <a:lnTo>
                    <a:pt x="1639816" y="2172669"/>
                  </a:lnTo>
                  <a:lnTo>
                    <a:pt x="1598397" y="2191677"/>
                  </a:lnTo>
                  <a:lnTo>
                    <a:pt x="1556110" y="2209063"/>
                  </a:lnTo>
                  <a:lnTo>
                    <a:pt x="1512994" y="2224787"/>
                  </a:lnTo>
                  <a:lnTo>
                    <a:pt x="1469089" y="2238809"/>
                  </a:lnTo>
                  <a:lnTo>
                    <a:pt x="1424435" y="2251091"/>
                  </a:lnTo>
                  <a:lnTo>
                    <a:pt x="1379071" y="2261592"/>
                  </a:lnTo>
                  <a:lnTo>
                    <a:pt x="1333037" y="2270273"/>
                  </a:lnTo>
                  <a:lnTo>
                    <a:pt x="1286374" y="2277094"/>
                  </a:lnTo>
                  <a:lnTo>
                    <a:pt x="1239120" y="2282015"/>
                  </a:lnTo>
                  <a:lnTo>
                    <a:pt x="1191315" y="2284997"/>
                  </a:lnTo>
                  <a:lnTo>
                    <a:pt x="1142998" y="2286000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038598" y="16001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7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6"/>
                  </a:lnTo>
                  <a:lnTo>
                    <a:pt x="259217" y="418119"/>
                  </a:lnTo>
                  <a:lnTo>
                    <a:pt x="288467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30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3"/>
                  </a:lnTo>
                  <a:lnTo>
                    <a:pt x="1512995" y="2224787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6000"/>
                  </a:lnTo>
                  <a:lnTo>
                    <a:pt x="1094684" y="2284997"/>
                  </a:lnTo>
                  <a:lnTo>
                    <a:pt x="1046879" y="2282015"/>
                  </a:lnTo>
                  <a:lnTo>
                    <a:pt x="999624" y="2277094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7"/>
                  </a:lnTo>
                  <a:lnTo>
                    <a:pt x="729888" y="2209063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7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90"/>
                  </a:lnTo>
                  <a:lnTo>
                    <a:pt x="418119" y="2026783"/>
                  </a:lnTo>
                  <a:lnTo>
                    <a:pt x="383888" y="1997533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2"/>
                  </a:lnTo>
                  <a:lnTo>
                    <a:pt x="259216" y="1867881"/>
                  </a:lnTo>
                  <a:lnTo>
                    <a:pt x="231310" y="1832504"/>
                  </a:lnTo>
                  <a:lnTo>
                    <a:pt x="204787" y="1796020"/>
                  </a:lnTo>
                  <a:lnTo>
                    <a:pt x="179688" y="1758471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9"/>
                  </a:lnTo>
                  <a:lnTo>
                    <a:pt x="94322" y="1598399"/>
                  </a:lnTo>
                  <a:lnTo>
                    <a:pt x="76937" y="1556112"/>
                  </a:lnTo>
                  <a:lnTo>
                    <a:pt x="61213" y="1512996"/>
                  </a:lnTo>
                  <a:lnTo>
                    <a:pt x="47190" y="1469091"/>
                  </a:lnTo>
                  <a:lnTo>
                    <a:pt x="34908" y="1424437"/>
                  </a:lnTo>
                  <a:lnTo>
                    <a:pt x="24407" y="1379073"/>
                  </a:lnTo>
                  <a:lnTo>
                    <a:pt x="15726" y="1333039"/>
                  </a:lnTo>
                  <a:lnTo>
                    <a:pt x="8905" y="1286376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2"/>
                  </a:moveTo>
                  <a:lnTo>
                    <a:pt x="1141464" y="80220"/>
                  </a:lnTo>
                  <a:lnTo>
                    <a:pt x="1088102" y="136626"/>
                  </a:lnTo>
                  <a:lnTo>
                    <a:pt x="1056430" y="168876"/>
                  </a:lnTo>
                  <a:lnTo>
                    <a:pt x="1022465" y="203442"/>
                  </a:lnTo>
                  <a:lnTo>
                    <a:pt x="986984" y="240038"/>
                  </a:lnTo>
                  <a:lnTo>
                    <a:pt x="950762" y="278379"/>
                  </a:lnTo>
                  <a:lnTo>
                    <a:pt x="914577" y="318177"/>
                  </a:lnTo>
                  <a:lnTo>
                    <a:pt x="879204" y="359148"/>
                  </a:lnTo>
                  <a:lnTo>
                    <a:pt x="845419" y="401005"/>
                  </a:lnTo>
                  <a:lnTo>
                    <a:pt x="814000" y="443461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6" y="654730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2"/>
                  </a:lnTo>
                  <a:lnTo>
                    <a:pt x="805151" y="848776"/>
                  </a:lnTo>
                  <a:lnTo>
                    <a:pt x="837312" y="877722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8"/>
                  </a:lnTo>
                  <a:lnTo>
                    <a:pt x="999301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4"/>
                  </a:lnTo>
                  <a:lnTo>
                    <a:pt x="1189624" y="1111514"/>
                  </a:lnTo>
                  <a:lnTo>
                    <a:pt x="1237723" y="1141080"/>
                  </a:lnTo>
                  <a:lnTo>
                    <a:pt x="1284987" y="1170737"/>
                  </a:lnTo>
                  <a:lnTo>
                    <a:pt x="1330895" y="1200487"/>
                  </a:lnTo>
                  <a:lnTo>
                    <a:pt x="1374924" y="1230337"/>
                  </a:lnTo>
                  <a:lnTo>
                    <a:pt x="1416555" y="1260289"/>
                  </a:lnTo>
                  <a:lnTo>
                    <a:pt x="1455267" y="1290349"/>
                  </a:lnTo>
                  <a:lnTo>
                    <a:pt x="1490537" y="1320520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4"/>
                  </a:lnTo>
                  <a:lnTo>
                    <a:pt x="1560849" y="1672482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0"/>
                  </a:lnTo>
                  <a:lnTo>
                    <a:pt x="1074739" y="2271712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3576635" y="4110037"/>
            <a:ext cx="2295525" cy="2295525"/>
            <a:chOff x="3576635" y="4110037"/>
            <a:chExt cx="2295525" cy="2295525"/>
          </a:xfrm>
        </p:grpSpPr>
        <p:sp>
          <p:nvSpPr>
            <p:cNvPr id="13" name="object 13"/>
            <p:cNvSpPr/>
            <p:nvPr/>
          </p:nvSpPr>
          <p:spPr>
            <a:xfrm>
              <a:off x="3581398" y="41147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9" y="0"/>
                  </a:moveTo>
                  <a:close/>
                </a:path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3" y="1094683"/>
                  </a:lnTo>
                  <a:lnTo>
                    <a:pt x="3985" y="1046878"/>
                  </a:lnTo>
                  <a:lnTo>
                    <a:pt x="8906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1"/>
                  </a:lnTo>
                  <a:lnTo>
                    <a:pt x="729892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29" y="8905"/>
                  </a:lnTo>
                  <a:lnTo>
                    <a:pt x="1046883" y="3984"/>
                  </a:lnTo>
                  <a:lnTo>
                    <a:pt x="1094691" y="1002"/>
                  </a:lnTo>
                  <a:lnTo>
                    <a:pt x="1142999" y="0"/>
                  </a:lnTo>
                  <a:lnTo>
                    <a:pt x="1191317" y="1002"/>
                  </a:lnTo>
                  <a:lnTo>
                    <a:pt x="1239122" y="3984"/>
                  </a:lnTo>
                  <a:lnTo>
                    <a:pt x="1286376" y="8905"/>
                  </a:lnTo>
                  <a:lnTo>
                    <a:pt x="1333040" y="15726"/>
                  </a:lnTo>
                  <a:lnTo>
                    <a:pt x="1379074" y="24407"/>
                  </a:lnTo>
                  <a:lnTo>
                    <a:pt x="1424437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0"/>
                  </a:lnTo>
                  <a:lnTo>
                    <a:pt x="1719895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8" y="319023"/>
                  </a:lnTo>
                  <a:lnTo>
                    <a:pt x="1966978" y="350843"/>
                  </a:lnTo>
                  <a:lnTo>
                    <a:pt x="1997533" y="383889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6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8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8"/>
                  </a:lnTo>
                  <a:lnTo>
                    <a:pt x="8905" y="1286375"/>
                  </a:lnTo>
                  <a:lnTo>
                    <a:pt x="3984" y="1239120"/>
                  </a:lnTo>
                  <a:lnTo>
                    <a:pt x="1002" y="1191315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581398" y="41147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7" y="383889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5"/>
                  </a:lnTo>
                  <a:lnTo>
                    <a:pt x="2282015" y="1239120"/>
                  </a:lnTo>
                  <a:lnTo>
                    <a:pt x="2277094" y="1286375"/>
                  </a:lnTo>
                  <a:lnTo>
                    <a:pt x="2270273" y="1333038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8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6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7"/>
                  </a:lnTo>
                  <a:lnTo>
                    <a:pt x="837312" y="877723"/>
                  </a:lnTo>
                  <a:lnTo>
                    <a:pt x="873329" y="906721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50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4"/>
                  </a:lnTo>
                  <a:lnTo>
                    <a:pt x="1600151" y="1549594"/>
                  </a:lnTo>
                  <a:lnTo>
                    <a:pt x="1592338" y="1589662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8"/>
                  </a:lnTo>
                  <a:lnTo>
                    <a:pt x="1236460" y="2085499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2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4863465" y="28063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是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168265" y="19681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非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06265" y="4406582"/>
            <a:ext cx="1168400" cy="1457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61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向右</a:t>
            </a: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4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9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向左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6319835" y="2967037"/>
            <a:ext cx="2295525" cy="2295525"/>
            <a:chOff x="6319835" y="2967037"/>
            <a:chExt cx="2295525" cy="2295525"/>
          </a:xfrm>
        </p:grpSpPr>
        <p:sp>
          <p:nvSpPr>
            <p:cNvPr id="19" name="object 19"/>
            <p:cNvSpPr/>
            <p:nvPr/>
          </p:nvSpPr>
          <p:spPr>
            <a:xfrm>
              <a:off x="6324597" y="29717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6" y="1046878"/>
                  </a:lnTo>
                  <a:lnTo>
                    <a:pt x="8907" y="999623"/>
                  </a:lnTo>
                  <a:lnTo>
                    <a:pt x="15728" y="952960"/>
                  </a:lnTo>
                  <a:lnTo>
                    <a:pt x="24409" y="906926"/>
                  </a:lnTo>
                  <a:lnTo>
                    <a:pt x="34910" y="861562"/>
                  </a:lnTo>
                  <a:lnTo>
                    <a:pt x="47192" y="816908"/>
                  </a:lnTo>
                  <a:lnTo>
                    <a:pt x="61215" y="773003"/>
                  </a:lnTo>
                  <a:lnTo>
                    <a:pt x="76939" y="729887"/>
                  </a:lnTo>
                  <a:lnTo>
                    <a:pt x="94325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1" y="527528"/>
                  </a:lnTo>
                  <a:lnTo>
                    <a:pt x="204790" y="489978"/>
                  </a:lnTo>
                  <a:lnTo>
                    <a:pt x="231312" y="453495"/>
                  </a:lnTo>
                  <a:lnTo>
                    <a:pt x="259219" y="418118"/>
                  </a:lnTo>
                  <a:lnTo>
                    <a:pt x="288470" y="383887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6"/>
                  </a:lnTo>
                  <a:lnTo>
                    <a:pt x="418122" y="259215"/>
                  </a:lnTo>
                  <a:lnTo>
                    <a:pt x="453499" y="231309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2"/>
                  </a:lnTo>
                  <a:lnTo>
                    <a:pt x="729891" y="76936"/>
                  </a:lnTo>
                  <a:lnTo>
                    <a:pt x="773007" y="61212"/>
                  </a:lnTo>
                  <a:lnTo>
                    <a:pt x="816912" y="47189"/>
                  </a:lnTo>
                  <a:lnTo>
                    <a:pt x="861566" y="34907"/>
                  </a:lnTo>
                  <a:lnTo>
                    <a:pt x="906930" y="24406"/>
                  </a:lnTo>
                  <a:lnTo>
                    <a:pt x="952963" y="15726"/>
                  </a:lnTo>
                  <a:lnTo>
                    <a:pt x="999627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20" y="3984"/>
                  </a:lnTo>
                  <a:lnTo>
                    <a:pt x="1286375" y="8905"/>
                  </a:lnTo>
                  <a:lnTo>
                    <a:pt x="1333039" y="15726"/>
                  </a:lnTo>
                  <a:lnTo>
                    <a:pt x="1379073" y="24407"/>
                  </a:lnTo>
                  <a:lnTo>
                    <a:pt x="1424436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399" y="94323"/>
                  </a:lnTo>
                  <a:lnTo>
                    <a:pt x="1639819" y="113330"/>
                  </a:lnTo>
                  <a:lnTo>
                    <a:pt x="1680330" y="133920"/>
                  </a:lnTo>
                  <a:lnTo>
                    <a:pt x="1719894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8" y="350843"/>
                  </a:lnTo>
                  <a:lnTo>
                    <a:pt x="1997533" y="383888"/>
                  </a:lnTo>
                  <a:lnTo>
                    <a:pt x="2026783" y="418119"/>
                  </a:lnTo>
                  <a:lnTo>
                    <a:pt x="2054690" y="453496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09" y="816910"/>
                  </a:lnTo>
                  <a:lnTo>
                    <a:pt x="2251091" y="861564"/>
                  </a:lnTo>
                  <a:lnTo>
                    <a:pt x="2261592" y="906927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3" y="2284996"/>
                  </a:lnTo>
                  <a:lnTo>
                    <a:pt x="1046878" y="2282014"/>
                  </a:lnTo>
                  <a:lnTo>
                    <a:pt x="999624" y="2277093"/>
                  </a:lnTo>
                  <a:lnTo>
                    <a:pt x="952960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0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09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6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4" y="1239121"/>
                  </a:lnTo>
                  <a:lnTo>
                    <a:pt x="2277093" y="1286375"/>
                  </a:lnTo>
                  <a:lnTo>
                    <a:pt x="2270272" y="1333039"/>
                  </a:lnTo>
                  <a:lnTo>
                    <a:pt x="2261591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8" y="1639818"/>
                  </a:lnTo>
                  <a:lnTo>
                    <a:pt x="2152078" y="1680330"/>
                  </a:lnTo>
                  <a:lnTo>
                    <a:pt x="2129946" y="1719894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1" y="1902111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79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6324597" y="29717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6" y="1046879"/>
                  </a:lnTo>
                  <a:lnTo>
                    <a:pt x="8907" y="999625"/>
                  </a:lnTo>
                  <a:lnTo>
                    <a:pt x="15728" y="952961"/>
                  </a:lnTo>
                  <a:lnTo>
                    <a:pt x="24408" y="906927"/>
                  </a:lnTo>
                  <a:lnTo>
                    <a:pt x="34910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4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90" y="527530"/>
                  </a:lnTo>
                  <a:lnTo>
                    <a:pt x="204788" y="489980"/>
                  </a:lnTo>
                  <a:lnTo>
                    <a:pt x="231311" y="453496"/>
                  </a:lnTo>
                  <a:lnTo>
                    <a:pt x="259217" y="418119"/>
                  </a:lnTo>
                  <a:lnTo>
                    <a:pt x="288468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7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9" y="76937"/>
                  </a:lnTo>
                  <a:lnTo>
                    <a:pt x="773005" y="61213"/>
                  </a:lnTo>
                  <a:lnTo>
                    <a:pt x="816910" y="47190"/>
                  </a:lnTo>
                  <a:lnTo>
                    <a:pt x="861564" y="34908"/>
                  </a:lnTo>
                  <a:lnTo>
                    <a:pt x="906928" y="24407"/>
                  </a:lnTo>
                  <a:lnTo>
                    <a:pt x="952961" y="15726"/>
                  </a:lnTo>
                  <a:lnTo>
                    <a:pt x="999625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9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4" y="1239121"/>
                  </a:lnTo>
                  <a:lnTo>
                    <a:pt x="2277093" y="1286375"/>
                  </a:lnTo>
                  <a:lnTo>
                    <a:pt x="2270272" y="1333039"/>
                  </a:lnTo>
                  <a:lnTo>
                    <a:pt x="2261592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8" y="1639818"/>
                  </a:lnTo>
                  <a:lnTo>
                    <a:pt x="2152078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2" y="1902111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lnTo>
                    <a:pt x="1094683" y="2284996"/>
                  </a:lnTo>
                  <a:lnTo>
                    <a:pt x="1046878" y="2282014"/>
                  </a:lnTo>
                  <a:lnTo>
                    <a:pt x="999624" y="2277093"/>
                  </a:lnTo>
                  <a:lnTo>
                    <a:pt x="952960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0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3" y="136627"/>
                  </a:lnTo>
                  <a:lnTo>
                    <a:pt x="1056431" y="168877"/>
                  </a:lnTo>
                  <a:lnTo>
                    <a:pt x="1022466" y="203443"/>
                  </a:lnTo>
                  <a:lnTo>
                    <a:pt x="986985" y="240039"/>
                  </a:lnTo>
                  <a:lnTo>
                    <a:pt x="950763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20" y="401005"/>
                  </a:lnTo>
                  <a:lnTo>
                    <a:pt x="814000" y="443462"/>
                  </a:lnTo>
                  <a:lnTo>
                    <a:pt x="785722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7" y="654731"/>
                  </a:lnTo>
                  <a:lnTo>
                    <a:pt x="718619" y="694779"/>
                  </a:lnTo>
                  <a:lnTo>
                    <a:pt x="725489" y="733425"/>
                  </a:lnTo>
                  <a:lnTo>
                    <a:pt x="754482" y="791023"/>
                  </a:lnTo>
                  <a:lnTo>
                    <a:pt x="805152" y="848776"/>
                  </a:lnTo>
                  <a:lnTo>
                    <a:pt x="837313" y="877722"/>
                  </a:lnTo>
                  <a:lnTo>
                    <a:pt x="873330" y="906720"/>
                  </a:lnTo>
                  <a:lnTo>
                    <a:pt x="912681" y="935774"/>
                  </a:lnTo>
                  <a:lnTo>
                    <a:pt x="954845" y="964889"/>
                  </a:lnTo>
                  <a:lnTo>
                    <a:pt x="999302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2" y="1082035"/>
                  </a:lnTo>
                  <a:lnTo>
                    <a:pt x="1189625" y="1111515"/>
                  </a:lnTo>
                  <a:lnTo>
                    <a:pt x="1237724" y="1141081"/>
                  </a:lnTo>
                  <a:lnTo>
                    <a:pt x="1284988" y="1170737"/>
                  </a:lnTo>
                  <a:lnTo>
                    <a:pt x="1330895" y="1200488"/>
                  </a:lnTo>
                  <a:lnTo>
                    <a:pt x="1374925" y="1230337"/>
                  </a:lnTo>
                  <a:lnTo>
                    <a:pt x="1416556" y="1260290"/>
                  </a:lnTo>
                  <a:lnTo>
                    <a:pt x="1455267" y="1290349"/>
                  </a:lnTo>
                  <a:lnTo>
                    <a:pt x="1490537" y="1320521"/>
                  </a:lnTo>
                  <a:lnTo>
                    <a:pt x="1521845" y="1350808"/>
                  </a:lnTo>
                  <a:lnTo>
                    <a:pt x="1548669" y="1381215"/>
                  </a:lnTo>
                  <a:lnTo>
                    <a:pt x="1586781" y="1442407"/>
                  </a:lnTo>
                  <a:lnTo>
                    <a:pt x="1597027" y="1473200"/>
                  </a:lnTo>
                  <a:lnTo>
                    <a:pt x="1601907" y="1510703"/>
                  </a:lnTo>
                  <a:lnTo>
                    <a:pt x="1600152" y="1549594"/>
                  </a:lnTo>
                  <a:lnTo>
                    <a:pt x="1592338" y="1589661"/>
                  </a:lnTo>
                  <a:lnTo>
                    <a:pt x="1579045" y="1630695"/>
                  </a:lnTo>
                  <a:lnTo>
                    <a:pt x="1560850" y="1672483"/>
                  </a:lnTo>
                  <a:lnTo>
                    <a:pt x="1538331" y="1714815"/>
                  </a:lnTo>
                  <a:lnTo>
                    <a:pt x="1512066" y="1757480"/>
                  </a:lnTo>
                  <a:lnTo>
                    <a:pt x="1482634" y="1800268"/>
                  </a:lnTo>
                  <a:lnTo>
                    <a:pt x="1450611" y="1842967"/>
                  </a:lnTo>
                  <a:lnTo>
                    <a:pt x="1416577" y="1885367"/>
                  </a:lnTo>
                  <a:lnTo>
                    <a:pt x="1381109" y="1927257"/>
                  </a:lnTo>
                  <a:lnTo>
                    <a:pt x="1344786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1" y="2085498"/>
                  </a:lnTo>
                  <a:lnTo>
                    <a:pt x="1202494" y="2121675"/>
                  </a:lnTo>
                  <a:lnTo>
                    <a:pt x="1170563" y="2156076"/>
                  </a:lnTo>
                  <a:lnTo>
                    <a:pt x="1141243" y="2188491"/>
                  </a:lnTo>
                  <a:lnTo>
                    <a:pt x="1115114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7073265" y="41017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规定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18</a:t>
            </a:fld>
          </a:p>
        </p:txBody>
      </p:sp>
      <p:sp>
        <p:nvSpPr>
          <p:cNvPr id="22" name="object 22"/>
          <p:cNvSpPr txBox="1"/>
          <p:nvPr/>
        </p:nvSpPr>
        <p:spPr>
          <a:xfrm>
            <a:off x="7454265" y="33397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例外</a:t>
            </a:r>
            <a:endParaRPr sz="24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495300"/>
            <a:ext cx="3357879" cy="6361430"/>
            <a:chOff x="0" y="495300"/>
            <a:chExt cx="3357879" cy="6361430"/>
          </a:xfrm>
        </p:grpSpPr>
        <p:sp>
          <p:nvSpPr>
            <p:cNvPr id="3" name="object 3"/>
            <p:cNvSpPr/>
            <p:nvPr/>
          </p:nvSpPr>
          <p:spPr>
            <a:xfrm>
              <a:off x="1066799" y="12191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8" y="2286000"/>
                  </a:moveTo>
                  <a:lnTo>
                    <a:pt x="1094682" y="2284997"/>
                  </a:lnTo>
                  <a:lnTo>
                    <a:pt x="1046877" y="2282015"/>
                  </a:lnTo>
                  <a:lnTo>
                    <a:pt x="999623" y="2277094"/>
                  </a:lnTo>
                  <a:lnTo>
                    <a:pt x="952959" y="2270273"/>
                  </a:lnTo>
                  <a:lnTo>
                    <a:pt x="906926" y="2261592"/>
                  </a:lnTo>
                  <a:lnTo>
                    <a:pt x="861562" y="2251091"/>
                  </a:lnTo>
                  <a:lnTo>
                    <a:pt x="816908" y="2238809"/>
                  </a:lnTo>
                  <a:lnTo>
                    <a:pt x="773003" y="2224787"/>
                  </a:lnTo>
                  <a:lnTo>
                    <a:pt x="729887" y="2209063"/>
                  </a:lnTo>
                  <a:lnTo>
                    <a:pt x="687599" y="2191677"/>
                  </a:lnTo>
                  <a:lnTo>
                    <a:pt x="646180" y="2172669"/>
                  </a:lnTo>
                  <a:lnTo>
                    <a:pt x="605668" y="2152079"/>
                  </a:lnTo>
                  <a:lnTo>
                    <a:pt x="566104" y="2129946"/>
                  </a:lnTo>
                  <a:lnTo>
                    <a:pt x="527528" y="2106311"/>
                  </a:lnTo>
                  <a:lnTo>
                    <a:pt x="489978" y="2081212"/>
                  </a:lnTo>
                  <a:lnTo>
                    <a:pt x="453494" y="2054689"/>
                  </a:lnTo>
                  <a:lnTo>
                    <a:pt x="418117" y="2026783"/>
                  </a:lnTo>
                  <a:lnTo>
                    <a:pt x="383886" y="1997532"/>
                  </a:lnTo>
                  <a:lnTo>
                    <a:pt x="350841" y="1966977"/>
                  </a:lnTo>
                  <a:lnTo>
                    <a:pt x="319021" y="1935157"/>
                  </a:lnTo>
                  <a:lnTo>
                    <a:pt x="288465" y="1902111"/>
                  </a:lnTo>
                  <a:lnTo>
                    <a:pt x="259215" y="1867880"/>
                  </a:lnTo>
                  <a:lnTo>
                    <a:pt x="231308" y="1832503"/>
                  </a:lnTo>
                  <a:lnTo>
                    <a:pt x="204786" y="1796020"/>
                  </a:lnTo>
                  <a:lnTo>
                    <a:pt x="179687" y="1758470"/>
                  </a:lnTo>
                  <a:lnTo>
                    <a:pt x="156051" y="1719893"/>
                  </a:lnTo>
                  <a:lnTo>
                    <a:pt x="133918" y="1680330"/>
                  </a:lnTo>
                  <a:lnTo>
                    <a:pt x="113328" y="1639818"/>
                  </a:lnTo>
                  <a:lnTo>
                    <a:pt x="94321" y="1598399"/>
                  </a:lnTo>
                  <a:lnTo>
                    <a:pt x="76935" y="1556111"/>
                  </a:lnTo>
                  <a:lnTo>
                    <a:pt x="61211" y="1512995"/>
                  </a:lnTo>
                  <a:lnTo>
                    <a:pt x="47188" y="1469090"/>
                  </a:lnTo>
                  <a:lnTo>
                    <a:pt x="34906" y="1424436"/>
                  </a:lnTo>
                  <a:lnTo>
                    <a:pt x="24405" y="1379072"/>
                  </a:lnTo>
                  <a:lnTo>
                    <a:pt x="15724" y="1333039"/>
                  </a:lnTo>
                  <a:lnTo>
                    <a:pt x="8904" y="1286375"/>
                  </a:lnTo>
                  <a:lnTo>
                    <a:pt x="3983" y="1239121"/>
                  </a:lnTo>
                  <a:lnTo>
                    <a:pt x="1001" y="1191316"/>
                  </a:lnTo>
                  <a:lnTo>
                    <a:pt x="0" y="1143000"/>
                  </a:lnTo>
                  <a:lnTo>
                    <a:pt x="1002" y="1094683"/>
                  </a:lnTo>
                  <a:lnTo>
                    <a:pt x="3984" y="1046878"/>
                  </a:lnTo>
                  <a:lnTo>
                    <a:pt x="8905" y="999623"/>
                  </a:lnTo>
                  <a:lnTo>
                    <a:pt x="15726" y="952960"/>
                  </a:lnTo>
                  <a:lnTo>
                    <a:pt x="24407" y="906926"/>
                  </a:lnTo>
                  <a:lnTo>
                    <a:pt x="34908" y="861562"/>
                  </a:lnTo>
                  <a:lnTo>
                    <a:pt x="47190" y="816908"/>
                  </a:lnTo>
                  <a:lnTo>
                    <a:pt x="61213" y="773003"/>
                  </a:lnTo>
                  <a:lnTo>
                    <a:pt x="76937" y="729887"/>
                  </a:lnTo>
                  <a:lnTo>
                    <a:pt x="94323" y="687599"/>
                  </a:lnTo>
                  <a:lnTo>
                    <a:pt x="113330" y="646180"/>
                  </a:lnTo>
                  <a:lnTo>
                    <a:pt x="133921" y="605668"/>
                  </a:lnTo>
                  <a:lnTo>
                    <a:pt x="156053" y="566104"/>
                  </a:lnTo>
                  <a:lnTo>
                    <a:pt x="179689" y="527528"/>
                  </a:lnTo>
                  <a:lnTo>
                    <a:pt x="204788" y="489978"/>
                  </a:lnTo>
                  <a:lnTo>
                    <a:pt x="231310" y="453495"/>
                  </a:lnTo>
                  <a:lnTo>
                    <a:pt x="259217" y="418118"/>
                  </a:lnTo>
                  <a:lnTo>
                    <a:pt x="288468" y="383887"/>
                  </a:lnTo>
                  <a:lnTo>
                    <a:pt x="319023" y="350841"/>
                  </a:lnTo>
                  <a:lnTo>
                    <a:pt x="350843" y="319021"/>
                  </a:lnTo>
                  <a:lnTo>
                    <a:pt x="383889" y="288466"/>
                  </a:lnTo>
                  <a:lnTo>
                    <a:pt x="418120" y="259215"/>
                  </a:lnTo>
                  <a:lnTo>
                    <a:pt x="453497" y="231309"/>
                  </a:lnTo>
                  <a:lnTo>
                    <a:pt x="489980" y="204786"/>
                  </a:lnTo>
                  <a:lnTo>
                    <a:pt x="527530" y="179687"/>
                  </a:lnTo>
                  <a:lnTo>
                    <a:pt x="566107" y="156052"/>
                  </a:lnTo>
                  <a:lnTo>
                    <a:pt x="605671" y="133919"/>
                  </a:lnTo>
                  <a:lnTo>
                    <a:pt x="646183" y="113329"/>
                  </a:lnTo>
                  <a:lnTo>
                    <a:pt x="687602" y="94322"/>
                  </a:lnTo>
                  <a:lnTo>
                    <a:pt x="729890" y="76936"/>
                  </a:lnTo>
                  <a:lnTo>
                    <a:pt x="773006" y="61212"/>
                  </a:lnTo>
                  <a:lnTo>
                    <a:pt x="816911" y="47189"/>
                  </a:lnTo>
                  <a:lnTo>
                    <a:pt x="861565" y="34907"/>
                  </a:lnTo>
                  <a:lnTo>
                    <a:pt x="906928" y="24406"/>
                  </a:lnTo>
                  <a:lnTo>
                    <a:pt x="952962" y="15726"/>
                  </a:lnTo>
                  <a:lnTo>
                    <a:pt x="999626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2998" y="0"/>
                  </a:lnTo>
                  <a:lnTo>
                    <a:pt x="1191313" y="1002"/>
                  </a:lnTo>
                  <a:lnTo>
                    <a:pt x="1239119" y="3984"/>
                  </a:lnTo>
                  <a:lnTo>
                    <a:pt x="1286374" y="8905"/>
                  </a:lnTo>
                  <a:lnTo>
                    <a:pt x="1333038" y="15726"/>
                  </a:lnTo>
                  <a:lnTo>
                    <a:pt x="1379071" y="24407"/>
                  </a:lnTo>
                  <a:lnTo>
                    <a:pt x="1424435" y="34908"/>
                  </a:lnTo>
                  <a:lnTo>
                    <a:pt x="1469089" y="47190"/>
                  </a:lnTo>
                  <a:lnTo>
                    <a:pt x="1512994" y="61213"/>
                  </a:lnTo>
                  <a:lnTo>
                    <a:pt x="1556110" y="76937"/>
                  </a:lnTo>
                  <a:lnTo>
                    <a:pt x="1598398" y="94323"/>
                  </a:lnTo>
                  <a:lnTo>
                    <a:pt x="1639817" y="113330"/>
                  </a:lnTo>
                  <a:lnTo>
                    <a:pt x="1680329" y="133920"/>
                  </a:lnTo>
                  <a:lnTo>
                    <a:pt x="1719893" y="156053"/>
                  </a:lnTo>
                  <a:lnTo>
                    <a:pt x="1758469" y="179689"/>
                  </a:lnTo>
                  <a:lnTo>
                    <a:pt x="1796019" y="204788"/>
                  </a:lnTo>
                  <a:lnTo>
                    <a:pt x="1832502" y="231310"/>
                  </a:lnTo>
                  <a:lnTo>
                    <a:pt x="1867879" y="259217"/>
                  </a:lnTo>
                  <a:lnTo>
                    <a:pt x="1902110" y="288467"/>
                  </a:lnTo>
                  <a:lnTo>
                    <a:pt x="1935156" y="319023"/>
                  </a:lnTo>
                  <a:lnTo>
                    <a:pt x="1966976" y="350843"/>
                  </a:lnTo>
                  <a:lnTo>
                    <a:pt x="1997531" y="383888"/>
                  </a:lnTo>
                  <a:lnTo>
                    <a:pt x="2026782" y="418119"/>
                  </a:lnTo>
                  <a:lnTo>
                    <a:pt x="2054688" y="453496"/>
                  </a:lnTo>
                  <a:lnTo>
                    <a:pt x="2081211" y="489980"/>
                  </a:lnTo>
                  <a:lnTo>
                    <a:pt x="2106310" y="527530"/>
                  </a:lnTo>
                  <a:lnTo>
                    <a:pt x="2129945" y="566106"/>
                  </a:lnTo>
                  <a:lnTo>
                    <a:pt x="2152078" y="605670"/>
                  </a:lnTo>
                  <a:lnTo>
                    <a:pt x="2172668" y="646182"/>
                  </a:lnTo>
                  <a:lnTo>
                    <a:pt x="2191676" y="687601"/>
                  </a:lnTo>
                  <a:lnTo>
                    <a:pt x="2209061" y="729889"/>
                  </a:lnTo>
                  <a:lnTo>
                    <a:pt x="2224785" y="773005"/>
                  </a:lnTo>
                  <a:lnTo>
                    <a:pt x="2238808" y="816910"/>
                  </a:lnTo>
                  <a:lnTo>
                    <a:pt x="2251090" y="861564"/>
                  </a:lnTo>
                  <a:lnTo>
                    <a:pt x="2261591" y="906927"/>
                  </a:lnTo>
                  <a:lnTo>
                    <a:pt x="2270272" y="952961"/>
                  </a:lnTo>
                  <a:lnTo>
                    <a:pt x="2277092" y="999625"/>
                  </a:lnTo>
                  <a:lnTo>
                    <a:pt x="2282014" y="1046879"/>
                  </a:lnTo>
                  <a:lnTo>
                    <a:pt x="2284995" y="1094684"/>
                  </a:lnTo>
                  <a:lnTo>
                    <a:pt x="2285998" y="1143000"/>
                  </a:lnTo>
                  <a:lnTo>
                    <a:pt x="2284995" y="1191316"/>
                  </a:lnTo>
                  <a:lnTo>
                    <a:pt x="2282013" y="1239121"/>
                  </a:lnTo>
                  <a:lnTo>
                    <a:pt x="2277092" y="1286376"/>
                  </a:lnTo>
                  <a:lnTo>
                    <a:pt x="2270271" y="1333039"/>
                  </a:lnTo>
                  <a:lnTo>
                    <a:pt x="2261590" y="1379073"/>
                  </a:lnTo>
                  <a:lnTo>
                    <a:pt x="2251089" y="1424437"/>
                  </a:lnTo>
                  <a:lnTo>
                    <a:pt x="2238807" y="1469091"/>
                  </a:lnTo>
                  <a:lnTo>
                    <a:pt x="2224785" y="1512996"/>
                  </a:lnTo>
                  <a:lnTo>
                    <a:pt x="2209061" y="1556112"/>
                  </a:lnTo>
                  <a:lnTo>
                    <a:pt x="2191675" y="1598399"/>
                  </a:lnTo>
                  <a:lnTo>
                    <a:pt x="2172667" y="1639819"/>
                  </a:lnTo>
                  <a:lnTo>
                    <a:pt x="2152077" y="1680330"/>
                  </a:lnTo>
                  <a:lnTo>
                    <a:pt x="2129944" y="1719894"/>
                  </a:lnTo>
                  <a:lnTo>
                    <a:pt x="2106309" y="1758471"/>
                  </a:lnTo>
                  <a:lnTo>
                    <a:pt x="2081210" y="1796020"/>
                  </a:lnTo>
                  <a:lnTo>
                    <a:pt x="2054687" y="1832504"/>
                  </a:lnTo>
                  <a:lnTo>
                    <a:pt x="2026781" y="1867881"/>
                  </a:lnTo>
                  <a:lnTo>
                    <a:pt x="1997530" y="1902112"/>
                  </a:lnTo>
                  <a:lnTo>
                    <a:pt x="1966975" y="1935157"/>
                  </a:lnTo>
                  <a:lnTo>
                    <a:pt x="1935155" y="1966977"/>
                  </a:lnTo>
                  <a:lnTo>
                    <a:pt x="1902109" y="1997533"/>
                  </a:lnTo>
                  <a:lnTo>
                    <a:pt x="1867878" y="2026783"/>
                  </a:lnTo>
                  <a:lnTo>
                    <a:pt x="1832501" y="2054690"/>
                  </a:lnTo>
                  <a:lnTo>
                    <a:pt x="1796018" y="2081212"/>
                  </a:lnTo>
                  <a:lnTo>
                    <a:pt x="1758468" y="2106311"/>
                  </a:lnTo>
                  <a:lnTo>
                    <a:pt x="1719891" y="2129947"/>
                  </a:lnTo>
                  <a:lnTo>
                    <a:pt x="1680328" y="2152079"/>
                  </a:lnTo>
                  <a:lnTo>
                    <a:pt x="1639816" y="2172669"/>
                  </a:lnTo>
                  <a:lnTo>
                    <a:pt x="1598397" y="2191677"/>
                  </a:lnTo>
                  <a:lnTo>
                    <a:pt x="1556109" y="2209063"/>
                  </a:lnTo>
                  <a:lnTo>
                    <a:pt x="1512993" y="2224787"/>
                  </a:lnTo>
                  <a:lnTo>
                    <a:pt x="1469089" y="2238809"/>
                  </a:lnTo>
                  <a:lnTo>
                    <a:pt x="1424434" y="2251091"/>
                  </a:lnTo>
                  <a:lnTo>
                    <a:pt x="1379071" y="2261592"/>
                  </a:lnTo>
                  <a:lnTo>
                    <a:pt x="1333037" y="2270273"/>
                  </a:lnTo>
                  <a:lnTo>
                    <a:pt x="1286373" y="2277094"/>
                  </a:lnTo>
                  <a:lnTo>
                    <a:pt x="1239119" y="2282015"/>
                  </a:lnTo>
                  <a:lnTo>
                    <a:pt x="1191314" y="2284997"/>
                  </a:lnTo>
                  <a:lnTo>
                    <a:pt x="1142998" y="2286000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66798" y="12191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7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6"/>
                  </a:lnTo>
                  <a:lnTo>
                    <a:pt x="259217" y="418119"/>
                  </a:lnTo>
                  <a:lnTo>
                    <a:pt x="288468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4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30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7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3"/>
                  </a:lnTo>
                  <a:lnTo>
                    <a:pt x="1512995" y="2224787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6000"/>
                  </a:lnTo>
                  <a:lnTo>
                    <a:pt x="1094684" y="2284997"/>
                  </a:lnTo>
                  <a:lnTo>
                    <a:pt x="1046879" y="2282015"/>
                  </a:lnTo>
                  <a:lnTo>
                    <a:pt x="999625" y="2277094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10" y="2238809"/>
                  </a:lnTo>
                  <a:lnTo>
                    <a:pt x="773005" y="2224787"/>
                  </a:lnTo>
                  <a:lnTo>
                    <a:pt x="729888" y="2209063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7"/>
                  </a:lnTo>
                  <a:lnTo>
                    <a:pt x="527529" y="2106311"/>
                  </a:lnTo>
                  <a:lnTo>
                    <a:pt x="489980" y="2081212"/>
                  </a:lnTo>
                  <a:lnTo>
                    <a:pt x="453496" y="2054690"/>
                  </a:lnTo>
                  <a:lnTo>
                    <a:pt x="418119" y="2026783"/>
                  </a:lnTo>
                  <a:lnTo>
                    <a:pt x="383888" y="1997533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2"/>
                  </a:lnTo>
                  <a:lnTo>
                    <a:pt x="259216" y="1867881"/>
                  </a:lnTo>
                  <a:lnTo>
                    <a:pt x="231310" y="1832504"/>
                  </a:lnTo>
                  <a:lnTo>
                    <a:pt x="204787" y="1796020"/>
                  </a:lnTo>
                  <a:lnTo>
                    <a:pt x="179688" y="1758471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9"/>
                  </a:lnTo>
                  <a:lnTo>
                    <a:pt x="94322" y="1598399"/>
                  </a:lnTo>
                  <a:lnTo>
                    <a:pt x="76937" y="1556112"/>
                  </a:lnTo>
                  <a:lnTo>
                    <a:pt x="61213" y="1512996"/>
                  </a:lnTo>
                  <a:lnTo>
                    <a:pt x="47190" y="1469091"/>
                  </a:lnTo>
                  <a:lnTo>
                    <a:pt x="34908" y="1424437"/>
                  </a:lnTo>
                  <a:lnTo>
                    <a:pt x="24407" y="1379073"/>
                  </a:lnTo>
                  <a:lnTo>
                    <a:pt x="15726" y="1333039"/>
                  </a:lnTo>
                  <a:lnTo>
                    <a:pt x="8905" y="1286376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2"/>
                  </a:moveTo>
                  <a:lnTo>
                    <a:pt x="1141464" y="80220"/>
                  </a:lnTo>
                  <a:lnTo>
                    <a:pt x="1088102" y="136626"/>
                  </a:lnTo>
                  <a:lnTo>
                    <a:pt x="1056430" y="168876"/>
                  </a:lnTo>
                  <a:lnTo>
                    <a:pt x="1022465" y="203442"/>
                  </a:lnTo>
                  <a:lnTo>
                    <a:pt x="986984" y="240038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19" y="401005"/>
                  </a:lnTo>
                  <a:lnTo>
                    <a:pt x="814000" y="443461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6" y="654730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2"/>
                  </a:lnTo>
                  <a:lnTo>
                    <a:pt x="805151" y="848776"/>
                  </a:lnTo>
                  <a:lnTo>
                    <a:pt x="837312" y="877722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8"/>
                  </a:lnTo>
                  <a:lnTo>
                    <a:pt x="999301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4"/>
                  </a:lnTo>
                  <a:lnTo>
                    <a:pt x="1189624" y="1111514"/>
                  </a:lnTo>
                  <a:lnTo>
                    <a:pt x="1237723" y="1141080"/>
                  </a:lnTo>
                  <a:lnTo>
                    <a:pt x="1284987" y="1170737"/>
                  </a:lnTo>
                  <a:lnTo>
                    <a:pt x="1330895" y="1200487"/>
                  </a:lnTo>
                  <a:lnTo>
                    <a:pt x="1374924" y="1230337"/>
                  </a:lnTo>
                  <a:lnTo>
                    <a:pt x="1416555" y="1260289"/>
                  </a:lnTo>
                  <a:lnTo>
                    <a:pt x="1455267" y="1290349"/>
                  </a:lnTo>
                  <a:lnTo>
                    <a:pt x="1490537" y="1320520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4"/>
                  </a:lnTo>
                  <a:lnTo>
                    <a:pt x="1560849" y="1672482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0"/>
                  </a:lnTo>
                  <a:lnTo>
                    <a:pt x="1074739" y="2271712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297940" y="242252"/>
            <a:ext cx="58928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传统思维中处世观特点</a:t>
            </a:r>
            <a:r>
              <a:rPr spc="-50"/>
              <a:t>2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3990973" y="1192212"/>
            <a:ext cx="2295525" cy="2295525"/>
            <a:chOff x="3990973" y="1192212"/>
            <a:chExt cx="2295525" cy="2295525"/>
          </a:xfrm>
        </p:grpSpPr>
        <p:sp>
          <p:nvSpPr>
            <p:cNvPr id="7" name="object 7"/>
            <p:cNvSpPr/>
            <p:nvPr/>
          </p:nvSpPr>
          <p:spPr>
            <a:xfrm>
              <a:off x="3995737" y="1196974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8" y="2286000"/>
                  </a:moveTo>
                  <a:lnTo>
                    <a:pt x="1094682" y="2284997"/>
                  </a:lnTo>
                  <a:lnTo>
                    <a:pt x="1046877" y="2282015"/>
                  </a:lnTo>
                  <a:lnTo>
                    <a:pt x="999623" y="2277094"/>
                  </a:lnTo>
                  <a:lnTo>
                    <a:pt x="952960" y="2270273"/>
                  </a:lnTo>
                  <a:lnTo>
                    <a:pt x="906926" y="2261592"/>
                  </a:lnTo>
                  <a:lnTo>
                    <a:pt x="861562" y="2251091"/>
                  </a:lnTo>
                  <a:lnTo>
                    <a:pt x="816908" y="2238809"/>
                  </a:lnTo>
                  <a:lnTo>
                    <a:pt x="773003" y="2224787"/>
                  </a:lnTo>
                  <a:lnTo>
                    <a:pt x="729887" y="2209063"/>
                  </a:lnTo>
                  <a:lnTo>
                    <a:pt x="687599" y="2191677"/>
                  </a:lnTo>
                  <a:lnTo>
                    <a:pt x="646180" y="2172669"/>
                  </a:lnTo>
                  <a:lnTo>
                    <a:pt x="605668" y="2152079"/>
                  </a:lnTo>
                  <a:lnTo>
                    <a:pt x="566104" y="2129946"/>
                  </a:lnTo>
                  <a:lnTo>
                    <a:pt x="527528" y="2106311"/>
                  </a:lnTo>
                  <a:lnTo>
                    <a:pt x="489978" y="2081212"/>
                  </a:lnTo>
                  <a:lnTo>
                    <a:pt x="453495" y="2054689"/>
                  </a:lnTo>
                  <a:lnTo>
                    <a:pt x="418118" y="2026783"/>
                  </a:lnTo>
                  <a:lnTo>
                    <a:pt x="383886" y="1997532"/>
                  </a:lnTo>
                  <a:lnTo>
                    <a:pt x="350841" y="1966977"/>
                  </a:lnTo>
                  <a:lnTo>
                    <a:pt x="319021" y="1935157"/>
                  </a:lnTo>
                  <a:lnTo>
                    <a:pt x="288465" y="1902111"/>
                  </a:lnTo>
                  <a:lnTo>
                    <a:pt x="259215" y="1867880"/>
                  </a:lnTo>
                  <a:lnTo>
                    <a:pt x="231308" y="1832503"/>
                  </a:lnTo>
                  <a:lnTo>
                    <a:pt x="204786" y="1796020"/>
                  </a:lnTo>
                  <a:lnTo>
                    <a:pt x="179687" y="1758470"/>
                  </a:lnTo>
                  <a:lnTo>
                    <a:pt x="156051" y="1719893"/>
                  </a:lnTo>
                  <a:lnTo>
                    <a:pt x="133919" y="1680330"/>
                  </a:lnTo>
                  <a:lnTo>
                    <a:pt x="113329" y="1639818"/>
                  </a:lnTo>
                  <a:lnTo>
                    <a:pt x="94321" y="1598399"/>
                  </a:lnTo>
                  <a:lnTo>
                    <a:pt x="76935" y="1556111"/>
                  </a:lnTo>
                  <a:lnTo>
                    <a:pt x="61211" y="1512995"/>
                  </a:lnTo>
                  <a:lnTo>
                    <a:pt x="47188" y="1469090"/>
                  </a:lnTo>
                  <a:lnTo>
                    <a:pt x="34907" y="1424436"/>
                  </a:lnTo>
                  <a:lnTo>
                    <a:pt x="24406" y="1379072"/>
                  </a:lnTo>
                  <a:lnTo>
                    <a:pt x="15725" y="1333039"/>
                  </a:lnTo>
                  <a:lnTo>
                    <a:pt x="8904" y="1286375"/>
                  </a:lnTo>
                  <a:lnTo>
                    <a:pt x="3983" y="1239121"/>
                  </a:lnTo>
                  <a:lnTo>
                    <a:pt x="1001" y="1191316"/>
                  </a:lnTo>
                  <a:lnTo>
                    <a:pt x="0" y="1143000"/>
                  </a:lnTo>
                  <a:lnTo>
                    <a:pt x="1002" y="1094683"/>
                  </a:lnTo>
                  <a:lnTo>
                    <a:pt x="3984" y="1046878"/>
                  </a:lnTo>
                  <a:lnTo>
                    <a:pt x="8905" y="999623"/>
                  </a:lnTo>
                  <a:lnTo>
                    <a:pt x="15726" y="952960"/>
                  </a:lnTo>
                  <a:lnTo>
                    <a:pt x="24407" y="906926"/>
                  </a:lnTo>
                  <a:lnTo>
                    <a:pt x="34908" y="861562"/>
                  </a:lnTo>
                  <a:lnTo>
                    <a:pt x="47190" y="816908"/>
                  </a:lnTo>
                  <a:lnTo>
                    <a:pt x="61213" y="773003"/>
                  </a:lnTo>
                  <a:lnTo>
                    <a:pt x="76937" y="729887"/>
                  </a:lnTo>
                  <a:lnTo>
                    <a:pt x="94323" y="687599"/>
                  </a:lnTo>
                  <a:lnTo>
                    <a:pt x="113330" y="646180"/>
                  </a:lnTo>
                  <a:lnTo>
                    <a:pt x="133921" y="605668"/>
                  </a:lnTo>
                  <a:lnTo>
                    <a:pt x="156053" y="566104"/>
                  </a:lnTo>
                  <a:lnTo>
                    <a:pt x="179689" y="527528"/>
                  </a:lnTo>
                  <a:lnTo>
                    <a:pt x="204788" y="489978"/>
                  </a:lnTo>
                  <a:lnTo>
                    <a:pt x="231310" y="453495"/>
                  </a:lnTo>
                  <a:lnTo>
                    <a:pt x="259217" y="418118"/>
                  </a:lnTo>
                  <a:lnTo>
                    <a:pt x="288468" y="383887"/>
                  </a:lnTo>
                  <a:lnTo>
                    <a:pt x="319023" y="350841"/>
                  </a:lnTo>
                  <a:lnTo>
                    <a:pt x="350843" y="319021"/>
                  </a:lnTo>
                  <a:lnTo>
                    <a:pt x="383889" y="288466"/>
                  </a:lnTo>
                  <a:lnTo>
                    <a:pt x="418120" y="259215"/>
                  </a:lnTo>
                  <a:lnTo>
                    <a:pt x="453497" y="231309"/>
                  </a:lnTo>
                  <a:lnTo>
                    <a:pt x="489981" y="204786"/>
                  </a:lnTo>
                  <a:lnTo>
                    <a:pt x="527530" y="179687"/>
                  </a:lnTo>
                  <a:lnTo>
                    <a:pt x="566107" y="156052"/>
                  </a:lnTo>
                  <a:lnTo>
                    <a:pt x="605671" y="133919"/>
                  </a:lnTo>
                  <a:lnTo>
                    <a:pt x="646183" y="113329"/>
                  </a:lnTo>
                  <a:lnTo>
                    <a:pt x="687602" y="94322"/>
                  </a:lnTo>
                  <a:lnTo>
                    <a:pt x="729890" y="76936"/>
                  </a:lnTo>
                  <a:lnTo>
                    <a:pt x="773006" y="61212"/>
                  </a:lnTo>
                  <a:lnTo>
                    <a:pt x="816911" y="47189"/>
                  </a:lnTo>
                  <a:lnTo>
                    <a:pt x="861565" y="34907"/>
                  </a:lnTo>
                  <a:lnTo>
                    <a:pt x="906929" y="24406"/>
                  </a:lnTo>
                  <a:lnTo>
                    <a:pt x="952962" y="15726"/>
                  </a:lnTo>
                  <a:lnTo>
                    <a:pt x="999626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2999" y="0"/>
                  </a:lnTo>
                  <a:lnTo>
                    <a:pt x="1191313" y="1002"/>
                  </a:lnTo>
                  <a:lnTo>
                    <a:pt x="1239119" y="3984"/>
                  </a:lnTo>
                  <a:lnTo>
                    <a:pt x="1286374" y="8905"/>
                  </a:lnTo>
                  <a:lnTo>
                    <a:pt x="1333038" y="15726"/>
                  </a:lnTo>
                  <a:lnTo>
                    <a:pt x="1379072" y="24407"/>
                  </a:lnTo>
                  <a:lnTo>
                    <a:pt x="1424435" y="34908"/>
                  </a:lnTo>
                  <a:lnTo>
                    <a:pt x="1469090" y="47190"/>
                  </a:lnTo>
                  <a:lnTo>
                    <a:pt x="1512995" y="61213"/>
                  </a:lnTo>
                  <a:lnTo>
                    <a:pt x="1556111" y="76937"/>
                  </a:lnTo>
                  <a:lnTo>
                    <a:pt x="1598398" y="94323"/>
                  </a:lnTo>
                  <a:lnTo>
                    <a:pt x="1639818" y="113330"/>
                  </a:lnTo>
                  <a:lnTo>
                    <a:pt x="1680329" y="133920"/>
                  </a:lnTo>
                  <a:lnTo>
                    <a:pt x="1719893" y="156053"/>
                  </a:lnTo>
                  <a:lnTo>
                    <a:pt x="1758470" y="179689"/>
                  </a:lnTo>
                  <a:lnTo>
                    <a:pt x="1796019" y="204788"/>
                  </a:lnTo>
                  <a:lnTo>
                    <a:pt x="1832503" y="231310"/>
                  </a:lnTo>
                  <a:lnTo>
                    <a:pt x="1867880" y="259217"/>
                  </a:lnTo>
                  <a:lnTo>
                    <a:pt x="1902111" y="288467"/>
                  </a:lnTo>
                  <a:lnTo>
                    <a:pt x="1935156" y="319023"/>
                  </a:lnTo>
                  <a:lnTo>
                    <a:pt x="1966976" y="350843"/>
                  </a:lnTo>
                  <a:lnTo>
                    <a:pt x="1997532" y="383888"/>
                  </a:lnTo>
                  <a:lnTo>
                    <a:pt x="2026782" y="418119"/>
                  </a:lnTo>
                  <a:lnTo>
                    <a:pt x="2054689" y="453496"/>
                  </a:lnTo>
                  <a:lnTo>
                    <a:pt x="2081211" y="489980"/>
                  </a:lnTo>
                  <a:lnTo>
                    <a:pt x="2106310" y="527530"/>
                  </a:lnTo>
                  <a:lnTo>
                    <a:pt x="2129946" y="566106"/>
                  </a:lnTo>
                  <a:lnTo>
                    <a:pt x="2152078" y="605670"/>
                  </a:lnTo>
                  <a:lnTo>
                    <a:pt x="2172668" y="646182"/>
                  </a:lnTo>
                  <a:lnTo>
                    <a:pt x="2191676" y="687601"/>
                  </a:lnTo>
                  <a:lnTo>
                    <a:pt x="2209061" y="729889"/>
                  </a:lnTo>
                  <a:lnTo>
                    <a:pt x="2224786" y="773005"/>
                  </a:lnTo>
                  <a:lnTo>
                    <a:pt x="2238808" y="816910"/>
                  </a:lnTo>
                  <a:lnTo>
                    <a:pt x="2251090" y="861564"/>
                  </a:lnTo>
                  <a:lnTo>
                    <a:pt x="2261591" y="906927"/>
                  </a:lnTo>
                  <a:lnTo>
                    <a:pt x="2270272" y="952961"/>
                  </a:lnTo>
                  <a:lnTo>
                    <a:pt x="2277093" y="999625"/>
                  </a:lnTo>
                  <a:lnTo>
                    <a:pt x="2282014" y="1046879"/>
                  </a:lnTo>
                  <a:lnTo>
                    <a:pt x="2284996" y="1094684"/>
                  </a:lnTo>
                  <a:lnTo>
                    <a:pt x="2285998" y="1143000"/>
                  </a:lnTo>
                  <a:lnTo>
                    <a:pt x="2284995" y="1191316"/>
                  </a:lnTo>
                  <a:lnTo>
                    <a:pt x="2282013" y="1239121"/>
                  </a:lnTo>
                  <a:lnTo>
                    <a:pt x="2277092" y="1286376"/>
                  </a:lnTo>
                  <a:lnTo>
                    <a:pt x="2270271" y="1333039"/>
                  </a:lnTo>
                  <a:lnTo>
                    <a:pt x="2261591" y="1379073"/>
                  </a:lnTo>
                  <a:lnTo>
                    <a:pt x="2251090" y="1424437"/>
                  </a:lnTo>
                  <a:lnTo>
                    <a:pt x="2238808" y="1469091"/>
                  </a:lnTo>
                  <a:lnTo>
                    <a:pt x="2224785" y="1512996"/>
                  </a:lnTo>
                  <a:lnTo>
                    <a:pt x="2209061" y="1556112"/>
                  </a:lnTo>
                  <a:lnTo>
                    <a:pt x="2191675" y="1598399"/>
                  </a:lnTo>
                  <a:lnTo>
                    <a:pt x="2172667" y="1639819"/>
                  </a:lnTo>
                  <a:lnTo>
                    <a:pt x="2152077" y="1680330"/>
                  </a:lnTo>
                  <a:lnTo>
                    <a:pt x="2129945" y="1719894"/>
                  </a:lnTo>
                  <a:lnTo>
                    <a:pt x="2106309" y="1758471"/>
                  </a:lnTo>
                  <a:lnTo>
                    <a:pt x="2081210" y="1796020"/>
                  </a:lnTo>
                  <a:lnTo>
                    <a:pt x="2054688" y="1832504"/>
                  </a:lnTo>
                  <a:lnTo>
                    <a:pt x="2026781" y="1867881"/>
                  </a:lnTo>
                  <a:lnTo>
                    <a:pt x="1997530" y="1902112"/>
                  </a:lnTo>
                  <a:lnTo>
                    <a:pt x="1966975" y="1935157"/>
                  </a:lnTo>
                  <a:lnTo>
                    <a:pt x="1935155" y="1966977"/>
                  </a:lnTo>
                  <a:lnTo>
                    <a:pt x="1902109" y="1997533"/>
                  </a:lnTo>
                  <a:lnTo>
                    <a:pt x="1867878" y="2026783"/>
                  </a:lnTo>
                  <a:lnTo>
                    <a:pt x="1832501" y="2054690"/>
                  </a:lnTo>
                  <a:lnTo>
                    <a:pt x="1796018" y="2081212"/>
                  </a:lnTo>
                  <a:lnTo>
                    <a:pt x="1758468" y="2106311"/>
                  </a:lnTo>
                  <a:lnTo>
                    <a:pt x="1719892" y="2129947"/>
                  </a:lnTo>
                  <a:lnTo>
                    <a:pt x="1680328" y="2152079"/>
                  </a:lnTo>
                  <a:lnTo>
                    <a:pt x="1639816" y="2172669"/>
                  </a:lnTo>
                  <a:lnTo>
                    <a:pt x="1598397" y="2191677"/>
                  </a:lnTo>
                  <a:lnTo>
                    <a:pt x="1556110" y="2209063"/>
                  </a:lnTo>
                  <a:lnTo>
                    <a:pt x="1512994" y="2224787"/>
                  </a:lnTo>
                  <a:lnTo>
                    <a:pt x="1469089" y="2238809"/>
                  </a:lnTo>
                  <a:lnTo>
                    <a:pt x="1424435" y="2251091"/>
                  </a:lnTo>
                  <a:lnTo>
                    <a:pt x="1379071" y="2261592"/>
                  </a:lnTo>
                  <a:lnTo>
                    <a:pt x="1333037" y="2270273"/>
                  </a:lnTo>
                  <a:lnTo>
                    <a:pt x="1286374" y="2277094"/>
                  </a:lnTo>
                  <a:lnTo>
                    <a:pt x="1239120" y="2282015"/>
                  </a:lnTo>
                  <a:lnTo>
                    <a:pt x="1191315" y="2284997"/>
                  </a:lnTo>
                  <a:lnTo>
                    <a:pt x="1142998" y="2286000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995736" y="1196974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7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6"/>
                  </a:lnTo>
                  <a:lnTo>
                    <a:pt x="259217" y="418119"/>
                  </a:lnTo>
                  <a:lnTo>
                    <a:pt x="288467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30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3"/>
                  </a:lnTo>
                  <a:lnTo>
                    <a:pt x="1512995" y="2224787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6000"/>
                  </a:lnTo>
                  <a:lnTo>
                    <a:pt x="1094684" y="2284997"/>
                  </a:lnTo>
                  <a:lnTo>
                    <a:pt x="1046879" y="2282015"/>
                  </a:lnTo>
                  <a:lnTo>
                    <a:pt x="999624" y="2277094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7"/>
                  </a:lnTo>
                  <a:lnTo>
                    <a:pt x="729888" y="2209063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7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90"/>
                  </a:lnTo>
                  <a:lnTo>
                    <a:pt x="418119" y="2026783"/>
                  </a:lnTo>
                  <a:lnTo>
                    <a:pt x="383888" y="1997533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2"/>
                  </a:lnTo>
                  <a:lnTo>
                    <a:pt x="259216" y="1867881"/>
                  </a:lnTo>
                  <a:lnTo>
                    <a:pt x="231310" y="1832504"/>
                  </a:lnTo>
                  <a:lnTo>
                    <a:pt x="204787" y="1796020"/>
                  </a:lnTo>
                  <a:lnTo>
                    <a:pt x="179688" y="1758471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9"/>
                  </a:lnTo>
                  <a:lnTo>
                    <a:pt x="94322" y="1598399"/>
                  </a:lnTo>
                  <a:lnTo>
                    <a:pt x="76937" y="1556112"/>
                  </a:lnTo>
                  <a:lnTo>
                    <a:pt x="61213" y="1512996"/>
                  </a:lnTo>
                  <a:lnTo>
                    <a:pt x="47190" y="1469091"/>
                  </a:lnTo>
                  <a:lnTo>
                    <a:pt x="34908" y="1424437"/>
                  </a:lnTo>
                  <a:lnTo>
                    <a:pt x="24407" y="1379073"/>
                  </a:lnTo>
                  <a:lnTo>
                    <a:pt x="15726" y="1333039"/>
                  </a:lnTo>
                  <a:lnTo>
                    <a:pt x="8905" y="1286376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2"/>
                  </a:moveTo>
                  <a:lnTo>
                    <a:pt x="1141464" y="80220"/>
                  </a:lnTo>
                  <a:lnTo>
                    <a:pt x="1088102" y="136626"/>
                  </a:lnTo>
                  <a:lnTo>
                    <a:pt x="1056430" y="168876"/>
                  </a:lnTo>
                  <a:lnTo>
                    <a:pt x="1022465" y="203442"/>
                  </a:lnTo>
                  <a:lnTo>
                    <a:pt x="986984" y="240038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19" y="401005"/>
                  </a:lnTo>
                  <a:lnTo>
                    <a:pt x="814000" y="443461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6" y="654730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2"/>
                  </a:lnTo>
                  <a:lnTo>
                    <a:pt x="805151" y="848776"/>
                  </a:lnTo>
                  <a:lnTo>
                    <a:pt x="837312" y="877722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8"/>
                  </a:lnTo>
                  <a:lnTo>
                    <a:pt x="999301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4"/>
                  </a:lnTo>
                  <a:lnTo>
                    <a:pt x="1189624" y="1111514"/>
                  </a:lnTo>
                  <a:lnTo>
                    <a:pt x="1237723" y="1141080"/>
                  </a:lnTo>
                  <a:lnTo>
                    <a:pt x="1284987" y="1170737"/>
                  </a:lnTo>
                  <a:lnTo>
                    <a:pt x="1330895" y="1200487"/>
                  </a:lnTo>
                  <a:lnTo>
                    <a:pt x="1374924" y="1230337"/>
                  </a:lnTo>
                  <a:lnTo>
                    <a:pt x="1416555" y="1260289"/>
                  </a:lnTo>
                  <a:lnTo>
                    <a:pt x="1455267" y="1290349"/>
                  </a:lnTo>
                  <a:lnTo>
                    <a:pt x="1490537" y="1320520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4"/>
                  </a:lnTo>
                  <a:lnTo>
                    <a:pt x="1560849" y="1672482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0"/>
                  </a:lnTo>
                  <a:lnTo>
                    <a:pt x="1074739" y="2271712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398585" y="3652837"/>
            <a:ext cx="4625975" cy="2354580"/>
            <a:chOff x="1398585" y="3652837"/>
            <a:chExt cx="4625975" cy="2354580"/>
          </a:xfrm>
        </p:grpSpPr>
        <p:sp>
          <p:nvSpPr>
            <p:cNvPr id="10" name="object 10"/>
            <p:cNvSpPr/>
            <p:nvPr/>
          </p:nvSpPr>
          <p:spPr>
            <a:xfrm>
              <a:off x="1403348" y="3716337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9" y="0"/>
                  </a:moveTo>
                  <a:close/>
                </a:path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6" y="1046878"/>
                  </a:lnTo>
                  <a:lnTo>
                    <a:pt x="8907" y="999623"/>
                  </a:lnTo>
                  <a:lnTo>
                    <a:pt x="15728" y="952960"/>
                  </a:lnTo>
                  <a:lnTo>
                    <a:pt x="24408" y="906926"/>
                  </a:lnTo>
                  <a:lnTo>
                    <a:pt x="34910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1" y="527528"/>
                  </a:lnTo>
                  <a:lnTo>
                    <a:pt x="204790" y="489978"/>
                  </a:lnTo>
                  <a:lnTo>
                    <a:pt x="231312" y="453495"/>
                  </a:lnTo>
                  <a:lnTo>
                    <a:pt x="259219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5" y="113329"/>
                  </a:lnTo>
                  <a:lnTo>
                    <a:pt x="687604" y="94321"/>
                  </a:lnTo>
                  <a:lnTo>
                    <a:pt x="729892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29" y="8905"/>
                  </a:lnTo>
                  <a:lnTo>
                    <a:pt x="1046883" y="3984"/>
                  </a:lnTo>
                  <a:lnTo>
                    <a:pt x="1094691" y="1002"/>
                  </a:lnTo>
                  <a:lnTo>
                    <a:pt x="1142999" y="0"/>
                  </a:lnTo>
                  <a:lnTo>
                    <a:pt x="1191317" y="1002"/>
                  </a:lnTo>
                  <a:lnTo>
                    <a:pt x="1239122" y="3984"/>
                  </a:lnTo>
                  <a:lnTo>
                    <a:pt x="1286376" y="8905"/>
                  </a:lnTo>
                  <a:lnTo>
                    <a:pt x="1333040" y="15726"/>
                  </a:lnTo>
                  <a:lnTo>
                    <a:pt x="1379074" y="24407"/>
                  </a:lnTo>
                  <a:lnTo>
                    <a:pt x="1424437" y="34908"/>
                  </a:lnTo>
                  <a:lnTo>
                    <a:pt x="1469092" y="47190"/>
                  </a:lnTo>
                  <a:lnTo>
                    <a:pt x="1512996" y="61213"/>
                  </a:lnTo>
                  <a:lnTo>
                    <a:pt x="1556113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0"/>
                  </a:lnTo>
                  <a:lnTo>
                    <a:pt x="1719895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8" y="319023"/>
                  </a:lnTo>
                  <a:lnTo>
                    <a:pt x="1966978" y="350843"/>
                  </a:lnTo>
                  <a:lnTo>
                    <a:pt x="1997533" y="383889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3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6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8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8"/>
                  </a:lnTo>
                  <a:lnTo>
                    <a:pt x="8905" y="1286375"/>
                  </a:lnTo>
                  <a:lnTo>
                    <a:pt x="3984" y="1239120"/>
                  </a:lnTo>
                  <a:lnTo>
                    <a:pt x="1002" y="1191315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03348" y="3716337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8" y="383889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4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5"/>
                  </a:lnTo>
                  <a:lnTo>
                    <a:pt x="2282015" y="1239120"/>
                  </a:lnTo>
                  <a:lnTo>
                    <a:pt x="2277094" y="1286375"/>
                  </a:lnTo>
                  <a:lnTo>
                    <a:pt x="2270273" y="1333038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8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6"/>
                  </a:lnTo>
                  <a:lnTo>
                    <a:pt x="1935157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80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7"/>
                  </a:lnTo>
                  <a:lnTo>
                    <a:pt x="837312" y="877723"/>
                  </a:lnTo>
                  <a:lnTo>
                    <a:pt x="873329" y="906721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50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4"/>
                  </a:lnTo>
                  <a:lnTo>
                    <a:pt x="1600151" y="1549594"/>
                  </a:lnTo>
                  <a:lnTo>
                    <a:pt x="1592338" y="1589662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8"/>
                  </a:lnTo>
                  <a:lnTo>
                    <a:pt x="1236460" y="2085499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2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3733798" y="36575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9" y="0"/>
                  </a:moveTo>
                  <a:close/>
                </a:path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3" y="1094683"/>
                  </a:lnTo>
                  <a:lnTo>
                    <a:pt x="3985" y="1046878"/>
                  </a:lnTo>
                  <a:lnTo>
                    <a:pt x="8906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1"/>
                  </a:lnTo>
                  <a:lnTo>
                    <a:pt x="729892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29" y="8905"/>
                  </a:lnTo>
                  <a:lnTo>
                    <a:pt x="1046883" y="3984"/>
                  </a:lnTo>
                  <a:lnTo>
                    <a:pt x="1094691" y="1002"/>
                  </a:lnTo>
                  <a:lnTo>
                    <a:pt x="1142999" y="0"/>
                  </a:lnTo>
                  <a:lnTo>
                    <a:pt x="1191317" y="1002"/>
                  </a:lnTo>
                  <a:lnTo>
                    <a:pt x="1239122" y="3984"/>
                  </a:lnTo>
                  <a:lnTo>
                    <a:pt x="1286376" y="8905"/>
                  </a:lnTo>
                  <a:lnTo>
                    <a:pt x="1333040" y="15726"/>
                  </a:lnTo>
                  <a:lnTo>
                    <a:pt x="1379074" y="24407"/>
                  </a:lnTo>
                  <a:lnTo>
                    <a:pt x="1424437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0"/>
                  </a:lnTo>
                  <a:lnTo>
                    <a:pt x="1719895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8" y="319023"/>
                  </a:lnTo>
                  <a:lnTo>
                    <a:pt x="1966978" y="350843"/>
                  </a:lnTo>
                  <a:lnTo>
                    <a:pt x="1997533" y="383889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6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8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8"/>
                  </a:lnTo>
                  <a:lnTo>
                    <a:pt x="8905" y="1286375"/>
                  </a:lnTo>
                  <a:lnTo>
                    <a:pt x="3984" y="1239120"/>
                  </a:lnTo>
                  <a:lnTo>
                    <a:pt x="1002" y="1191315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733798" y="36575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7" y="383889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5"/>
                  </a:lnTo>
                  <a:lnTo>
                    <a:pt x="2282015" y="1239120"/>
                  </a:lnTo>
                  <a:lnTo>
                    <a:pt x="2277094" y="1286375"/>
                  </a:lnTo>
                  <a:lnTo>
                    <a:pt x="2270273" y="1333038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8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6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7"/>
                  </a:lnTo>
                  <a:lnTo>
                    <a:pt x="837312" y="877723"/>
                  </a:lnTo>
                  <a:lnTo>
                    <a:pt x="873329" y="906721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50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4"/>
                  </a:lnTo>
                  <a:lnTo>
                    <a:pt x="1600151" y="1549594"/>
                  </a:lnTo>
                  <a:lnTo>
                    <a:pt x="1592338" y="1589662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8"/>
                  </a:lnTo>
                  <a:lnTo>
                    <a:pt x="1236460" y="2085499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2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526539" y="24809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义务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15" name="object 15"/>
          <p:cNvSpPr txBox="1"/>
          <p:nvPr/>
        </p:nvSpPr>
        <p:spPr>
          <a:xfrm>
            <a:off x="2501264" y="15871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权利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17072" y="2653981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让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974272" y="1815781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争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621472" y="5244782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隐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2383472" y="4254182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显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593272" y="5244782"/>
            <a:ext cx="3302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自己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380672" y="4325620"/>
            <a:ext cx="3302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spc="-25">
                <a:solidFill>
                  <a:srgbClr val="EAEAEA"/>
                </a:solidFill>
                <a:latin typeface="宋体"/>
                <a:cs typeface="宋体"/>
              </a:rPr>
              <a:t>朋友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692265" y="2577783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EAEAEA"/>
                </a:solidFill>
                <a:latin typeface="Microsoft JhengHei"/>
                <a:cs typeface="Microsoft JhengHei"/>
              </a:rPr>
              <a:t>注重义务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692265" y="3675063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EAEAEA"/>
                </a:solidFill>
                <a:latin typeface="Microsoft JhengHei"/>
                <a:cs typeface="Microsoft JhengHei"/>
              </a:rPr>
              <a:t>力求尽善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传统思维中处世观特点</a:t>
            </a:r>
            <a:r>
              <a:rPr spc="-50"/>
              <a:t>3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3846510" y="1263649"/>
            <a:ext cx="2295525" cy="2295525"/>
            <a:chOff x="3846510" y="1263649"/>
            <a:chExt cx="2295525" cy="2295525"/>
          </a:xfrm>
        </p:grpSpPr>
        <p:sp>
          <p:nvSpPr>
            <p:cNvPr id="4" name="object 4"/>
            <p:cNvSpPr/>
            <p:nvPr/>
          </p:nvSpPr>
          <p:spPr>
            <a:xfrm>
              <a:off x="3851273" y="1268411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3" y="1094683"/>
                  </a:lnTo>
                  <a:lnTo>
                    <a:pt x="3985" y="1046878"/>
                  </a:lnTo>
                  <a:lnTo>
                    <a:pt x="8906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0" y="288466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1"/>
                  </a:lnTo>
                  <a:lnTo>
                    <a:pt x="729891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29" y="8905"/>
                  </a:lnTo>
                  <a:lnTo>
                    <a:pt x="1046884" y="3984"/>
                  </a:lnTo>
                  <a:lnTo>
                    <a:pt x="1094694" y="1002"/>
                  </a:lnTo>
                  <a:lnTo>
                    <a:pt x="1143000" y="0"/>
                  </a:lnTo>
                  <a:lnTo>
                    <a:pt x="1191318" y="1002"/>
                  </a:lnTo>
                  <a:lnTo>
                    <a:pt x="1239122" y="3984"/>
                  </a:lnTo>
                  <a:lnTo>
                    <a:pt x="1286377" y="8905"/>
                  </a:lnTo>
                  <a:lnTo>
                    <a:pt x="1333040" y="15726"/>
                  </a:lnTo>
                  <a:lnTo>
                    <a:pt x="1379074" y="24407"/>
                  </a:lnTo>
                  <a:lnTo>
                    <a:pt x="1424437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0"/>
                  </a:lnTo>
                  <a:lnTo>
                    <a:pt x="1719894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8" y="350843"/>
                  </a:lnTo>
                  <a:lnTo>
                    <a:pt x="1997533" y="383888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6000"/>
                  </a:moveTo>
                  <a:lnTo>
                    <a:pt x="1094684" y="2284996"/>
                  </a:lnTo>
                  <a:lnTo>
                    <a:pt x="1046879" y="2282015"/>
                  </a:lnTo>
                  <a:lnTo>
                    <a:pt x="999624" y="2277094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7"/>
                  </a:lnTo>
                  <a:lnTo>
                    <a:pt x="729888" y="2209062"/>
                  </a:lnTo>
                  <a:lnTo>
                    <a:pt x="687600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09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2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6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6"/>
                  </a:lnTo>
                  <a:lnTo>
                    <a:pt x="2270273" y="1333039"/>
                  </a:lnTo>
                  <a:lnTo>
                    <a:pt x="2261592" y="1379073"/>
                  </a:lnTo>
                  <a:lnTo>
                    <a:pt x="2251091" y="1424436"/>
                  </a:lnTo>
                  <a:lnTo>
                    <a:pt x="2238809" y="1469091"/>
                  </a:lnTo>
                  <a:lnTo>
                    <a:pt x="2224786" y="1512996"/>
                  </a:lnTo>
                  <a:lnTo>
                    <a:pt x="2209062" y="1556112"/>
                  </a:lnTo>
                  <a:lnTo>
                    <a:pt x="2191676" y="1598399"/>
                  </a:lnTo>
                  <a:lnTo>
                    <a:pt x="2172668" y="1639819"/>
                  </a:lnTo>
                  <a:lnTo>
                    <a:pt x="2152078" y="1680330"/>
                  </a:lnTo>
                  <a:lnTo>
                    <a:pt x="2129946" y="1719894"/>
                  </a:lnTo>
                  <a:lnTo>
                    <a:pt x="2106310" y="1758471"/>
                  </a:lnTo>
                  <a:lnTo>
                    <a:pt x="2081211" y="1796020"/>
                  </a:lnTo>
                  <a:lnTo>
                    <a:pt x="2054689" y="1832504"/>
                  </a:lnTo>
                  <a:lnTo>
                    <a:pt x="2026782" y="1867881"/>
                  </a:lnTo>
                  <a:lnTo>
                    <a:pt x="1997532" y="1902112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3"/>
                  </a:lnTo>
                  <a:lnTo>
                    <a:pt x="1867879" y="2026783"/>
                  </a:lnTo>
                  <a:lnTo>
                    <a:pt x="1832503" y="2054690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7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7"/>
                  </a:lnTo>
                  <a:lnTo>
                    <a:pt x="1556111" y="2209062"/>
                  </a:lnTo>
                  <a:lnTo>
                    <a:pt x="1512995" y="2224787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6000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851273" y="1268411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7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7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6000"/>
                  </a:lnTo>
                  <a:lnTo>
                    <a:pt x="1094684" y="2284996"/>
                  </a:lnTo>
                  <a:lnTo>
                    <a:pt x="1046879" y="2282015"/>
                  </a:lnTo>
                  <a:lnTo>
                    <a:pt x="999624" y="2277094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7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7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90"/>
                  </a:lnTo>
                  <a:lnTo>
                    <a:pt x="418119" y="2026783"/>
                  </a:lnTo>
                  <a:lnTo>
                    <a:pt x="383888" y="1997533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2"/>
                  </a:lnTo>
                  <a:lnTo>
                    <a:pt x="259216" y="1867881"/>
                  </a:lnTo>
                  <a:lnTo>
                    <a:pt x="231310" y="1832504"/>
                  </a:lnTo>
                  <a:lnTo>
                    <a:pt x="204787" y="1796020"/>
                  </a:lnTo>
                  <a:lnTo>
                    <a:pt x="179688" y="1758471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9"/>
                  </a:lnTo>
                  <a:lnTo>
                    <a:pt x="94322" y="1598399"/>
                  </a:lnTo>
                  <a:lnTo>
                    <a:pt x="76937" y="1556112"/>
                  </a:lnTo>
                  <a:lnTo>
                    <a:pt x="61213" y="1512996"/>
                  </a:lnTo>
                  <a:lnTo>
                    <a:pt x="47190" y="1469091"/>
                  </a:lnTo>
                  <a:lnTo>
                    <a:pt x="34908" y="1424436"/>
                  </a:lnTo>
                  <a:lnTo>
                    <a:pt x="24407" y="1379073"/>
                  </a:lnTo>
                  <a:lnTo>
                    <a:pt x="15726" y="1333039"/>
                  </a:lnTo>
                  <a:lnTo>
                    <a:pt x="8905" y="1286376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2"/>
                  </a:moveTo>
                  <a:lnTo>
                    <a:pt x="1141464" y="80220"/>
                  </a:lnTo>
                  <a:lnTo>
                    <a:pt x="1088102" y="136627"/>
                  </a:lnTo>
                  <a:lnTo>
                    <a:pt x="1056430" y="168876"/>
                  </a:lnTo>
                  <a:lnTo>
                    <a:pt x="1022465" y="203442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6"/>
                  </a:lnTo>
                  <a:lnTo>
                    <a:pt x="837312" y="877722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49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0"/>
                  </a:lnTo>
                  <a:lnTo>
                    <a:pt x="1074739" y="2271712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846510" y="3711575"/>
            <a:ext cx="2295525" cy="2295525"/>
            <a:chOff x="3846510" y="3711575"/>
            <a:chExt cx="2295525" cy="2295525"/>
          </a:xfrm>
        </p:grpSpPr>
        <p:sp>
          <p:nvSpPr>
            <p:cNvPr id="7" name="object 7"/>
            <p:cNvSpPr/>
            <p:nvPr/>
          </p:nvSpPr>
          <p:spPr>
            <a:xfrm>
              <a:off x="3851273" y="3716337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9" y="0"/>
                  </a:moveTo>
                  <a:close/>
                </a:path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3" y="1094683"/>
                  </a:lnTo>
                  <a:lnTo>
                    <a:pt x="3985" y="1046878"/>
                  </a:lnTo>
                  <a:lnTo>
                    <a:pt x="8906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1"/>
                  </a:lnTo>
                  <a:lnTo>
                    <a:pt x="729892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29" y="8905"/>
                  </a:lnTo>
                  <a:lnTo>
                    <a:pt x="1046883" y="3984"/>
                  </a:lnTo>
                  <a:lnTo>
                    <a:pt x="1094691" y="1002"/>
                  </a:lnTo>
                  <a:lnTo>
                    <a:pt x="1142999" y="0"/>
                  </a:lnTo>
                  <a:lnTo>
                    <a:pt x="1191317" y="1002"/>
                  </a:lnTo>
                  <a:lnTo>
                    <a:pt x="1239122" y="3984"/>
                  </a:lnTo>
                  <a:lnTo>
                    <a:pt x="1286376" y="8905"/>
                  </a:lnTo>
                  <a:lnTo>
                    <a:pt x="1333040" y="15726"/>
                  </a:lnTo>
                  <a:lnTo>
                    <a:pt x="1379074" y="24407"/>
                  </a:lnTo>
                  <a:lnTo>
                    <a:pt x="1424437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0"/>
                  </a:lnTo>
                  <a:lnTo>
                    <a:pt x="1719895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8" y="319023"/>
                  </a:lnTo>
                  <a:lnTo>
                    <a:pt x="1966978" y="350843"/>
                  </a:lnTo>
                  <a:lnTo>
                    <a:pt x="1997533" y="383889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6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8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8"/>
                  </a:lnTo>
                  <a:lnTo>
                    <a:pt x="8905" y="1286375"/>
                  </a:lnTo>
                  <a:lnTo>
                    <a:pt x="3984" y="1239120"/>
                  </a:lnTo>
                  <a:lnTo>
                    <a:pt x="1002" y="1191315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851273" y="3716337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7" y="383889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5"/>
                  </a:lnTo>
                  <a:lnTo>
                    <a:pt x="2282015" y="1239120"/>
                  </a:lnTo>
                  <a:lnTo>
                    <a:pt x="2277094" y="1286375"/>
                  </a:lnTo>
                  <a:lnTo>
                    <a:pt x="2270273" y="1333038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8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6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7"/>
                  </a:lnTo>
                  <a:lnTo>
                    <a:pt x="837312" y="877723"/>
                  </a:lnTo>
                  <a:lnTo>
                    <a:pt x="873329" y="906721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50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4"/>
                  </a:lnTo>
                  <a:lnTo>
                    <a:pt x="1600151" y="1549594"/>
                  </a:lnTo>
                  <a:lnTo>
                    <a:pt x="1592338" y="1589662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8"/>
                  </a:lnTo>
                  <a:lnTo>
                    <a:pt x="1236460" y="2085499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2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6319835" y="3652837"/>
            <a:ext cx="2295525" cy="2295525"/>
            <a:chOff x="6319835" y="3652837"/>
            <a:chExt cx="2295525" cy="2295525"/>
          </a:xfrm>
        </p:grpSpPr>
        <p:sp>
          <p:nvSpPr>
            <p:cNvPr id="10" name="object 10"/>
            <p:cNvSpPr/>
            <p:nvPr/>
          </p:nvSpPr>
          <p:spPr>
            <a:xfrm>
              <a:off x="6324597" y="36575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9" y="0"/>
                  </a:moveTo>
                  <a:close/>
                </a:path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6" y="1046878"/>
                  </a:lnTo>
                  <a:lnTo>
                    <a:pt x="8907" y="999623"/>
                  </a:lnTo>
                  <a:lnTo>
                    <a:pt x="15728" y="952960"/>
                  </a:lnTo>
                  <a:lnTo>
                    <a:pt x="24409" y="906926"/>
                  </a:lnTo>
                  <a:lnTo>
                    <a:pt x="34910" y="861562"/>
                  </a:lnTo>
                  <a:lnTo>
                    <a:pt x="47192" y="816908"/>
                  </a:lnTo>
                  <a:lnTo>
                    <a:pt x="61215" y="773003"/>
                  </a:lnTo>
                  <a:lnTo>
                    <a:pt x="76939" y="729887"/>
                  </a:lnTo>
                  <a:lnTo>
                    <a:pt x="94325" y="687599"/>
                  </a:lnTo>
                  <a:lnTo>
                    <a:pt x="113332" y="646180"/>
                  </a:lnTo>
                  <a:lnTo>
                    <a:pt x="133923" y="605668"/>
                  </a:lnTo>
                  <a:lnTo>
                    <a:pt x="156055" y="566104"/>
                  </a:lnTo>
                  <a:lnTo>
                    <a:pt x="179691" y="527528"/>
                  </a:lnTo>
                  <a:lnTo>
                    <a:pt x="204790" y="489978"/>
                  </a:lnTo>
                  <a:lnTo>
                    <a:pt x="231313" y="453495"/>
                  </a:lnTo>
                  <a:lnTo>
                    <a:pt x="259219" y="418118"/>
                  </a:lnTo>
                  <a:lnTo>
                    <a:pt x="288470" y="383886"/>
                  </a:lnTo>
                  <a:lnTo>
                    <a:pt x="319025" y="350841"/>
                  </a:lnTo>
                  <a:lnTo>
                    <a:pt x="350846" y="319021"/>
                  </a:lnTo>
                  <a:lnTo>
                    <a:pt x="383891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3" y="204786"/>
                  </a:lnTo>
                  <a:lnTo>
                    <a:pt x="527533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5" y="113329"/>
                  </a:lnTo>
                  <a:lnTo>
                    <a:pt x="687604" y="94321"/>
                  </a:lnTo>
                  <a:lnTo>
                    <a:pt x="729892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29" y="8905"/>
                  </a:lnTo>
                  <a:lnTo>
                    <a:pt x="1046884" y="3984"/>
                  </a:lnTo>
                  <a:lnTo>
                    <a:pt x="1094691" y="1002"/>
                  </a:lnTo>
                  <a:lnTo>
                    <a:pt x="1142999" y="0"/>
                  </a:lnTo>
                  <a:lnTo>
                    <a:pt x="1191317" y="1002"/>
                  </a:lnTo>
                  <a:lnTo>
                    <a:pt x="1239122" y="3984"/>
                  </a:lnTo>
                  <a:lnTo>
                    <a:pt x="1286376" y="8905"/>
                  </a:lnTo>
                  <a:lnTo>
                    <a:pt x="1333040" y="15726"/>
                  </a:lnTo>
                  <a:lnTo>
                    <a:pt x="1379074" y="24407"/>
                  </a:lnTo>
                  <a:lnTo>
                    <a:pt x="1424437" y="34908"/>
                  </a:lnTo>
                  <a:lnTo>
                    <a:pt x="1469092" y="47190"/>
                  </a:lnTo>
                  <a:lnTo>
                    <a:pt x="1512997" y="61213"/>
                  </a:lnTo>
                  <a:lnTo>
                    <a:pt x="1556113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0"/>
                  </a:lnTo>
                  <a:lnTo>
                    <a:pt x="1719895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8" y="319023"/>
                  </a:lnTo>
                  <a:lnTo>
                    <a:pt x="1966978" y="350843"/>
                  </a:lnTo>
                  <a:lnTo>
                    <a:pt x="1997533" y="383889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3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80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3" y="2284996"/>
                  </a:lnTo>
                  <a:lnTo>
                    <a:pt x="1046878" y="2282014"/>
                  </a:lnTo>
                  <a:lnTo>
                    <a:pt x="999624" y="2277093"/>
                  </a:lnTo>
                  <a:lnTo>
                    <a:pt x="952960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0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6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09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8"/>
                  </a:lnTo>
                  <a:lnTo>
                    <a:pt x="76936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8"/>
                  </a:lnTo>
                  <a:lnTo>
                    <a:pt x="8905" y="1286375"/>
                  </a:lnTo>
                  <a:lnTo>
                    <a:pt x="3984" y="1239120"/>
                  </a:lnTo>
                  <a:lnTo>
                    <a:pt x="1002" y="1191315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4" y="1239121"/>
                  </a:lnTo>
                  <a:lnTo>
                    <a:pt x="2277093" y="1286375"/>
                  </a:lnTo>
                  <a:lnTo>
                    <a:pt x="2270272" y="1333039"/>
                  </a:lnTo>
                  <a:lnTo>
                    <a:pt x="2261591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8" y="1639818"/>
                  </a:lnTo>
                  <a:lnTo>
                    <a:pt x="2152078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1" y="1902111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79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324597" y="36575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6" y="1046879"/>
                  </a:lnTo>
                  <a:lnTo>
                    <a:pt x="8907" y="999625"/>
                  </a:lnTo>
                  <a:lnTo>
                    <a:pt x="15728" y="952961"/>
                  </a:lnTo>
                  <a:lnTo>
                    <a:pt x="24408" y="906928"/>
                  </a:lnTo>
                  <a:lnTo>
                    <a:pt x="34910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4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90" y="527530"/>
                  </a:lnTo>
                  <a:lnTo>
                    <a:pt x="204788" y="489980"/>
                  </a:lnTo>
                  <a:lnTo>
                    <a:pt x="231311" y="453497"/>
                  </a:lnTo>
                  <a:lnTo>
                    <a:pt x="259217" y="418120"/>
                  </a:lnTo>
                  <a:lnTo>
                    <a:pt x="288468" y="383889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7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9" y="76937"/>
                  </a:lnTo>
                  <a:lnTo>
                    <a:pt x="773005" y="61213"/>
                  </a:lnTo>
                  <a:lnTo>
                    <a:pt x="816910" y="47190"/>
                  </a:lnTo>
                  <a:lnTo>
                    <a:pt x="861564" y="34908"/>
                  </a:lnTo>
                  <a:lnTo>
                    <a:pt x="906928" y="24407"/>
                  </a:lnTo>
                  <a:lnTo>
                    <a:pt x="952961" y="15726"/>
                  </a:lnTo>
                  <a:lnTo>
                    <a:pt x="999625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9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5"/>
                  </a:lnTo>
                  <a:lnTo>
                    <a:pt x="2282014" y="1239120"/>
                  </a:lnTo>
                  <a:lnTo>
                    <a:pt x="2277093" y="1286375"/>
                  </a:lnTo>
                  <a:lnTo>
                    <a:pt x="2270272" y="1333038"/>
                  </a:lnTo>
                  <a:lnTo>
                    <a:pt x="2261592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8"/>
                  </a:lnTo>
                  <a:lnTo>
                    <a:pt x="2172668" y="1639818"/>
                  </a:lnTo>
                  <a:lnTo>
                    <a:pt x="2152078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2" y="1902111"/>
                  </a:lnTo>
                  <a:lnTo>
                    <a:pt x="1966976" y="1935156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lnTo>
                    <a:pt x="1094683" y="2284996"/>
                  </a:lnTo>
                  <a:lnTo>
                    <a:pt x="1046878" y="2282014"/>
                  </a:lnTo>
                  <a:lnTo>
                    <a:pt x="999624" y="2277093"/>
                  </a:lnTo>
                  <a:lnTo>
                    <a:pt x="952960" y="2270272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0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3" y="136627"/>
                  </a:lnTo>
                  <a:lnTo>
                    <a:pt x="1056431" y="168877"/>
                  </a:lnTo>
                  <a:lnTo>
                    <a:pt x="1022466" y="203443"/>
                  </a:lnTo>
                  <a:lnTo>
                    <a:pt x="986985" y="240039"/>
                  </a:lnTo>
                  <a:lnTo>
                    <a:pt x="950763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20" y="401005"/>
                  </a:lnTo>
                  <a:lnTo>
                    <a:pt x="814000" y="443462"/>
                  </a:lnTo>
                  <a:lnTo>
                    <a:pt x="785722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7" y="654731"/>
                  </a:lnTo>
                  <a:lnTo>
                    <a:pt x="718619" y="694779"/>
                  </a:lnTo>
                  <a:lnTo>
                    <a:pt x="725489" y="733425"/>
                  </a:lnTo>
                  <a:lnTo>
                    <a:pt x="754482" y="791023"/>
                  </a:lnTo>
                  <a:lnTo>
                    <a:pt x="805152" y="848777"/>
                  </a:lnTo>
                  <a:lnTo>
                    <a:pt x="837313" y="877723"/>
                  </a:lnTo>
                  <a:lnTo>
                    <a:pt x="873330" y="906721"/>
                  </a:lnTo>
                  <a:lnTo>
                    <a:pt x="912681" y="935774"/>
                  </a:lnTo>
                  <a:lnTo>
                    <a:pt x="954845" y="964889"/>
                  </a:lnTo>
                  <a:lnTo>
                    <a:pt x="999302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2" y="1082035"/>
                  </a:lnTo>
                  <a:lnTo>
                    <a:pt x="1189625" y="1111515"/>
                  </a:lnTo>
                  <a:lnTo>
                    <a:pt x="1237724" y="1141081"/>
                  </a:lnTo>
                  <a:lnTo>
                    <a:pt x="1284988" y="1170737"/>
                  </a:lnTo>
                  <a:lnTo>
                    <a:pt x="1330895" y="1200488"/>
                  </a:lnTo>
                  <a:lnTo>
                    <a:pt x="1374925" y="1230337"/>
                  </a:lnTo>
                  <a:lnTo>
                    <a:pt x="1416556" y="1260290"/>
                  </a:lnTo>
                  <a:lnTo>
                    <a:pt x="1455267" y="1290350"/>
                  </a:lnTo>
                  <a:lnTo>
                    <a:pt x="1490537" y="1320521"/>
                  </a:lnTo>
                  <a:lnTo>
                    <a:pt x="1521845" y="1350808"/>
                  </a:lnTo>
                  <a:lnTo>
                    <a:pt x="1548669" y="1381215"/>
                  </a:lnTo>
                  <a:lnTo>
                    <a:pt x="1586781" y="1442407"/>
                  </a:lnTo>
                  <a:lnTo>
                    <a:pt x="1597027" y="1473200"/>
                  </a:lnTo>
                  <a:lnTo>
                    <a:pt x="1601907" y="1510704"/>
                  </a:lnTo>
                  <a:lnTo>
                    <a:pt x="1600152" y="1549594"/>
                  </a:lnTo>
                  <a:lnTo>
                    <a:pt x="1592338" y="1589662"/>
                  </a:lnTo>
                  <a:lnTo>
                    <a:pt x="1579045" y="1630695"/>
                  </a:lnTo>
                  <a:lnTo>
                    <a:pt x="1560850" y="1672483"/>
                  </a:lnTo>
                  <a:lnTo>
                    <a:pt x="1538331" y="1714815"/>
                  </a:lnTo>
                  <a:lnTo>
                    <a:pt x="1512066" y="1757480"/>
                  </a:lnTo>
                  <a:lnTo>
                    <a:pt x="1482634" y="1800268"/>
                  </a:lnTo>
                  <a:lnTo>
                    <a:pt x="1450611" y="1842967"/>
                  </a:lnTo>
                  <a:lnTo>
                    <a:pt x="1416577" y="1885367"/>
                  </a:lnTo>
                  <a:lnTo>
                    <a:pt x="1381109" y="1927257"/>
                  </a:lnTo>
                  <a:lnTo>
                    <a:pt x="1344786" y="1968426"/>
                  </a:lnTo>
                  <a:lnTo>
                    <a:pt x="1308184" y="2008663"/>
                  </a:lnTo>
                  <a:lnTo>
                    <a:pt x="1271883" y="2047758"/>
                  </a:lnTo>
                  <a:lnTo>
                    <a:pt x="1236461" y="2085499"/>
                  </a:lnTo>
                  <a:lnTo>
                    <a:pt x="1202494" y="2121675"/>
                  </a:lnTo>
                  <a:lnTo>
                    <a:pt x="1170563" y="2156076"/>
                  </a:lnTo>
                  <a:lnTo>
                    <a:pt x="1141243" y="2188492"/>
                  </a:lnTo>
                  <a:lnTo>
                    <a:pt x="1115114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6319835" y="1290637"/>
            <a:ext cx="2295525" cy="2295525"/>
            <a:chOff x="6319835" y="1290637"/>
            <a:chExt cx="2295525" cy="2295525"/>
          </a:xfrm>
        </p:grpSpPr>
        <p:sp>
          <p:nvSpPr>
            <p:cNvPr id="13" name="object 13"/>
            <p:cNvSpPr/>
            <p:nvPr/>
          </p:nvSpPr>
          <p:spPr>
            <a:xfrm>
              <a:off x="6324599" y="12953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8" y="2286000"/>
                  </a:moveTo>
                  <a:lnTo>
                    <a:pt x="1094681" y="2284997"/>
                  </a:lnTo>
                  <a:lnTo>
                    <a:pt x="1046876" y="2282015"/>
                  </a:lnTo>
                  <a:lnTo>
                    <a:pt x="999622" y="2277094"/>
                  </a:lnTo>
                  <a:lnTo>
                    <a:pt x="952958" y="2270273"/>
                  </a:lnTo>
                  <a:lnTo>
                    <a:pt x="906925" y="2261592"/>
                  </a:lnTo>
                  <a:lnTo>
                    <a:pt x="861561" y="2251091"/>
                  </a:lnTo>
                  <a:lnTo>
                    <a:pt x="816907" y="2238809"/>
                  </a:lnTo>
                  <a:lnTo>
                    <a:pt x="773002" y="2224787"/>
                  </a:lnTo>
                  <a:lnTo>
                    <a:pt x="729886" y="2209063"/>
                  </a:lnTo>
                  <a:lnTo>
                    <a:pt x="687598" y="2191677"/>
                  </a:lnTo>
                  <a:lnTo>
                    <a:pt x="646179" y="2172669"/>
                  </a:lnTo>
                  <a:lnTo>
                    <a:pt x="605667" y="2152079"/>
                  </a:lnTo>
                  <a:lnTo>
                    <a:pt x="566103" y="2129946"/>
                  </a:lnTo>
                  <a:lnTo>
                    <a:pt x="527527" y="2106311"/>
                  </a:lnTo>
                  <a:lnTo>
                    <a:pt x="489977" y="2081212"/>
                  </a:lnTo>
                  <a:lnTo>
                    <a:pt x="453494" y="2054689"/>
                  </a:lnTo>
                  <a:lnTo>
                    <a:pt x="418117" y="2026783"/>
                  </a:lnTo>
                  <a:lnTo>
                    <a:pt x="383886" y="1997532"/>
                  </a:lnTo>
                  <a:lnTo>
                    <a:pt x="350840" y="1966977"/>
                  </a:lnTo>
                  <a:lnTo>
                    <a:pt x="319020" y="1935157"/>
                  </a:lnTo>
                  <a:lnTo>
                    <a:pt x="288464" y="1902111"/>
                  </a:lnTo>
                  <a:lnTo>
                    <a:pt x="259214" y="1867880"/>
                  </a:lnTo>
                  <a:lnTo>
                    <a:pt x="231307" y="1832503"/>
                  </a:lnTo>
                  <a:lnTo>
                    <a:pt x="204785" y="1796020"/>
                  </a:lnTo>
                  <a:lnTo>
                    <a:pt x="179686" y="1758470"/>
                  </a:lnTo>
                  <a:lnTo>
                    <a:pt x="156050" y="1719893"/>
                  </a:lnTo>
                  <a:lnTo>
                    <a:pt x="133918" y="1680330"/>
                  </a:lnTo>
                  <a:lnTo>
                    <a:pt x="113328" y="1639818"/>
                  </a:lnTo>
                  <a:lnTo>
                    <a:pt x="94320" y="1598399"/>
                  </a:lnTo>
                  <a:lnTo>
                    <a:pt x="76934" y="1556111"/>
                  </a:lnTo>
                  <a:lnTo>
                    <a:pt x="61210" y="1512995"/>
                  </a:lnTo>
                  <a:lnTo>
                    <a:pt x="47188" y="1469090"/>
                  </a:lnTo>
                  <a:lnTo>
                    <a:pt x="34906" y="1424436"/>
                  </a:lnTo>
                  <a:lnTo>
                    <a:pt x="24405" y="1379072"/>
                  </a:lnTo>
                  <a:lnTo>
                    <a:pt x="15724" y="1333039"/>
                  </a:lnTo>
                  <a:lnTo>
                    <a:pt x="8903" y="1286375"/>
                  </a:lnTo>
                  <a:lnTo>
                    <a:pt x="3982" y="1239121"/>
                  </a:lnTo>
                  <a:lnTo>
                    <a:pt x="1000" y="1191316"/>
                  </a:lnTo>
                  <a:lnTo>
                    <a:pt x="0" y="1143000"/>
                  </a:lnTo>
                  <a:lnTo>
                    <a:pt x="1002" y="1094683"/>
                  </a:lnTo>
                  <a:lnTo>
                    <a:pt x="3984" y="1046878"/>
                  </a:lnTo>
                  <a:lnTo>
                    <a:pt x="8905" y="999623"/>
                  </a:lnTo>
                  <a:lnTo>
                    <a:pt x="15726" y="952960"/>
                  </a:lnTo>
                  <a:lnTo>
                    <a:pt x="24407" y="906926"/>
                  </a:lnTo>
                  <a:lnTo>
                    <a:pt x="34908" y="861562"/>
                  </a:lnTo>
                  <a:lnTo>
                    <a:pt x="47190" y="816908"/>
                  </a:lnTo>
                  <a:lnTo>
                    <a:pt x="61213" y="773003"/>
                  </a:lnTo>
                  <a:lnTo>
                    <a:pt x="76937" y="729887"/>
                  </a:lnTo>
                  <a:lnTo>
                    <a:pt x="94323" y="687599"/>
                  </a:lnTo>
                  <a:lnTo>
                    <a:pt x="113330" y="646180"/>
                  </a:lnTo>
                  <a:lnTo>
                    <a:pt x="133920" y="605668"/>
                  </a:lnTo>
                  <a:lnTo>
                    <a:pt x="156053" y="566104"/>
                  </a:lnTo>
                  <a:lnTo>
                    <a:pt x="179689" y="527528"/>
                  </a:lnTo>
                  <a:lnTo>
                    <a:pt x="204788" y="489978"/>
                  </a:lnTo>
                  <a:lnTo>
                    <a:pt x="231310" y="453495"/>
                  </a:lnTo>
                  <a:lnTo>
                    <a:pt x="259217" y="418118"/>
                  </a:lnTo>
                  <a:lnTo>
                    <a:pt x="288468" y="383887"/>
                  </a:lnTo>
                  <a:lnTo>
                    <a:pt x="319023" y="350841"/>
                  </a:lnTo>
                  <a:lnTo>
                    <a:pt x="350843" y="319021"/>
                  </a:lnTo>
                  <a:lnTo>
                    <a:pt x="383889" y="288466"/>
                  </a:lnTo>
                  <a:lnTo>
                    <a:pt x="418120" y="259215"/>
                  </a:lnTo>
                  <a:lnTo>
                    <a:pt x="453497" y="231309"/>
                  </a:lnTo>
                  <a:lnTo>
                    <a:pt x="489980" y="204786"/>
                  </a:lnTo>
                  <a:lnTo>
                    <a:pt x="527530" y="179687"/>
                  </a:lnTo>
                  <a:lnTo>
                    <a:pt x="566107" y="156052"/>
                  </a:lnTo>
                  <a:lnTo>
                    <a:pt x="605671" y="133919"/>
                  </a:lnTo>
                  <a:lnTo>
                    <a:pt x="646182" y="113329"/>
                  </a:lnTo>
                  <a:lnTo>
                    <a:pt x="687602" y="94322"/>
                  </a:lnTo>
                  <a:lnTo>
                    <a:pt x="729889" y="76936"/>
                  </a:lnTo>
                  <a:lnTo>
                    <a:pt x="773005" y="61212"/>
                  </a:lnTo>
                  <a:lnTo>
                    <a:pt x="816910" y="47189"/>
                  </a:lnTo>
                  <a:lnTo>
                    <a:pt x="861565" y="34907"/>
                  </a:lnTo>
                  <a:lnTo>
                    <a:pt x="906928" y="24406"/>
                  </a:lnTo>
                  <a:lnTo>
                    <a:pt x="952962" y="15726"/>
                  </a:lnTo>
                  <a:lnTo>
                    <a:pt x="999625" y="8905"/>
                  </a:lnTo>
                  <a:lnTo>
                    <a:pt x="1046880" y="3984"/>
                  </a:lnTo>
                  <a:lnTo>
                    <a:pt x="1094683" y="1002"/>
                  </a:lnTo>
                  <a:lnTo>
                    <a:pt x="1142998" y="0"/>
                  </a:lnTo>
                  <a:lnTo>
                    <a:pt x="1191313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7"/>
                  </a:lnTo>
                  <a:lnTo>
                    <a:pt x="1424435" y="34908"/>
                  </a:lnTo>
                  <a:lnTo>
                    <a:pt x="1469089" y="47190"/>
                  </a:lnTo>
                  <a:lnTo>
                    <a:pt x="1512994" y="61213"/>
                  </a:lnTo>
                  <a:lnTo>
                    <a:pt x="1556110" y="76937"/>
                  </a:lnTo>
                  <a:lnTo>
                    <a:pt x="1598398" y="94323"/>
                  </a:lnTo>
                  <a:lnTo>
                    <a:pt x="1639817" y="113330"/>
                  </a:lnTo>
                  <a:lnTo>
                    <a:pt x="1680328" y="133920"/>
                  </a:lnTo>
                  <a:lnTo>
                    <a:pt x="1719892" y="156053"/>
                  </a:lnTo>
                  <a:lnTo>
                    <a:pt x="1758469" y="179689"/>
                  </a:lnTo>
                  <a:lnTo>
                    <a:pt x="1796019" y="204788"/>
                  </a:lnTo>
                  <a:lnTo>
                    <a:pt x="1832502" y="231310"/>
                  </a:lnTo>
                  <a:lnTo>
                    <a:pt x="1867879" y="259217"/>
                  </a:lnTo>
                  <a:lnTo>
                    <a:pt x="1902110" y="288467"/>
                  </a:lnTo>
                  <a:lnTo>
                    <a:pt x="1935155" y="319023"/>
                  </a:lnTo>
                  <a:lnTo>
                    <a:pt x="1966976" y="350843"/>
                  </a:lnTo>
                  <a:lnTo>
                    <a:pt x="1997531" y="383888"/>
                  </a:lnTo>
                  <a:lnTo>
                    <a:pt x="2026782" y="418119"/>
                  </a:lnTo>
                  <a:lnTo>
                    <a:pt x="2054688" y="453496"/>
                  </a:lnTo>
                  <a:lnTo>
                    <a:pt x="2081210" y="489980"/>
                  </a:lnTo>
                  <a:lnTo>
                    <a:pt x="2106309" y="527530"/>
                  </a:lnTo>
                  <a:lnTo>
                    <a:pt x="2129945" y="566106"/>
                  </a:lnTo>
                  <a:lnTo>
                    <a:pt x="2152077" y="605670"/>
                  </a:lnTo>
                  <a:lnTo>
                    <a:pt x="2172667" y="646182"/>
                  </a:lnTo>
                  <a:lnTo>
                    <a:pt x="2191675" y="687601"/>
                  </a:lnTo>
                  <a:lnTo>
                    <a:pt x="2209061" y="729889"/>
                  </a:lnTo>
                  <a:lnTo>
                    <a:pt x="2224785" y="773005"/>
                  </a:lnTo>
                  <a:lnTo>
                    <a:pt x="2238808" y="816910"/>
                  </a:lnTo>
                  <a:lnTo>
                    <a:pt x="2251089" y="861564"/>
                  </a:lnTo>
                  <a:lnTo>
                    <a:pt x="2261590" y="906927"/>
                  </a:lnTo>
                  <a:lnTo>
                    <a:pt x="2270271" y="952961"/>
                  </a:lnTo>
                  <a:lnTo>
                    <a:pt x="2277092" y="999625"/>
                  </a:lnTo>
                  <a:lnTo>
                    <a:pt x="2282013" y="1046879"/>
                  </a:lnTo>
                  <a:lnTo>
                    <a:pt x="2284995" y="1094684"/>
                  </a:lnTo>
                  <a:lnTo>
                    <a:pt x="2285997" y="1143000"/>
                  </a:lnTo>
                  <a:lnTo>
                    <a:pt x="2284994" y="1191316"/>
                  </a:lnTo>
                  <a:lnTo>
                    <a:pt x="2282012" y="1239121"/>
                  </a:lnTo>
                  <a:lnTo>
                    <a:pt x="2277091" y="1286376"/>
                  </a:lnTo>
                  <a:lnTo>
                    <a:pt x="2270270" y="1333039"/>
                  </a:lnTo>
                  <a:lnTo>
                    <a:pt x="2261589" y="1379073"/>
                  </a:lnTo>
                  <a:lnTo>
                    <a:pt x="2251088" y="1424437"/>
                  </a:lnTo>
                  <a:lnTo>
                    <a:pt x="2238807" y="1469091"/>
                  </a:lnTo>
                  <a:lnTo>
                    <a:pt x="2224784" y="1512996"/>
                  </a:lnTo>
                  <a:lnTo>
                    <a:pt x="2209060" y="1556112"/>
                  </a:lnTo>
                  <a:lnTo>
                    <a:pt x="2191674" y="1598399"/>
                  </a:lnTo>
                  <a:lnTo>
                    <a:pt x="2172666" y="1639819"/>
                  </a:lnTo>
                  <a:lnTo>
                    <a:pt x="2152076" y="1680330"/>
                  </a:lnTo>
                  <a:lnTo>
                    <a:pt x="2129943" y="1719894"/>
                  </a:lnTo>
                  <a:lnTo>
                    <a:pt x="2106308" y="1758471"/>
                  </a:lnTo>
                  <a:lnTo>
                    <a:pt x="2081209" y="1796020"/>
                  </a:lnTo>
                  <a:lnTo>
                    <a:pt x="2054686" y="1832504"/>
                  </a:lnTo>
                  <a:lnTo>
                    <a:pt x="2026780" y="1867881"/>
                  </a:lnTo>
                  <a:lnTo>
                    <a:pt x="1997529" y="1902112"/>
                  </a:lnTo>
                  <a:lnTo>
                    <a:pt x="1966974" y="1935157"/>
                  </a:lnTo>
                  <a:lnTo>
                    <a:pt x="1935154" y="1966977"/>
                  </a:lnTo>
                  <a:lnTo>
                    <a:pt x="1902108" y="1997533"/>
                  </a:lnTo>
                  <a:lnTo>
                    <a:pt x="1867877" y="2026783"/>
                  </a:lnTo>
                  <a:lnTo>
                    <a:pt x="1832500" y="2054690"/>
                  </a:lnTo>
                  <a:lnTo>
                    <a:pt x="1796017" y="2081212"/>
                  </a:lnTo>
                  <a:lnTo>
                    <a:pt x="1758467" y="2106311"/>
                  </a:lnTo>
                  <a:lnTo>
                    <a:pt x="1719891" y="2129947"/>
                  </a:lnTo>
                  <a:lnTo>
                    <a:pt x="1680327" y="2152079"/>
                  </a:lnTo>
                  <a:lnTo>
                    <a:pt x="1639815" y="2172669"/>
                  </a:lnTo>
                  <a:lnTo>
                    <a:pt x="1598396" y="2191677"/>
                  </a:lnTo>
                  <a:lnTo>
                    <a:pt x="1556109" y="2209063"/>
                  </a:lnTo>
                  <a:lnTo>
                    <a:pt x="1512993" y="2224787"/>
                  </a:lnTo>
                  <a:lnTo>
                    <a:pt x="1469088" y="2238809"/>
                  </a:lnTo>
                  <a:lnTo>
                    <a:pt x="1424434" y="2251091"/>
                  </a:lnTo>
                  <a:lnTo>
                    <a:pt x="1379070" y="2261592"/>
                  </a:lnTo>
                  <a:lnTo>
                    <a:pt x="1333037" y="2270273"/>
                  </a:lnTo>
                  <a:lnTo>
                    <a:pt x="1286373" y="2277094"/>
                  </a:lnTo>
                  <a:lnTo>
                    <a:pt x="1239119" y="2282015"/>
                  </a:lnTo>
                  <a:lnTo>
                    <a:pt x="1191314" y="2284997"/>
                  </a:lnTo>
                  <a:lnTo>
                    <a:pt x="1142998" y="2286000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6324597" y="12953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6" y="1046879"/>
                  </a:lnTo>
                  <a:lnTo>
                    <a:pt x="8907" y="999625"/>
                  </a:lnTo>
                  <a:lnTo>
                    <a:pt x="15728" y="952961"/>
                  </a:lnTo>
                  <a:lnTo>
                    <a:pt x="24408" y="906927"/>
                  </a:lnTo>
                  <a:lnTo>
                    <a:pt x="34910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4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90" y="527530"/>
                  </a:lnTo>
                  <a:lnTo>
                    <a:pt x="204788" y="489980"/>
                  </a:lnTo>
                  <a:lnTo>
                    <a:pt x="231311" y="453496"/>
                  </a:lnTo>
                  <a:lnTo>
                    <a:pt x="259217" y="418119"/>
                  </a:lnTo>
                  <a:lnTo>
                    <a:pt x="288468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7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9" y="76937"/>
                  </a:lnTo>
                  <a:lnTo>
                    <a:pt x="773005" y="61213"/>
                  </a:lnTo>
                  <a:lnTo>
                    <a:pt x="816910" y="47190"/>
                  </a:lnTo>
                  <a:lnTo>
                    <a:pt x="861564" y="34908"/>
                  </a:lnTo>
                  <a:lnTo>
                    <a:pt x="906928" y="24407"/>
                  </a:lnTo>
                  <a:lnTo>
                    <a:pt x="952961" y="15726"/>
                  </a:lnTo>
                  <a:lnTo>
                    <a:pt x="999625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9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4" y="1239121"/>
                  </a:lnTo>
                  <a:lnTo>
                    <a:pt x="2277093" y="1286375"/>
                  </a:lnTo>
                  <a:lnTo>
                    <a:pt x="2270272" y="1333039"/>
                  </a:lnTo>
                  <a:lnTo>
                    <a:pt x="2261592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8" y="1639818"/>
                  </a:lnTo>
                  <a:lnTo>
                    <a:pt x="2152078" y="1680330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2" y="1902111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7"/>
                  </a:lnTo>
                  <a:lnTo>
                    <a:pt x="1556111" y="2209063"/>
                  </a:lnTo>
                  <a:lnTo>
                    <a:pt x="1512995" y="2224787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6000"/>
                  </a:lnTo>
                  <a:lnTo>
                    <a:pt x="1094683" y="2284997"/>
                  </a:lnTo>
                  <a:lnTo>
                    <a:pt x="1046878" y="2282015"/>
                  </a:lnTo>
                  <a:lnTo>
                    <a:pt x="999624" y="2277094"/>
                  </a:lnTo>
                  <a:lnTo>
                    <a:pt x="952960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7"/>
                  </a:lnTo>
                  <a:lnTo>
                    <a:pt x="729888" y="2209063"/>
                  </a:lnTo>
                  <a:lnTo>
                    <a:pt x="687600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7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90"/>
                  </a:lnTo>
                  <a:lnTo>
                    <a:pt x="418119" y="2026783"/>
                  </a:lnTo>
                  <a:lnTo>
                    <a:pt x="383888" y="1997533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2"/>
                  </a:lnTo>
                  <a:lnTo>
                    <a:pt x="259216" y="1867881"/>
                  </a:lnTo>
                  <a:lnTo>
                    <a:pt x="231310" y="1832504"/>
                  </a:lnTo>
                  <a:lnTo>
                    <a:pt x="204787" y="1796020"/>
                  </a:lnTo>
                  <a:lnTo>
                    <a:pt x="179688" y="1758471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9"/>
                  </a:lnTo>
                  <a:lnTo>
                    <a:pt x="94322" y="1598399"/>
                  </a:lnTo>
                  <a:lnTo>
                    <a:pt x="76937" y="1556112"/>
                  </a:lnTo>
                  <a:lnTo>
                    <a:pt x="61212" y="1512996"/>
                  </a:lnTo>
                  <a:lnTo>
                    <a:pt x="47190" y="1469091"/>
                  </a:lnTo>
                  <a:lnTo>
                    <a:pt x="34908" y="1424437"/>
                  </a:lnTo>
                  <a:lnTo>
                    <a:pt x="24407" y="1379073"/>
                  </a:lnTo>
                  <a:lnTo>
                    <a:pt x="15726" y="1333039"/>
                  </a:lnTo>
                  <a:lnTo>
                    <a:pt x="8905" y="1286376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2"/>
                  </a:moveTo>
                  <a:lnTo>
                    <a:pt x="1141464" y="80220"/>
                  </a:lnTo>
                  <a:lnTo>
                    <a:pt x="1088103" y="136626"/>
                  </a:lnTo>
                  <a:lnTo>
                    <a:pt x="1056431" y="168876"/>
                  </a:lnTo>
                  <a:lnTo>
                    <a:pt x="1022466" y="203442"/>
                  </a:lnTo>
                  <a:lnTo>
                    <a:pt x="986985" y="240038"/>
                  </a:lnTo>
                  <a:lnTo>
                    <a:pt x="950763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20" y="401005"/>
                  </a:lnTo>
                  <a:lnTo>
                    <a:pt x="814000" y="443461"/>
                  </a:lnTo>
                  <a:lnTo>
                    <a:pt x="785722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7" y="654730"/>
                  </a:lnTo>
                  <a:lnTo>
                    <a:pt x="718619" y="694779"/>
                  </a:lnTo>
                  <a:lnTo>
                    <a:pt x="725489" y="733425"/>
                  </a:lnTo>
                  <a:lnTo>
                    <a:pt x="754482" y="791022"/>
                  </a:lnTo>
                  <a:lnTo>
                    <a:pt x="805152" y="848776"/>
                  </a:lnTo>
                  <a:lnTo>
                    <a:pt x="837313" y="877722"/>
                  </a:lnTo>
                  <a:lnTo>
                    <a:pt x="873330" y="906720"/>
                  </a:lnTo>
                  <a:lnTo>
                    <a:pt x="912681" y="935774"/>
                  </a:lnTo>
                  <a:lnTo>
                    <a:pt x="954845" y="964888"/>
                  </a:lnTo>
                  <a:lnTo>
                    <a:pt x="999302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2" y="1082034"/>
                  </a:lnTo>
                  <a:lnTo>
                    <a:pt x="1189625" y="1111514"/>
                  </a:lnTo>
                  <a:lnTo>
                    <a:pt x="1237724" y="1141080"/>
                  </a:lnTo>
                  <a:lnTo>
                    <a:pt x="1284988" y="1170737"/>
                  </a:lnTo>
                  <a:lnTo>
                    <a:pt x="1330895" y="1200487"/>
                  </a:lnTo>
                  <a:lnTo>
                    <a:pt x="1374925" y="1230337"/>
                  </a:lnTo>
                  <a:lnTo>
                    <a:pt x="1416556" y="1260289"/>
                  </a:lnTo>
                  <a:lnTo>
                    <a:pt x="1455267" y="1290349"/>
                  </a:lnTo>
                  <a:lnTo>
                    <a:pt x="1490537" y="1320520"/>
                  </a:lnTo>
                  <a:lnTo>
                    <a:pt x="1521845" y="1350808"/>
                  </a:lnTo>
                  <a:lnTo>
                    <a:pt x="1548669" y="1381215"/>
                  </a:lnTo>
                  <a:lnTo>
                    <a:pt x="1586781" y="1442407"/>
                  </a:lnTo>
                  <a:lnTo>
                    <a:pt x="1597027" y="1473200"/>
                  </a:lnTo>
                  <a:lnTo>
                    <a:pt x="1601907" y="1510703"/>
                  </a:lnTo>
                  <a:lnTo>
                    <a:pt x="1600152" y="1549594"/>
                  </a:lnTo>
                  <a:lnTo>
                    <a:pt x="1592338" y="1589661"/>
                  </a:lnTo>
                  <a:lnTo>
                    <a:pt x="1579045" y="1630694"/>
                  </a:lnTo>
                  <a:lnTo>
                    <a:pt x="1560850" y="1672482"/>
                  </a:lnTo>
                  <a:lnTo>
                    <a:pt x="1538331" y="1714815"/>
                  </a:lnTo>
                  <a:lnTo>
                    <a:pt x="1512066" y="1757480"/>
                  </a:lnTo>
                  <a:lnTo>
                    <a:pt x="1482634" y="1800268"/>
                  </a:lnTo>
                  <a:lnTo>
                    <a:pt x="1450611" y="1842967"/>
                  </a:lnTo>
                  <a:lnTo>
                    <a:pt x="1416577" y="1885367"/>
                  </a:lnTo>
                  <a:lnTo>
                    <a:pt x="1381109" y="1927257"/>
                  </a:lnTo>
                  <a:lnTo>
                    <a:pt x="1344786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1" y="2085498"/>
                  </a:lnTo>
                  <a:lnTo>
                    <a:pt x="1202494" y="2121675"/>
                  </a:lnTo>
                  <a:lnTo>
                    <a:pt x="1170563" y="2156076"/>
                  </a:lnTo>
                  <a:lnTo>
                    <a:pt x="1141243" y="2188491"/>
                  </a:lnTo>
                  <a:lnTo>
                    <a:pt x="1115114" y="2218710"/>
                  </a:lnTo>
                  <a:lnTo>
                    <a:pt x="1092753" y="2246520"/>
                  </a:lnTo>
                  <a:lnTo>
                    <a:pt x="1074739" y="2271712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3297873" y="3949382"/>
            <a:ext cx="330200" cy="12446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b="1" spc="-15">
                <a:solidFill>
                  <a:srgbClr val="EAEAEA"/>
                </a:solidFill>
                <a:latin typeface="Microsoft JhengHei"/>
                <a:cs typeface="Microsoft JhengHei"/>
              </a:rPr>
              <a:t>善于隐藏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16" name="object 16"/>
          <p:cNvSpPr txBox="1"/>
          <p:nvPr/>
        </p:nvSpPr>
        <p:spPr>
          <a:xfrm>
            <a:off x="1834832" y="3949382"/>
            <a:ext cx="330200" cy="12446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b="1" spc="-15">
                <a:solidFill>
                  <a:srgbClr val="EAEAEA"/>
                </a:solidFill>
                <a:latin typeface="Microsoft JhengHei"/>
                <a:cs typeface="Microsoft JhengHei"/>
              </a:rPr>
              <a:t>方显用时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129789" y="20316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让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993072" y="1815781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372609" y="5046345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明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155565" y="4119245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暗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073265" y="24253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潜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41272" y="1968181"/>
            <a:ext cx="330200" cy="3302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>
                <a:solidFill>
                  <a:srgbClr val="EAEAEA"/>
                </a:solidFill>
                <a:latin typeface="宋体"/>
                <a:cs typeface="宋体"/>
              </a:rPr>
              <a:t>隐</a:t>
            </a:r>
            <a:endParaRPr sz="24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879273" y="5168581"/>
            <a:ext cx="330200" cy="6350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600"/>
              </a:lnSpc>
            </a:pPr>
            <a:r>
              <a:rPr sz="2400" b="1" spc="-25">
                <a:solidFill>
                  <a:srgbClr val="EAEAEA"/>
                </a:solidFill>
                <a:latin typeface="Microsoft JhengHei"/>
                <a:cs typeface="Microsoft JhengHei"/>
              </a:rPr>
              <a:t>英雄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865" y="4101782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EAEAEA"/>
                </a:solidFill>
                <a:latin typeface="Microsoft JhengHei"/>
                <a:cs typeface="Microsoft JhengHei"/>
              </a:rPr>
              <a:t>集团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495300"/>
            <a:ext cx="3406775" cy="6361430"/>
            <a:chOff x="0" y="495300"/>
            <a:chExt cx="3406775" cy="6361430"/>
          </a:xfrm>
        </p:grpSpPr>
        <p:sp>
          <p:nvSpPr>
            <p:cNvPr id="3" name="object 3"/>
            <p:cNvSpPr/>
            <p:nvPr/>
          </p:nvSpPr>
          <p:spPr>
            <a:xfrm>
              <a:off x="1116010" y="3087687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5" y="1046878"/>
                  </a:lnTo>
                  <a:lnTo>
                    <a:pt x="8906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5" y="113329"/>
                  </a:lnTo>
                  <a:lnTo>
                    <a:pt x="687604" y="94321"/>
                  </a:lnTo>
                  <a:lnTo>
                    <a:pt x="729892" y="76936"/>
                  </a:lnTo>
                  <a:lnTo>
                    <a:pt x="773008" y="61212"/>
                  </a:lnTo>
                  <a:lnTo>
                    <a:pt x="816913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5" y="15726"/>
                  </a:lnTo>
                  <a:lnTo>
                    <a:pt x="999630" y="8905"/>
                  </a:lnTo>
                  <a:lnTo>
                    <a:pt x="1046886" y="3984"/>
                  </a:lnTo>
                  <a:lnTo>
                    <a:pt x="1094699" y="1002"/>
                  </a:lnTo>
                  <a:lnTo>
                    <a:pt x="1143000" y="0"/>
                  </a:lnTo>
                  <a:lnTo>
                    <a:pt x="1191319" y="1002"/>
                  </a:lnTo>
                  <a:lnTo>
                    <a:pt x="1239123" y="3984"/>
                  </a:lnTo>
                  <a:lnTo>
                    <a:pt x="1286377" y="8905"/>
                  </a:lnTo>
                  <a:lnTo>
                    <a:pt x="1333041" y="15726"/>
                  </a:lnTo>
                  <a:lnTo>
                    <a:pt x="1379074" y="24407"/>
                  </a:lnTo>
                  <a:lnTo>
                    <a:pt x="1424438" y="34908"/>
                  </a:lnTo>
                  <a:lnTo>
                    <a:pt x="1469092" y="47190"/>
                  </a:lnTo>
                  <a:lnTo>
                    <a:pt x="1512997" y="61213"/>
                  </a:lnTo>
                  <a:lnTo>
                    <a:pt x="1556113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1" y="133921"/>
                  </a:lnTo>
                  <a:lnTo>
                    <a:pt x="1719895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8" y="350843"/>
                  </a:lnTo>
                  <a:lnTo>
                    <a:pt x="1997533" y="383889"/>
                  </a:lnTo>
                  <a:lnTo>
                    <a:pt x="2026783" y="418120"/>
                  </a:lnTo>
                  <a:lnTo>
                    <a:pt x="2054690" y="453497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09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6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8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8"/>
                  </a:lnTo>
                  <a:lnTo>
                    <a:pt x="8905" y="1286375"/>
                  </a:lnTo>
                  <a:lnTo>
                    <a:pt x="3984" y="1239120"/>
                  </a:lnTo>
                  <a:lnTo>
                    <a:pt x="1002" y="1191315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16010" y="3087687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7" y="383889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1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8" y="3984"/>
                  </a:lnTo>
                  <a:lnTo>
                    <a:pt x="1094683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0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09" y="76936"/>
                  </a:lnTo>
                  <a:lnTo>
                    <a:pt x="1598397" y="94321"/>
                  </a:lnTo>
                  <a:lnTo>
                    <a:pt x="1639816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8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5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5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5999" y="1142999"/>
                  </a:lnTo>
                  <a:lnTo>
                    <a:pt x="2284996" y="1191315"/>
                  </a:lnTo>
                  <a:lnTo>
                    <a:pt x="2282015" y="1239120"/>
                  </a:lnTo>
                  <a:lnTo>
                    <a:pt x="2277094" y="1286375"/>
                  </a:lnTo>
                  <a:lnTo>
                    <a:pt x="2270273" y="1333038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8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6"/>
                  </a:lnTo>
                  <a:lnTo>
                    <a:pt x="1935157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6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6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2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6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80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8" y="36513"/>
                  </a:moveTo>
                  <a:lnTo>
                    <a:pt x="1141463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3" y="359149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0" y="529030"/>
                  </a:lnTo>
                  <a:lnTo>
                    <a:pt x="741693" y="571570"/>
                  </a:lnTo>
                  <a:lnTo>
                    <a:pt x="727496" y="613566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8" y="733425"/>
                  </a:lnTo>
                  <a:lnTo>
                    <a:pt x="754481" y="791023"/>
                  </a:lnTo>
                  <a:lnTo>
                    <a:pt x="805151" y="848777"/>
                  </a:lnTo>
                  <a:lnTo>
                    <a:pt x="837312" y="877723"/>
                  </a:lnTo>
                  <a:lnTo>
                    <a:pt x="873329" y="906721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8"/>
                  </a:lnTo>
                  <a:lnTo>
                    <a:pt x="1045528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4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6" y="1290350"/>
                  </a:lnTo>
                  <a:lnTo>
                    <a:pt x="1490536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4"/>
                  </a:lnTo>
                  <a:lnTo>
                    <a:pt x="1600151" y="1549594"/>
                  </a:lnTo>
                  <a:lnTo>
                    <a:pt x="1592337" y="1589662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3" y="2008663"/>
                  </a:lnTo>
                  <a:lnTo>
                    <a:pt x="1271882" y="2047758"/>
                  </a:lnTo>
                  <a:lnTo>
                    <a:pt x="1236460" y="2085499"/>
                  </a:lnTo>
                  <a:lnTo>
                    <a:pt x="1202493" y="2121675"/>
                  </a:lnTo>
                  <a:lnTo>
                    <a:pt x="1170562" y="2156076"/>
                  </a:lnTo>
                  <a:lnTo>
                    <a:pt x="1141242" y="2188492"/>
                  </a:lnTo>
                  <a:lnTo>
                    <a:pt x="1115113" y="2218710"/>
                  </a:lnTo>
                  <a:lnTo>
                    <a:pt x="1092752" y="2246521"/>
                  </a:lnTo>
                  <a:lnTo>
                    <a:pt x="1074738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传统思维中处世观特点</a:t>
            </a:r>
            <a:r>
              <a:rPr spc="-50"/>
              <a:t>4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21</a:t>
            </a:fld>
          </a:p>
        </p:txBody>
      </p:sp>
      <p:sp>
        <p:nvSpPr>
          <p:cNvPr id="6" name="object 6"/>
          <p:cNvSpPr txBox="1"/>
          <p:nvPr/>
        </p:nvSpPr>
        <p:spPr>
          <a:xfrm>
            <a:off x="1771014" y="4047807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情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501264" y="333978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理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720465" y="356838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法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68465" y="2958783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EAEAEA"/>
                </a:solidFill>
                <a:latin typeface="Microsoft JhengHei"/>
                <a:cs typeface="Microsoft JhengHei"/>
              </a:rPr>
              <a:t>因地制宜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768465" y="4787583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EAEAEA"/>
                </a:solidFill>
                <a:latin typeface="Microsoft JhengHei"/>
                <a:cs typeface="Microsoft JhengHei"/>
              </a:rPr>
              <a:t>合理配合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传统思维中处世观缺点</a:t>
            </a:r>
            <a:r>
              <a:rPr spc="-50"/>
              <a:t>1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214435" y="2433637"/>
            <a:ext cx="2295525" cy="2295525"/>
            <a:chOff x="1214435" y="2433637"/>
            <a:chExt cx="2295525" cy="2295525"/>
          </a:xfrm>
        </p:grpSpPr>
        <p:sp>
          <p:nvSpPr>
            <p:cNvPr id="4" name="object 4"/>
            <p:cNvSpPr/>
            <p:nvPr/>
          </p:nvSpPr>
          <p:spPr>
            <a:xfrm>
              <a:off x="1219198" y="24383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5" y="1046878"/>
                  </a:lnTo>
                  <a:lnTo>
                    <a:pt x="8907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7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0" y="288466"/>
                  </a:lnTo>
                  <a:lnTo>
                    <a:pt x="418122" y="259215"/>
                  </a:lnTo>
                  <a:lnTo>
                    <a:pt x="453499" y="231309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8" y="156052"/>
                  </a:lnTo>
                  <a:lnTo>
                    <a:pt x="605672" y="133919"/>
                  </a:lnTo>
                  <a:lnTo>
                    <a:pt x="646184" y="113329"/>
                  </a:lnTo>
                  <a:lnTo>
                    <a:pt x="687603" y="94322"/>
                  </a:lnTo>
                  <a:lnTo>
                    <a:pt x="729891" y="76936"/>
                  </a:lnTo>
                  <a:lnTo>
                    <a:pt x="773007" y="61212"/>
                  </a:lnTo>
                  <a:lnTo>
                    <a:pt x="816912" y="47189"/>
                  </a:lnTo>
                  <a:lnTo>
                    <a:pt x="861566" y="34907"/>
                  </a:lnTo>
                  <a:lnTo>
                    <a:pt x="906930" y="24406"/>
                  </a:lnTo>
                  <a:lnTo>
                    <a:pt x="952963" y="15726"/>
                  </a:lnTo>
                  <a:lnTo>
                    <a:pt x="999626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20" y="3984"/>
                  </a:lnTo>
                  <a:lnTo>
                    <a:pt x="1286375" y="8905"/>
                  </a:lnTo>
                  <a:lnTo>
                    <a:pt x="1333039" y="15726"/>
                  </a:lnTo>
                  <a:lnTo>
                    <a:pt x="1379073" y="24407"/>
                  </a:lnTo>
                  <a:lnTo>
                    <a:pt x="1424436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399" y="94323"/>
                  </a:lnTo>
                  <a:lnTo>
                    <a:pt x="1639819" y="113330"/>
                  </a:lnTo>
                  <a:lnTo>
                    <a:pt x="1680330" y="133920"/>
                  </a:lnTo>
                  <a:lnTo>
                    <a:pt x="1719894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7" y="350843"/>
                  </a:lnTo>
                  <a:lnTo>
                    <a:pt x="1997533" y="383888"/>
                  </a:lnTo>
                  <a:lnTo>
                    <a:pt x="2026783" y="418119"/>
                  </a:lnTo>
                  <a:lnTo>
                    <a:pt x="2054690" y="453496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09" y="816910"/>
                  </a:lnTo>
                  <a:lnTo>
                    <a:pt x="2251091" y="861564"/>
                  </a:lnTo>
                  <a:lnTo>
                    <a:pt x="2261592" y="906927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30"/>
                  </a:lnTo>
                  <a:lnTo>
                    <a:pt x="2129946" y="1719894"/>
                  </a:lnTo>
                  <a:lnTo>
                    <a:pt x="2106310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219198" y="24383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7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6"/>
                  </a:lnTo>
                  <a:lnTo>
                    <a:pt x="259217" y="418119"/>
                  </a:lnTo>
                  <a:lnTo>
                    <a:pt x="288468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4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7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5" y="2277093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4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80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2" y="136627"/>
                  </a:lnTo>
                  <a:lnTo>
                    <a:pt x="1056430" y="168877"/>
                  </a:lnTo>
                  <a:lnTo>
                    <a:pt x="1022465" y="203443"/>
                  </a:lnTo>
                  <a:lnTo>
                    <a:pt x="986984" y="240039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19" y="401005"/>
                  </a:lnTo>
                  <a:lnTo>
                    <a:pt x="814000" y="443462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6" y="654731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7"/>
                  </a:lnTo>
                  <a:lnTo>
                    <a:pt x="837312" y="877723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9"/>
                  </a:lnTo>
                  <a:lnTo>
                    <a:pt x="999301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5"/>
                  </a:lnTo>
                  <a:lnTo>
                    <a:pt x="1189624" y="1111515"/>
                  </a:lnTo>
                  <a:lnTo>
                    <a:pt x="1237723" y="1141081"/>
                  </a:lnTo>
                  <a:lnTo>
                    <a:pt x="1284987" y="1170737"/>
                  </a:lnTo>
                  <a:lnTo>
                    <a:pt x="1330895" y="1200488"/>
                  </a:lnTo>
                  <a:lnTo>
                    <a:pt x="1374924" y="1230337"/>
                  </a:lnTo>
                  <a:lnTo>
                    <a:pt x="1416555" y="1260290"/>
                  </a:lnTo>
                  <a:lnTo>
                    <a:pt x="1455267" y="1290349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3652835" y="1824037"/>
            <a:ext cx="2295525" cy="2295525"/>
            <a:chOff x="3652835" y="1824037"/>
            <a:chExt cx="2295525" cy="2295525"/>
          </a:xfrm>
        </p:grpSpPr>
        <p:sp>
          <p:nvSpPr>
            <p:cNvPr id="7" name="object 7"/>
            <p:cNvSpPr/>
            <p:nvPr/>
          </p:nvSpPr>
          <p:spPr>
            <a:xfrm>
              <a:off x="3657598" y="18287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142999" y="0"/>
                  </a:moveTo>
                  <a:close/>
                </a:path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3" y="1094683"/>
                  </a:lnTo>
                  <a:lnTo>
                    <a:pt x="3985" y="1046878"/>
                  </a:lnTo>
                  <a:lnTo>
                    <a:pt x="8906" y="999623"/>
                  </a:lnTo>
                  <a:lnTo>
                    <a:pt x="15727" y="952960"/>
                  </a:lnTo>
                  <a:lnTo>
                    <a:pt x="24408" y="906926"/>
                  </a:lnTo>
                  <a:lnTo>
                    <a:pt x="34909" y="861562"/>
                  </a:lnTo>
                  <a:lnTo>
                    <a:pt x="47191" y="816908"/>
                  </a:lnTo>
                  <a:lnTo>
                    <a:pt x="61214" y="773003"/>
                  </a:lnTo>
                  <a:lnTo>
                    <a:pt x="76938" y="729887"/>
                  </a:lnTo>
                  <a:lnTo>
                    <a:pt x="94324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0" y="527528"/>
                  </a:lnTo>
                  <a:lnTo>
                    <a:pt x="204789" y="489978"/>
                  </a:lnTo>
                  <a:lnTo>
                    <a:pt x="231312" y="453495"/>
                  </a:lnTo>
                  <a:lnTo>
                    <a:pt x="259218" y="418118"/>
                  </a:lnTo>
                  <a:lnTo>
                    <a:pt x="288469" y="383886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0" y="288465"/>
                  </a:lnTo>
                  <a:lnTo>
                    <a:pt x="418122" y="259215"/>
                  </a:lnTo>
                  <a:lnTo>
                    <a:pt x="453499" y="231308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1"/>
                  </a:lnTo>
                  <a:lnTo>
                    <a:pt x="729891" y="76936"/>
                  </a:lnTo>
                  <a:lnTo>
                    <a:pt x="773007" y="61212"/>
                  </a:lnTo>
                  <a:lnTo>
                    <a:pt x="816912" y="47189"/>
                  </a:lnTo>
                  <a:lnTo>
                    <a:pt x="861567" y="34907"/>
                  </a:lnTo>
                  <a:lnTo>
                    <a:pt x="906931" y="24406"/>
                  </a:lnTo>
                  <a:lnTo>
                    <a:pt x="952964" y="15726"/>
                  </a:lnTo>
                  <a:lnTo>
                    <a:pt x="999628" y="8905"/>
                  </a:lnTo>
                  <a:lnTo>
                    <a:pt x="1046883" y="3984"/>
                  </a:lnTo>
                  <a:lnTo>
                    <a:pt x="1094690" y="1002"/>
                  </a:lnTo>
                  <a:lnTo>
                    <a:pt x="1142999" y="0"/>
                  </a:lnTo>
                  <a:lnTo>
                    <a:pt x="1191316" y="1002"/>
                  </a:lnTo>
                  <a:lnTo>
                    <a:pt x="1239122" y="3984"/>
                  </a:lnTo>
                  <a:lnTo>
                    <a:pt x="1286376" y="8905"/>
                  </a:lnTo>
                  <a:lnTo>
                    <a:pt x="1333040" y="15726"/>
                  </a:lnTo>
                  <a:lnTo>
                    <a:pt x="1379073" y="24407"/>
                  </a:lnTo>
                  <a:lnTo>
                    <a:pt x="1424437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400" y="94323"/>
                  </a:lnTo>
                  <a:lnTo>
                    <a:pt x="1639819" y="113330"/>
                  </a:lnTo>
                  <a:lnTo>
                    <a:pt x="1680330" y="133920"/>
                  </a:lnTo>
                  <a:lnTo>
                    <a:pt x="1719894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8" y="350843"/>
                  </a:lnTo>
                  <a:lnTo>
                    <a:pt x="1997533" y="383888"/>
                  </a:lnTo>
                  <a:lnTo>
                    <a:pt x="2026784" y="418120"/>
                  </a:lnTo>
                  <a:lnTo>
                    <a:pt x="2054690" y="453497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10" y="816910"/>
                  </a:lnTo>
                  <a:lnTo>
                    <a:pt x="2251091" y="861564"/>
                  </a:lnTo>
                  <a:lnTo>
                    <a:pt x="2261592" y="906928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3" y="1286375"/>
                  </a:lnTo>
                  <a:lnTo>
                    <a:pt x="2270273" y="1333039"/>
                  </a:lnTo>
                  <a:lnTo>
                    <a:pt x="2261592" y="1379073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30"/>
                  </a:lnTo>
                  <a:lnTo>
                    <a:pt x="2129946" y="1719894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657598" y="18287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3" y="1094684"/>
                  </a:lnTo>
                  <a:lnTo>
                    <a:pt x="3985" y="1046879"/>
                  </a:lnTo>
                  <a:lnTo>
                    <a:pt x="8906" y="999625"/>
                  </a:lnTo>
                  <a:lnTo>
                    <a:pt x="15727" y="952961"/>
                  </a:lnTo>
                  <a:lnTo>
                    <a:pt x="24408" y="906928"/>
                  </a:lnTo>
                  <a:lnTo>
                    <a:pt x="34909" y="861564"/>
                  </a:lnTo>
                  <a:lnTo>
                    <a:pt x="47191" y="816910"/>
                  </a:lnTo>
                  <a:lnTo>
                    <a:pt x="61213" y="773005"/>
                  </a:lnTo>
                  <a:lnTo>
                    <a:pt x="76937" y="729889"/>
                  </a:lnTo>
                  <a:lnTo>
                    <a:pt x="94323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3" y="566106"/>
                  </a:lnTo>
                  <a:lnTo>
                    <a:pt x="179689" y="527530"/>
                  </a:lnTo>
                  <a:lnTo>
                    <a:pt x="204788" y="489980"/>
                  </a:lnTo>
                  <a:lnTo>
                    <a:pt x="231310" y="453497"/>
                  </a:lnTo>
                  <a:lnTo>
                    <a:pt x="259217" y="418120"/>
                  </a:lnTo>
                  <a:lnTo>
                    <a:pt x="288467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8" y="288467"/>
                  </a:lnTo>
                  <a:lnTo>
                    <a:pt x="418119" y="259217"/>
                  </a:lnTo>
                  <a:lnTo>
                    <a:pt x="453496" y="231310"/>
                  </a:lnTo>
                  <a:lnTo>
                    <a:pt x="489980" y="204788"/>
                  </a:lnTo>
                  <a:lnTo>
                    <a:pt x="527529" y="179689"/>
                  </a:lnTo>
                  <a:lnTo>
                    <a:pt x="566106" y="156053"/>
                  </a:lnTo>
                  <a:lnTo>
                    <a:pt x="605670" y="133920"/>
                  </a:lnTo>
                  <a:lnTo>
                    <a:pt x="646181" y="113330"/>
                  </a:lnTo>
                  <a:lnTo>
                    <a:pt x="687601" y="94323"/>
                  </a:lnTo>
                  <a:lnTo>
                    <a:pt x="729888" y="76937"/>
                  </a:lnTo>
                  <a:lnTo>
                    <a:pt x="773004" y="61213"/>
                  </a:lnTo>
                  <a:lnTo>
                    <a:pt x="816909" y="47190"/>
                  </a:lnTo>
                  <a:lnTo>
                    <a:pt x="861563" y="34908"/>
                  </a:lnTo>
                  <a:lnTo>
                    <a:pt x="906927" y="24407"/>
                  </a:lnTo>
                  <a:lnTo>
                    <a:pt x="952961" y="15726"/>
                  </a:lnTo>
                  <a:lnTo>
                    <a:pt x="999624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8" y="47189"/>
                  </a:lnTo>
                  <a:lnTo>
                    <a:pt x="1512993" y="61212"/>
                  </a:lnTo>
                  <a:lnTo>
                    <a:pt x="1556110" y="76936"/>
                  </a:lnTo>
                  <a:lnTo>
                    <a:pt x="1598397" y="94321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8"/>
                  </a:lnTo>
                  <a:lnTo>
                    <a:pt x="1867879" y="259215"/>
                  </a:lnTo>
                  <a:lnTo>
                    <a:pt x="1902110" y="288465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6"/>
                  </a:lnTo>
                  <a:lnTo>
                    <a:pt x="2026782" y="418118"/>
                  </a:lnTo>
                  <a:lnTo>
                    <a:pt x="2054688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8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5" y="1239121"/>
                  </a:lnTo>
                  <a:lnTo>
                    <a:pt x="2277094" y="1286375"/>
                  </a:lnTo>
                  <a:lnTo>
                    <a:pt x="2270273" y="1333039"/>
                  </a:lnTo>
                  <a:lnTo>
                    <a:pt x="2261592" y="1379072"/>
                  </a:lnTo>
                  <a:lnTo>
                    <a:pt x="2251091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9" y="1639818"/>
                  </a:lnTo>
                  <a:lnTo>
                    <a:pt x="2152079" y="1680329"/>
                  </a:lnTo>
                  <a:lnTo>
                    <a:pt x="2129946" y="1719893"/>
                  </a:lnTo>
                  <a:lnTo>
                    <a:pt x="2106311" y="1758470"/>
                  </a:lnTo>
                  <a:lnTo>
                    <a:pt x="2081212" y="1796020"/>
                  </a:lnTo>
                  <a:lnTo>
                    <a:pt x="2054689" y="1832503"/>
                  </a:lnTo>
                  <a:lnTo>
                    <a:pt x="2026783" y="1867880"/>
                  </a:lnTo>
                  <a:lnTo>
                    <a:pt x="1997532" y="1902111"/>
                  </a:lnTo>
                  <a:lnTo>
                    <a:pt x="1966977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20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9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9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lnTo>
                    <a:pt x="1094684" y="2284996"/>
                  </a:lnTo>
                  <a:lnTo>
                    <a:pt x="1046879" y="2282014"/>
                  </a:lnTo>
                  <a:lnTo>
                    <a:pt x="999624" y="2277093"/>
                  </a:lnTo>
                  <a:lnTo>
                    <a:pt x="952961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1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3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3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3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2"/>
                  </a:moveTo>
                  <a:lnTo>
                    <a:pt x="1141464" y="80220"/>
                  </a:lnTo>
                  <a:lnTo>
                    <a:pt x="1088102" y="136626"/>
                  </a:lnTo>
                  <a:lnTo>
                    <a:pt x="1056430" y="168876"/>
                  </a:lnTo>
                  <a:lnTo>
                    <a:pt x="1022465" y="203442"/>
                  </a:lnTo>
                  <a:lnTo>
                    <a:pt x="986984" y="240038"/>
                  </a:lnTo>
                  <a:lnTo>
                    <a:pt x="950762" y="278379"/>
                  </a:lnTo>
                  <a:lnTo>
                    <a:pt x="914577" y="318178"/>
                  </a:lnTo>
                  <a:lnTo>
                    <a:pt x="879204" y="359148"/>
                  </a:lnTo>
                  <a:lnTo>
                    <a:pt x="845419" y="401005"/>
                  </a:lnTo>
                  <a:lnTo>
                    <a:pt x="814000" y="443461"/>
                  </a:lnTo>
                  <a:lnTo>
                    <a:pt x="785721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5"/>
                  </a:lnTo>
                  <a:lnTo>
                    <a:pt x="719546" y="654730"/>
                  </a:lnTo>
                  <a:lnTo>
                    <a:pt x="718618" y="694779"/>
                  </a:lnTo>
                  <a:lnTo>
                    <a:pt x="725489" y="733425"/>
                  </a:lnTo>
                  <a:lnTo>
                    <a:pt x="754481" y="791023"/>
                  </a:lnTo>
                  <a:lnTo>
                    <a:pt x="805151" y="848776"/>
                  </a:lnTo>
                  <a:lnTo>
                    <a:pt x="837312" y="877722"/>
                  </a:lnTo>
                  <a:lnTo>
                    <a:pt x="873329" y="906720"/>
                  </a:lnTo>
                  <a:lnTo>
                    <a:pt x="912680" y="935774"/>
                  </a:lnTo>
                  <a:lnTo>
                    <a:pt x="954844" y="964888"/>
                  </a:lnTo>
                  <a:lnTo>
                    <a:pt x="999301" y="994067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1" y="1082034"/>
                  </a:lnTo>
                  <a:lnTo>
                    <a:pt x="1189624" y="1111514"/>
                  </a:lnTo>
                  <a:lnTo>
                    <a:pt x="1237723" y="1141080"/>
                  </a:lnTo>
                  <a:lnTo>
                    <a:pt x="1284987" y="1170737"/>
                  </a:lnTo>
                  <a:lnTo>
                    <a:pt x="1330895" y="1200487"/>
                  </a:lnTo>
                  <a:lnTo>
                    <a:pt x="1374924" y="1230337"/>
                  </a:lnTo>
                  <a:lnTo>
                    <a:pt x="1416555" y="1260289"/>
                  </a:lnTo>
                  <a:lnTo>
                    <a:pt x="1455267" y="1290349"/>
                  </a:lnTo>
                  <a:lnTo>
                    <a:pt x="1490537" y="1320521"/>
                  </a:lnTo>
                  <a:lnTo>
                    <a:pt x="1521844" y="1350808"/>
                  </a:lnTo>
                  <a:lnTo>
                    <a:pt x="1548668" y="1381215"/>
                  </a:lnTo>
                  <a:lnTo>
                    <a:pt x="1586780" y="1442407"/>
                  </a:lnTo>
                  <a:lnTo>
                    <a:pt x="1597026" y="1473200"/>
                  </a:lnTo>
                  <a:lnTo>
                    <a:pt x="1601906" y="1510703"/>
                  </a:lnTo>
                  <a:lnTo>
                    <a:pt x="1600151" y="1549594"/>
                  </a:lnTo>
                  <a:lnTo>
                    <a:pt x="1592338" y="1589661"/>
                  </a:lnTo>
                  <a:lnTo>
                    <a:pt x="1579044" y="1630695"/>
                  </a:lnTo>
                  <a:lnTo>
                    <a:pt x="1560849" y="1672483"/>
                  </a:lnTo>
                  <a:lnTo>
                    <a:pt x="1538330" y="1714815"/>
                  </a:lnTo>
                  <a:lnTo>
                    <a:pt x="1512065" y="1757480"/>
                  </a:lnTo>
                  <a:lnTo>
                    <a:pt x="1482633" y="1800268"/>
                  </a:lnTo>
                  <a:lnTo>
                    <a:pt x="1450610" y="1842967"/>
                  </a:lnTo>
                  <a:lnTo>
                    <a:pt x="1416576" y="1885367"/>
                  </a:lnTo>
                  <a:lnTo>
                    <a:pt x="1381108" y="1927257"/>
                  </a:lnTo>
                  <a:lnTo>
                    <a:pt x="1344785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0" y="2085498"/>
                  </a:lnTo>
                  <a:lnTo>
                    <a:pt x="1202494" y="2121675"/>
                  </a:lnTo>
                  <a:lnTo>
                    <a:pt x="1170562" y="2156076"/>
                  </a:lnTo>
                  <a:lnTo>
                    <a:pt x="1141242" y="2188491"/>
                  </a:lnTo>
                  <a:lnTo>
                    <a:pt x="1115113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6167435" y="2281237"/>
            <a:ext cx="2295525" cy="2295525"/>
            <a:chOff x="6167435" y="2281237"/>
            <a:chExt cx="2295525" cy="2295525"/>
          </a:xfrm>
        </p:grpSpPr>
        <p:sp>
          <p:nvSpPr>
            <p:cNvPr id="10" name="object 10"/>
            <p:cNvSpPr/>
            <p:nvPr/>
          </p:nvSpPr>
          <p:spPr>
            <a:xfrm>
              <a:off x="6172197" y="22859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2285999" y="1143000"/>
                  </a:moveTo>
                  <a:lnTo>
                    <a:pt x="1" y="1143000"/>
                  </a:lnTo>
                  <a:lnTo>
                    <a:pt x="1004" y="1094683"/>
                  </a:lnTo>
                  <a:lnTo>
                    <a:pt x="3986" y="1046878"/>
                  </a:lnTo>
                  <a:lnTo>
                    <a:pt x="8907" y="999623"/>
                  </a:lnTo>
                  <a:lnTo>
                    <a:pt x="15728" y="952960"/>
                  </a:lnTo>
                  <a:lnTo>
                    <a:pt x="24409" y="906926"/>
                  </a:lnTo>
                  <a:lnTo>
                    <a:pt x="34910" y="861562"/>
                  </a:lnTo>
                  <a:lnTo>
                    <a:pt x="47192" y="816908"/>
                  </a:lnTo>
                  <a:lnTo>
                    <a:pt x="61215" y="773003"/>
                  </a:lnTo>
                  <a:lnTo>
                    <a:pt x="76939" y="729887"/>
                  </a:lnTo>
                  <a:lnTo>
                    <a:pt x="94325" y="687599"/>
                  </a:lnTo>
                  <a:lnTo>
                    <a:pt x="113332" y="646180"/>
                  </a:lnTo>
                  <a:lnTo>
                    <a:pt x="133922" y="605668"/>
                  </a:lnTo>
                  <a:lnTo>
                    <a:pt x="156055" y="566104"/>
                  </a:lnTo>
                  <a:lnTo>
                    <a:pt x="179691" y="527528"/>
                  </a:lnTo>
                  <a:lnTo>
                    <a:pt x="204790" y="489978"/>
                  </a:lnTo>
                  <a:lnTo>
                    <a:pt x="231312" y="453495"/>
                  </a:lnTo>
                  <a:lnTo>
                    <a:pt x="259219" y="418118"/>
                  </a:lnTo>
                  <a:lnTo>
                    <a:pt x="288470" y="383887"/>
                  </a:lnTo>
                  <a:lnTo>
                    <a:pt x="319025" y="350841"/>
                  </a:lnTo>
                  <a:lnTo>
                    <a:pt x="350845" y="319021"/>
                  </a:lnTo>
                  <a:lnTo>
                    <a:pt x="383891" y="288466"/>
                  </a:lnTo>
                  <a:lnTo>
                    <a:pt x="418122" y="259215"/>
                  </a:lnTo>
                  <a:lnTo>
                    <a:pt x="453499" y="231309"/>
                  </a:lnTo>
                  <a:lnTo>
                    <a:pt x="489982" y="204786"/>
                  </a:lnTo>
                  <a:lnTo>
                    <a:pt x="527532" y="179687"/>
                  </a:lnTo>
                  <a:lnTo>
                    <a:pt x="566109" y="156052"/>
                  </a:lnTo>
                  <a:lnTo>
                    <a:pt x="605673" y="133919"/>
                  </a:lnTo>
                  <a:lnTo>
                    <a:pt x="646184" y="113329"/>
                  </a:lnTo>
                  <a:lnTo>
                    <a:pt x="687604" y="94322"/>
                  </a:lnTo>
                  <a:lnTo>
                    <a:pt x="729891" y="76936"/>
                  </a:lnTo>
                  <a:lnTo>
                    <a:pt x="773007" y="61212"/>
                  </a:lnTo>
                  <a:lnTo>
                    <a:pt x="816912" y="47189"/>
                  </a:lnTo>
                  <a:lnTo>
                    <a:pt x="861566" y="34907"/>
                  </a:lnTo>
                  <a:lnTo>
                    <a:pt x="906930" y="24406"/>
                  </a:lnTo>
                  <a:lnTo>
                    <a:pt x="952963" y="15726"/>
                  </a:lnTo>
                  <a:lnTo>
                    <a:pt x="999627" y="8905"/>
                  </a:lnTo>
                  <a:lnTo>
                    <a:pt x="1046880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20" y="3984"/>
                  </a:lnTo>
                  <a:lnTo>
                    <a:pt x="1286375" y="8905"/>
                  </a:lnTo>
                  <a:lnTo>
                    <a:pt x="1333039" y="15726"/>
                  </a:lnTo>
                  <a:lnTo>
                    <a:pt x="1379073" y="24407"/>
                  </a:lnTo>
                  <a:lnTo>
                    <a:pt x="1424436" y="34908"/>
                  </a:lnTo>
                  <a:lnTo>
                    <a:pt x="1469091" y="47190"/>
                  </a:lnTo>
                  <a:lnTo>
                    <a:pt x="1512996" y="61213"/>
                  </a:lnTo>
                  <a:lnTo>
                    <a:pt x="1556112" y="76937"/>
                  </a:lnTo>
                  <a:lnTo>
                    <a:pt x="1598399" y="94323"/>
                  </a:lnTo>
                  <a:lnTo>
                    <a:pt x="1639819" y="113330"/>
                  </a:lnTo>
                  <a:lnTo>
                    <a:pt x="1680330" y="133920"/>
                  </a:lnTo>
                  <a:lnTo>
                    <a:pt x="1719894" y="156053"/>
                  </a:lnTo>
                  <a:lnTo>
                    <a:pt x="1758471" y="179689"/>
                  </a:lnTo>
                  <a:lnTo>
                    <a:pt x="1796021" y="204788"/>
                  </a:lnTo>
                  <a:lnTo>
                    <a:pt x="1832504" y="231310"/>
                  </a:lnTo>
                  <a:lnTo>
                    <a:pt x="1867881" y="259217"/>
                  </a:lnTo>
                  <a:lnTo>
                    <a:pt x="1902112" y="288467"/>
                  </a:lnTo>
                  <a:lnTo>
                    <a:pt x="1935157" y="319023"/>
                  </a:lnTo>
                  <a:lnTo>
                    <a:pt x="1966978" y="350843"/>
                  </a:lnTo>
                  <a:lnTo>
                    <a:pt x="1997533" y="383888"/>
                  </a:lnTo>
                  <a:lnTo>
                    <a:pt x="2026783" y="418119"/>
                  </a:lnTo>
                  <a:lnTo>
                    <a:pt x="2054690" y="453496"/>
                  </a:lnTo>
                  <a:lnTo>
                    <a:pt x="2081212" y="489980"/>
                  </a:lnTo>
                  <a:lnTo>
                    <a:pt x="2106311" y="527530"/>
                  </a:lnTo>
                  <a:lnTo>
                    <a:pt x="2129947" y="566106"/>
                  </a:lnTo>
                  <a:lnTo>
                    <a:pt x="2152079" y="605670"/>
                  </a:lnTo>
                  <a:lnTo>
                    <a:pt x="2172669" y="646182"/>
                  </a:lnTo>
                  <a:lnTo>
                    <a:pt x="2191677" y="687601"/>
                  </a:lnTo>
                  <a:lnTo>
                    <a:pt x="2209063" y="729889"/>
                  </a:lnTo>
                  <a:lnTo>
                    <a:pt x="2224787" y="773005"/>
                  </a:lnTo>
                  <a:lnTo>
                    <a:pt x="2238809" y="816910"/>
                  </a:lnTo>
                  <a:lnTo>
                    <a:pt x="2251091" y="861564"/>
                  </a:lnTo>
                  <a:lnTo>
                    <a:pt x="2261592" y="906927"/>
                  </a:lnTo>
                  <a:lnTo>
                    <a:pt x="2270273" y="952961"/>
                  </a:lnTo>
                  <a:lnTo>
                    <a:pt x="2277094" y="999625"/>
                  </a:lnTo>
                  <a:lnTo>
                    <a:pt x="2282015" y="1046879"/>
                  </a:lnTo>
                  <a:lnTo>
                    <a:pt x="2284997" y="1094684"/>
                  </a:lnTo>
                  <a:lnTo>
                    <a:pt x="2285999" y="1143000"/>
                  </a:lnTo>
                  <a:close/>
                </a:path>
                <a:path w="2286000" h="2286000">
                  <a:moveTo>
                    <a:pt x="1143000" y="2285999"/>
                  </a:moveTo>
                  <a:lnTo>
                    <a:pt x="1094683" y="2284996"/>
                  </a:lnTo>
                  <a:lnTo>
                    <a:pt x="1046878" y="2282014"/>
                  </a:lnTo>
                  <a:lnTo>
                    <a:pt x="999624" y="2277093"/>
                  </a:lnTo>
                  <a:lnTo>
                    <a:pt x="952960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0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09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3"/>
                  </a:lnTo>
                  <a:lnTo>
                    <a:pt x="133920" y="1680329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6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lnTo>
                    <a:pt x="2285999" y="1143000"/>
                  </a:lnTo>
                  <a:lnTo>
                    <a:pt x="2284996" y="1191316"/>
                  </a:lnTo>
                  <a:lnTo>
                    <a:pt x="2282014" y="1239121"/>
                  </a:lnTo>
                  <a:lnTo>
                    <a:pt x="2277093" y="1286375"/>
                  </a:lnTo>
                  <a:lnTo>
                    <a:pt x="2270272" y="1333039"/>
                  </a:lnTo>
                  <a:lnTo>
                    <a:pt x="2261591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8" y="1639818"/>
                  </a:lnTo>
                  <a:lnTo>
                    <a:pt x="2152078" y="1680330"/>
                  </a:lnTo>
                  <a:lnTo>
                    <a:pt x="2129946" y="1719894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1" y="1902111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79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close/>
                </a:path>
              </a:pathLst>
            </a:custGeom>
            <a:solidFill>
              <a:srgbClr val="EEB00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172197" y="2285999"/>
              <a:ext cx="2286000" cy="2286000"/>
            </a:xfrm>
            <a:custGeom>
              <a:rect l="l" t="t" r="r" b="b"/>
              <a:pathLst>
                <a:path w="2286000" h="2286000">
                  <a:moveTo>
                    <a:pt x="1" y="1143000"/>
                  </a:moveTo>
                  <a:lnTo>
                    <a:pt x="1004" y="1094684"/>
                  </a:lnTo>
                  <a:lnTo>
                    <a:pt x="3986" y="1046879"/>
                  </a:lnTo>
                  <a:lnTo>
                    <a:pt x="8907" y="999625"/>
                  </a:lnTo>
                  <a:lnTo>
                    <a:pt x="15728" y="952961"/>
                  </a:lnTo>
                  <a:lnTo>
                    <a:pt x="24408" y="906927"/>
                  </a:lnTo>
                  <a:lnTo>
                    <a:pt x="34910" y="861564"/>
                  </a:lnTo>
                  <a:lnTo>
                    <a:pt x="47191" y="816910"/>
                  </a:lnTo>
                  <a:lnTo>
                    <a:pt x="61214" y="773005"/>
                  </a:lnTo>
                  <a:lnTo>
                    <a:pt x="76938" y="729889"/>
                  </a:lnTo>
                  <a:lnTo>
                    <a:pt x="94324" y="687601"/>
                  </a:lnTo>
                  <a:lnTo>
                    <a:pt x="113331" y="646182"/>
                  </a:lnTo>
                  <a:lnTo>
                    <a:pt x="133921" y="605670"/>
                  </a:lnTo>
                  <a:lnTo>
                    <a:pt x="156054" y="566106"/>
                  </a:lnTo>
                  <a:lnTo>
                    <a:pt x="179690" y="527530"/>
                  </a:lnTo>
                  <a:lnTo>
                    <a:pt x="204788" y="489980"/>
                  </a:lnTo>
                  <a:lnTo>
                    <a:pt x="231311" y="453496"/>
                  </a:lnTo>
                  <a:lnTo>
                    <a:pt x="259217" y="418119"/>
                  </a:lnTo>
                  <a:lnTo>
                    <a:pt x="288468" y="383888"/>
                  </a:lnTo>
                  <a:lnTo>
                    <a:pt x="319023" y="350843"/>
                  </a:lnTo>
                  <a:lnTo>
                    <a:pt x="350843" y="319023"/>
                  </a:lnTo>
                  <a:lnTo>
                    <a:pt x="383889" y="288467"/>
                  </a:lnTo>
                  <a:lnTo>
                    <a:pt x="418120" y="259217"/>
                  </a:lnTo>
                  <a:lnTo>
                    <a:pt x="453497" y="231310"/>
                  </a:lnTo>
                  <a:lnTo>
                    <a:pt x="489980" y="204788"/>
                  </a:lnTo>
                  <a:lnTo>
                    <a:pt x="527530" y="179689"/>
                  </a:lnTo>
                  <a:lnTo>
                    <a:pt x="566107" y="156053"/>
                  </a:lnTo>
                  <a:lnTo>
                    <a:pt x="605670" y="133920"/>
                  </a:lnTo>
                  <a:lnTo>
                    <a:pt x="646182" y="113330"/>
                  </a:lnTo>
                  <a:lnTo>
                    <a:pt x="687601" y="94323"/>
                  </a:lnTo>
                  <a:lnTo>
                    <a:pt x="729889" y="76937"/>
                  </a:lnTo>
                  <a:lnTo>
                    <a:pt x="773005" y="61213"/>
                  </a:lnTo>
                  <a:lnTo>
                    <a:pt x="816910" y="47190"/>
                  </a:lnTo>
                  <a:lnTo>
                    <a:pt x="861564" y="34908"/>
                  </a:lnTo>
                  <a:lnTo>
                    <a:pt x="906928" y="24407"/>
                  </a:lnTo>
                  <a:lnTo>
                    <a:pt x="952961" y="15726"/>
                  </a:lnTo>
                  <a:lnTo>
                    <a:pt x="999625" y="8905"/>
                  </a:lnTo>
                  <a:lnTo>
                    <a:pt x="1046879" y="3984"/>
                  </a:lnTo>
                  <a:lnTo>
                    <a:pt x="1094684" y="1002"/>
                  </a:lnTo>
                  <a:lnTo>
                    <a:pt x="1143000" y="0"/>
                  </a:lnTo>
                  <a:lnTo>
                    <a:pt x="1191314" y="1002"/>
                  </a:lnTo>
                  <a:lnTo>
                    <a:pt x="1239119" y="3984"/>
                  </a:lnTo>
                  <a:lnTo>
                    <a:pt x="1286373" y="8905"/>
                  </a:lnTo>
                  <a:lnTo>
                    <a:pt x="1333037" y="15726"/>
                  </a:lnTo>
                  <a:lnTo>
                    <a:pt x="1379071" y="24406"/>
                  </a:lnTo>
                  <a:lnTo>
                    <a:pt x="1424434" y="34907"/>
                  </a:lnTo>
                  <a:lnTo>
                    <a:pt x="1469089" y="47189"/>
                  </a:lnTo>
                  <a:lnTo>
                    <a:pt x="1512994" y="61212"/>
                  </a:lnTo>
                  <a:lnTo>
                    <a:pt x="1556110" y="76936"/>
                  </a:lnTo>
                  <a:lnTo>
                    <a:pt x="1598397" y="94322"/>
                  </a:lnTo>
                  <a:lnTo>
                    <a:pt x="1639817" y="113329"/>
                  </a:lnTo>
                  <a:lnTo>
                    <a:pt x="1680328" y="133919"/>
                  </a:lnTo>
                  <a:lnTo>
                    <a:pt x="1719892" y="156052"/>
                  </a:lnTo>
                  <a:lnTo>
                    <a:pt x="1758469" y="179687"/>
                  </a:lnTo>
                  <a:lnTo>
                    <a:pt x="1796019" y="204786"/>
                  </a:lnTo>
                  <a:lnTo>
                    <a:pt x="1832502" y="231309"/>
                  </a:lnTo>
                  <a:lnTo>
                    <a:pt x="1867879" y="259215"/>
                  </a:lnTo>
                  <a:lnTo>
                    <a:pt x="1902110" y="288466"/>
                  </a:lnTo>
                  <a:lnTo>
                    <a:pt x="1935156" y="319021"/>
                  </a:lnTo>
                  <a:lnTo>
                    <a:pt x="1966976" y="350841"/>
                  </a:lnTo>
                  <a:lnTo>
                    <a:pt x="1997531" y="383887"/>
                  </a:lnTo>
                  <a:lnTo>
                    <a:pt x="2026782" y="418118"/>
                  </a:lnTo>
                  <a:lnTo>
                    <a:pt x="2054689" y="453495"/>
                  </a:lnTo>
                  <a:lnTo>
                    <a:pt x="2081211" y="489978"/>
                  </a:lnTo>
                  <a:lnTo>
                    <a:pt x="2106310" y="527528"/>
                  </a:lnTo>
                  <a:lnTo>
                    <a:pt x="2129946" y="566104"/>
                  </a:lnTo>
                  <a:lnTo>
                    <a:pt x="2152078" y="605668"/>
                  </a:lnTo>
                  <a:lnTo>
                    <a:pt x="2172669" y="646180"/>
                  </a:lnTo>
                  <a:lnTo>
                    <a:pt x="2191676" y="687599"/>
                  </a:lnTo>
                  <a:lnTo>
                    <a:pt x="2209062" y="729887"/>
                  </a:lnTo>
                  <a:lnTo>
                    <a:pt x="2224786" y="773003"/>
                  </a:lnTo>
                  <a:lnTo>
                    <a:pt x="2238809" y="816908"/>
                  </a:lnTo>
                  <a:lnTo>
                    <a:pt x="2251091" y="861562"/>
                  </a:lnTo>
                  <a:lnTo>
                    <a:pt x="2261592" y="906926"/>
                  </a:lnTo>
                  <a:lnTo>
                    <a:pt x="2270273" y="952960"/>
                  </a:lnTo>
                  <a:lnTo>
                    <a:pt x="2277094" y="999623"/>
                  </a:lnTo>
                  <a:lnTo>
                    <a:pt x="2282015" y="1046878"/>
                  </a:lnTo>
                  <a:lnTo>
                    <a:pt x="2284997" y="1094683"/>
                  </a:lnTo>
                  <a:lnTo>
                    <a:pt x="2286000" y="1142999"/>
                  </a:lnTo>
                  <a:lnTo>
                    <a:pt x="2284996" y="1191316"/>
                  </a:lnTo>
                  <a:lnTo>
                    <a:pt x="2282014" y="1239121"/>
                  </a:lnTo>
                  <a:lnTo>
                    <a:pt x="2277093" y="1286375"/>
                  </a:lnTo>
                  <a:lnTo>
                    <a:pt x="2270272" y="1333039"/>
                  </a:lnTo>
                  <a:lnTo>
                    <a:pt x="2261592" y="1379072"/>
                  </a:lnTo>
                  <a:lnTo>
                    <a:pt x="2251090" y="1424436"/>
                  </a:lnTo>
                  <a:lnTo>
                    <a:pt x="2238809" y="1469090"/>
                  </a:lnTo>
                  <a:lnTo>
                    <a:pt x="2224786" y="1512995"/>
                  </a:lnTo>
                  <a:lnTo>
                    <a:pt x="2209062" y="1556111"/>
                  </a:lnTo>
                  <a:lnTo>
                    <a:pt x="2191676" y="1598399"/>
                  </a:lnTo>
                  <a:lnTo>
                    <a:pt x="2172668" y="1639818"/>
                  </a:lnTo>
                  <a:lnTo>
                    <a:pt x="2152078" y="1680329"/>
                  </a:lnTo>
                  <a:lnTo>
                    <a:pt x="2129946" y="1719893"/>
                  </a:lnTo>
                  <a:lnTo>
                    <a:pt x="2106310" y="1758470"/>
                  </a:lnTo>
                  <a:lnTo>
                    <a:pt x="2081211" y="1796020"/>
                  </a:lnTo>
                  <a:lnTo>
                    <a:pt x="2054689" y="1832503"/>
                  </a:lnTo>
                  <a:lnTo>
                    <a:pt x="2026782" y="1867880"/>
                  </a:lnTo>
                  <a:lnTo>
                    <a:pt x="1997532" y="1902111"/>
                  </a:lnTo>
                  <a:lnTo>
                    <a:pt x="1966976" y="1935157"/>
                  </a:lnTo>
                  <a:lnTo>
                    <a:pt x="1935156" y="1966977"/>
                  </a:lnTo>
                  <a:lnTo>
                    <a:pt x="1902111" y="1997532"/>
                  </a:lnTo>
                  <a:lnTo>
                    <a:pt x="1867880" y="2026783"/>
                  </a:lnTo>
                  <a:lnTo>
                    <a:pt x="1832503" y="2054689"/>
                  </a:lnTo>
                  <a:lnTo>
                    <a:pt x="1796019" y="2081212"/>
                  </a:lnTo>
                  <a:lnTo>
                    <a:pt x="1758470" y="2106311"/>
                  </a:lnTo>
                  <a:lnTo>
                    <a:pt x="1719893" y="2129946"/>
                  </a:lnTo>
                  <a:lnTo>
                    <a:pt x="1680329" y="2152079"/>
                  </a:lnTo>
                  <a:lnTo>
                    <a:pt x="1639818" y="2172669"/>
                  </a:lnTo>
                  <a:lnTo>
                    <a:pt x="1598398" y="2191677"/>
                  </a:lnTo>
                  <a:lnTo>
                    <a:pt x="1556111" y="2209062"/>
                  </a:lnTo>
                  <a:lnTo>
                    <a:pt x="1512995" y="2224786"/>
                  </a:lnTo>
                  <a:lnTo>
                    <a:pt x="1469090" y="2238809"/>
                  </a:lnTo>
                  <a:lnTo>
                    <a:pt x="1424436" y="2251091"/>
                  </a:lnTo>
                  <a:lnTo>
                    <a:pt x="1379072" y="2261592"/>
                  </a:lnTo>
                  <a:lnTo>
                    <a:pt x="1333038" y="2270273"/>
                  </a:lnTo>
                  <a:lnTo>
                    <a:pt x="1286375" y="2277094"/>
                  </a:lnTo>
                  <a:lnTo>
                    <a:pt x="1239121" y="2282015"/>
                  </a:lnTo>
                  <a:lnTo>
                    <a:pt x="1191316" y="2284997"/>
                  </a:lnTo>
                  <a:lnTo>
                    <a:pt x="1143000" y="2285999"/>
                  </a:lnTo>
                  <a:lnTo>
                    <a:pt x="1094683" y="2284996"/>
                  </a:lnTo>
                  <a:lnTo>
                    <a:pt x="1046878" y="2282014"/>
                  </a:lnTo>
                  <a:lnTo>
                    <a:pt x="999624" y="2277093"/>
                  </a:lnTo>
                  <a:lnTo>
                    <a:pt x="952960" y="2270273"/>
                  </a:lnTo>
                  <a:lnTo>
                    <a:pt x="906927" y="2261592"/>
                  </a:lnTo>
                  <a:lnTo>
                    <a:pt x="861563" y="2251091"/>
                  </a:lnTo>
                  <a:lnTo>
                    <a:pt x="816909" y="2238809"/>
                  </a:lnTo>
                  <a:lnTo>
                    <a:pt x="773004" y="2224786"/>
                  </a:lnTo>
                  <a:lnTo>
                    <a:pt x="729888" y="2209062"/>
                  </a:lnTo>
                  <a:lnTo>
                    <a:pt x="687600" y="2191677"/>
                  </a:lnTo>
                  <a:lnTo>
                    <a:pt x="646181" y="2172669"/>
                  </a:lnTo>
                  <a:lnTo>
                    <a:pt x="605670" y="2152079"/>
                  </a:lnTo>
                  <a:lnTo>
                    <a:pt x="566106" y="2129946"/>
                  </a:lnTo>
                  <a:lnTo>
                    <a:pt x="527529" y="2106311"/>
                  </a:lnTo>
                  <a:lnTo>
                    <a:pt x="489979" y="2081212"/>
                  </a:lnTo>
                  <a:lnTo>
                    <a:pt x="453496" y="2054689"/>
                  </a:lnTo>
                  <a:lnTo>
                    <a:pt x="418119" y="2026783"/>
                  </a:lnTo>
                  <a:lnTo>
                    <a:pt x="383888" y="1997532"/>
                  </a:lnTo>
                  <a:lnTo>
                    <a:pt x="350842" y="1966977"/>
                  </a:lnTo>
                  <a:lnTo>
                    <a:pt x="319022" y="1935157"/>
                  </a:lnTo>
                  <a:lnTo>
                    <a:pt x="288467" y="1902111"/>
                  </a:lnTo>
                  <a:lnTo>
                    <a:pt x="259216" y="1867880"/>
                  </a:lnTo>
                  <a:lnTo>
                    <a:pt x="231310" y="1832503"/>
                  </a:lnTo>
                  <a:lnTo>
                    <a:pt x="204787" y="1796020"/>
                  </a:lnTo>
                  <a:lnTo>
                    <a:pt x="179688" y="1758470"/>
                  </a:lnTo>
                  <a:lnTo>
                    <a:pt x="156053" y="1719894"/>
                  </a:lnTo>
                  <a:lnTo>
                    <a:pt x="133920" y="1680330"/>
                  </a:lnTo>
                  <a:lnTo>
                    <a:pt x="113330" y="1639818"/>
                  </a:lnTo>
                  <a:lnTo>
                    <a:pt x="94322" y="1598399"/>
                  </a:lnTo>
                  <a:lnTo>
                    <a:pt x="76937" y="1556111"/>
                  </a:lnTo>
                  <a:lnTo>
                    <a:pt x="61212" y="1512995"/>
                  </a:lnTo>
                  <a:lnTo>
                    <a:pt x="47190" y="1469090"/>
                  </a:lnTo>
                  <a:lnTo>
                    <a:pt x="34908" y="1424436"/>
                  </a:lnTo>
                  <a:lnTo>
                    <a:pt x="24407" y="1379072"/>
                  </a:lnTo>
                  <a:lnTo>
                    <a:pt x="15726" y="1333039"/>
                  </a:lnTo>
                  <a:lnTo>
                    <a:pt x="8905" y="1286375"/>
                  </a:lnTo>
                  <a:lnTo>
                    <a:pt x="3984" y="1239121"/>
                  </a:lnTo>
                  <a:lnTo>
                    <a:pt x="1002" y="1191316"/>
                  </a:lnTo>
                  <a:lnTo>
                    <a:pt x="0" y="1143000"/>
                  </a:lnTo>
                  <a:close/>
                </a:path>
                <a:path w="2286000" h="2286000">
                  <a:moveTo>
                    <a:pt x="1176339" y="36513"/>
                  </a:moveTo>
                  <a:lnTo>
                    <a:pt x="1141464" y="80221"/>
                  </a:lnTo>
                  <a:lnTo>
                    <a:pt x="1088103" y="136627"/>
                  </a:lnTo>
                  <a:lnTo>
                    <a:pt x="1056431" y="168877"/>
                  </a:lnTo>
                  <a:lnTo>
                    <a:pt x="1022466" y="203443"/>
                  </a:lnTo>
                  <a:lnTo>
                    <a:pt x="986985" y="240039"/>
                  </a:lnTo>
                  <a:lnTo>
                    <a:pt x="950763" y="278379"/>
                  </a:lnTo>
                  <a:lnTo>
                    <a:pt x="914577" y="318178"/>
                  </a:lnTo>
                  <a:lnTo>
                    <a:pt x="879204" y="359149"/>
                  </a:lnTo>
                  <a:lnTo>
                    <a:pt x="845420" y="401005"/>
                  </a:lnTo>
                  <a:lnTo>
                    <a:pt x="814000" y="443462"/>
                  </a:lnTo>
                  <a:lnTo>
                    <a:pt x="785722" y="486232"/>
                  </a:lnTo>
                  <a:lnTo>
                    <a:pt x="761361" y="529030"/>
                  </a:lnTo>
                  <a:lnTo>
                    <a:pt x="741694" y="571570"/>
                  </a:lnTo>
                  <a:lnTo>
                    <a:pt x="727497" y="613566"/>
                  </a:lnTo>
                  <a:lnTo>
                    <a:pt x="719547" y="654731"/>
                  </a:lnTo>
                  <a:lnTo>
                    <a:pt x="718619" y="694779"/>
                  </a:lnTo>
                  <a:lnTo>
                    <a:pt x="725489" y="733425"/>
                  </a:lnTo>
                  <a:lnTo>
                    <a:pt x="754482" y="791023"/>
                  </a:lnTo>
                  <a:lnTo>
                    <a:pt x="805152" y="848777"/>
                  </a:lnTo>
                  <a:lnTo>
                    <a:pt x="837313" y="877723"/>
                  </a:lnTo>
                  <a:lnTo>
                    <a:pt x="873330" y="906720"/>
                  </a:lnTo>
                  <a:lnTo>
                    <a:pt x="912681" y="935774"/>
                  </a:lnTo>
                  <a:lnTo>
                    <a:pt x="954845" y="964889"/>
                  </a:lnTo>
                  <a:lnTo>
                    <a:pt x="999302" y="994068"/>
                  </a:lnTo>
                  <a:lnTo>
                    <a:pt x="1045529" y="1023315"/>
                  </a:lnTo>
                  <a:lnTo>
                    <a:pt x="1093006" y="1052636"/>
                  </a:lnTo>
                  <a:lnTo>
                    <a:pt x="1141212" y="1082035"/>
                  </a:lnTo>
                  <a:lnTo>
                    <a:pt x="1189625" y="1111515"/>
                  </a:lnTo>
                  <a:lnTo>
                    <a:pt x="1237724" y="1141081"/>
                  </a:lnTo>
                  <a:lnTo>
                    <a:pt x="1284988" y="1170737"/>
                  </a:lnTo>
                  <a:lnTo>
                    <a:pt x="1330895" y="1200488"/>
                  </a:lnTo>
                  <a:lnTo>
                    <a:pt x="1374925" y="1230337"/>
                  </a:lnTo>
                  <a:lnTo>
                    <a:pt x="1416556" y="1260290"/>
                  </a:lnTo>
                  <a:lnTo>
                    <a:pt x="1455267" y="1290349"/>
                  </a:lnTo>
                  <a:lnTo>
                    <a:pt x="1490537" y="1320521"/>
                  </a:lnTo>
                  <a:lnTo>
                    <a:pt x="1521845" y="1350808"/>
                  </a:lnTo>
                  <a:lnTo>
                    <a:pt x="1548669" y="1381215"/>
                  </a:lnTo>
                  <a:lnTo>
                    <a:pt x="1586781" y="1442407"/>
                  </a:lnTo>
                  <a:lnTo>
                    <a:pt x="1597027" y="1473200"/>
                  </a:lnTo>
                  <a:lnTo>
                    <a:pt x="1601907" y="1510703"/>
                  </a:lnTo>
                  <a:lnTo>
                    <a:pt x="1600152" y="1549594"/>
                  </a:lnTo>
                  <a:lnTo>
                    <a:pt x="1592338" y="1589661"/>
                  </a:lnTo>
                  <a:lnTo>
                    <a:pt x="1579045" y="1630695"/>
                  </a:lnTo>
                  <a:lnTo>
                    <a:pt x="1560850" y="1672483"/>
                  </a:lnTo>
                  <a:lnTo>
                    <a:pt x="1538331" y="1714815"/>
                  </a:lnTo>
                  <a:lnTo>
                    <a:pt x="1512066" y="1757480"/>
                  </a:lnTo>
                  <a:lnTo>
                    <a:pt x="1482634" y="1800268"/>
                  </a:lnTo>
                  <a:lnTo>
                    <a:pt x="1450611" y="1842967"/>
                  </a:lnTo>
                  <a:lnTo>
                    <a:pt x="1416577" y="1885367"/>
                  </a:lnTo>
                  <a:lnTo>
                    <a:pt x="1381109" y="1927257"/>
                  </a:lnTo>
                  <a:lnTo>
                    <a:pt x="1344786" y="1968426"/>
                  </a:lnTo>
                  <a:lnTo>
                    <a:pt x="1308184" y="2008663"/>
                  </a:lnTo>
                  <a:lnTo>
                    <a:pt x="1271883" y="2047757"/>
                  </a:lnTo>
                  <a:lnTo>
                    <a:pt x="1236461" y="2085498"/>
                  </a:lnTo>
                  <a:lnTo>
                    <a:pt x="1202494" y="2121675"/>
                  </a:lnTo>
                  <a:lnTo>
                    <a:pt x="1170563" y="2156076"/>
                  </a:lnTo>
                  <a:lnTo>
                    <a:pt x="1141243" y="2188491"/>
                  </a:lnTo>
                  <a:lnTo>
                    <a:pt x="1115114" y="2218710"/>
                  </a:lnTo>
                  <a:lnTo>
                    <a:pt x="1092753" y="2246521"/>
                  </a:lnTo>
                  <a:lnTo>
                    <a:pt x="1074739" y="2271713"/>
                  </a:lnTo>
                </a:path>
              </a:pathLst>
            </a:custGeom>
            <a:ln w="9525">
              <a:solidFill>
                <a:srgbClr val="EAEAE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815464" y="356838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30"/>
              </a:lnSpc>
            </a:pPr>
            <a:fld id="{81D60167-4931-47E6-BA6A-407CBD079E47}" type="slidenum">
              <a:rPr spc="-25"/>
              <a:t>22</a:t>
            </a:fld>
          </a:p>
        </p:txBody>
      </p:sp>
      <p:sp>
        <p:nvSpPr>
          <p:cNvPr id="13" name="object 13"/>
          <p:cNvSpPr txBox="1"/>
          <p:nvPr/>
        </p:nvSpPr>
        <p:spPr>
          <a:xfrm>
            <a:off x="2577464" y="27301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无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330065" y="30349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进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92065" y="21205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退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844665" y="3415982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动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378065" y="2730183"/>
            <a:ext cx="330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EAEAEA"/>
                </a:solidFill>
                <a:latin typeface="Microsoft JhengHei"/>
                <a:cs typeface="Microsoft JhengHei"/>
              </a:rPr>
              <a:t>静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330065" y="4787582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EAEAEA"/>
                </a:solidFill>
                <a:latin typeface="Microsoft JhengHei"/>
                <a:cs typeface="Microsoft JhengHei"/>
              </a:rPr>
              <a:t>不易学习和掌握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https://d.book118.com/538103057026006037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162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宋体</vt:lpstr>
      <vt:lpstr>Times New Roman</vt:lpstr>
      <vt:lpstr>Microsoft JhengHei</vt:lpstr>
      <vt:lpstr>Symbol</vt:lpstr>
      <vt:lpstr>微软雅黑</vt:lpstr>
      <vt:lpstr>Office Theme</vt:lpstr>
      <vt:lpstr>人性问题研究</vt:lpstr>
      <vt:lpstr>PowerPoint Presentation</vt:lpstr>
      <vt:lpstr>PowerPoint Presentation</vt:lpstr>
      <vt:lpstr>一、研究人性的意义</vt:lpstr>
      <vt:lpstr>二、思想史上的人性探讨</vt:lpstr>
      <vt:lpstr>1、自然的人性</vt:lpstr>
      <vt:lpstr>PowerPoint Presentation</vt:lpstr>
      <vt:lpstr>2、自然性—社会性过渡的人性</vt:lpstr>
      <vt:lpstr>基本生存目的导致追求</vt:lpstr>
      <vt:lpstr>安全感和成就感导致追求认同度最大化</vt:lpstr>
      <vt:lpstr>3、社会的人性</vt:lpstr>
      <vt:lpstr>社会的人性</vt:lpstr>
      <vt:lpstr>三、马克思主义人性观</vt:lpstr>
      <vt:lpstr>PowerPoint Presentation</vt:lpstr>
      <vt:lpstr>1、寻找起点——需求</vt:lpstr>
      <vt:lpstr>2、关注过程——变量</vt:lpstr>
      <vt:lpstr>——中国人人性表现</vt:lpstr>
      <vt:lpstr>传统思维中处世观特点1</vt:lpstr>
      <vt:lpstr>传统思维中处世观特点2</vt:lpstr>
      <vt:lpstr>传统思维中处世观特点3</vt:lpstr>
      <vt:lpstr>传统思维中处世观特点4</vt:lpstr>
      <vt:lpstr>传统思维中处世观缺点1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2024-09-16T22:11:58.528</cp:lastPrinted>
  <dcterms:created xsi:type="dcterms:W3CDTF">2024-09-16T14:11:58Z</dcterms:created>
  <dcterms:modified xsi:type="dcterms:W3CDTF">2024-09-16T14:11:59Z</dcterms:modified>
</cp:coreProperties>
</file>