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LQPOJH+MS-UIGothic"/>
      <p:regular r:id="rId19"/>
    </p:embeddedFont>
    <p:embeddedFont>
      <p:font typeface="BWUDNI+JQTUAQ+ArialMT"/>
      <p:regular r:id="rId20"/>
    </p:embeddedFont>
    <p:embeddedFont>
      <p:font typeface="AITDAJ+JBLBBK+MicrosoftYaHei-Bold"/>
      <p:regular r:id="rId21"/>
    </p:embeddedFont>
    <p:embeddedFont>
      <p:font typeface="RWUOCO+IQIHUS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DF0CB-4A15-4E8D-89A1-B090E9C35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CD2D4-F551-4E02-B41E-C2F45180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15A2E-2EDD-48FD-B1C7-C55527248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D1581-7D60-4EA0-98C1-3D3FDF34C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44C933-BC8F-4A27-AA0E-FE4F962C1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09A067-9D13-459F-9DD0-5957A55D7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6EBCC8-B895-4AC8-A6D8-0B068D878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0EDA6-47EB-4650-90F3-BEC4742F4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5B19F-86B4-41E8-BB14-6B92A5346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E12C2-44D4-42BC-ACAF-A0146C4A3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A5022-79AD-461E-A054-71C6C8918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10361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79675" y="1949604"/>
            <a:ext cx="8310588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钣</a:t>
            </a:r>
            <a:r>
              <a:rPr sz="5150" spc="25">
                <a:solidFill>
                  <a:srgbClr val="8D3300"/>
                </a:solidFill>
                <a:latin typeface="LQPOJH+MS-UIGothic"/>
                <a:cs typeface="LQPOJH+MS-UIGothic"/>
              </a:rPr>
              <a:t>金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焊</a:t>
            </a:r>
            <a:r>
              <a:rPr sz="5150" spc="23">
                <a:solidFill>
                  <a:srgbClr val="8D3300"/>
                </a:solidFill>
                <a:latin typeface="LQPOJH+MS-UIGothic"/>
                <a:cs typeface="LQPOJH+MS-UIGothic"/>
              </a:rPr>
              <a:t>接工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艺</a:t>
            </a:r>
            <a:r>
              <a:rPr sz="5150" spc="25">
                <a:solidFill>
                  <a:srgbClr val="8D3300"/>
                </a:solidFill>
                <a:latin typeface="LQPOJH+MS-UIGothic"/>
                <a:cs typeface="LQPOJH+MS-UIGothic"/>
              </a:rPr>
              <a:t>及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设备</a:t>
            </a:r>
            <a:r>
              <a:rPr sz="5150" spc="25">
                <a:solidFill>
                  <a:srgbClr val="8D3300"/>
                </a:solidFill>
                <a:latin typeface="LQPOJH+MS-UIGothic"/>
                <a:cs typeface="LQPOJH+MS-UIGothic"/>
              </a:rPr>
              <a:t>教学</a:t>
            </a:r>
          </a:p>
          <a:p>
            <a:pPr marL="2957829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8D3300"/>
                </a:solidFill>
                <a:latin typeface="LQPOJH+MS-UIGothic"/>
                <a:cs typeface="LQPOJ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23110" y="246036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LQPOJH+MS-UIGothic"/>
                <a:cs typeface="LQPOJH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23110" y="355764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46929" y="46864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BWUDNI+JQTUAQ+ArialMT"/>
                <a:cs typeface="BWUDNI+JQTUAQ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实际</a:t>
            </a:r>
            <a:r>
              <a:rPr sz="2400">
                <a:solidFill>
                  <a:srgbClr val="8D3300"/>
                </a:solidFill>
                <a:latin typeface="LQPOJH+MS-UIGothic"/>
                <a:cs typeface="LQPOJH+MS-UIGothic"/>
              </a:rPr>
              <a:t>操作与案例分析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AITDAJ+JBLBBK+MicrosoftYaHei-Bold"/>
                <a:cs typeface="AITDAJ+JBLBB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AITDAJ+JBLBBK+MicrosoftYaHei-Bold"/>
                <a:cs typeface="AITDAJ+JBLBBK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73804" y="358480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钣</a:t>
            </a:r>
            <a:r>
              <a:rPr sz="4550" spc="27">
                <a:solidFill>
                  <a:srgbClr val="8D3300"/>
                </a:solidFill>
                <a:latin typeface="LQPOJH+MS-UIGothic"/>
                <a:cs typeface="LQPOJH+MS-UIGothic"/>
              </a:rPr>
              <a:t>金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焊</a:t>
            </a:r>
            <a:r>
              <a:rPr sz="4550" spc="25">
                <a:solidFill>
                  <a:srgbClr val="8D3300"/>
                </a:solidFill>
                <a:latin typeface="LQPOJH+MS-UIGothic"/>
                <a:cs typeface="LQPOJH+MS-UIGothic"/>
              </a:rPr>
              <a:t>接工</a:t>
            </a: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艺简</a:t>
            </a:r>
            <a:r>
              <a:rPr sz="4550">
                <a:solidFill>
                  <a:srgbClr val="8D3300"/>
                </a:solidFill>
                <a:latin typeface="LQPOJH+MS-UIGothic"/>
                <a:cs typeface="LQPOJH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接工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的种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WUOCO+IQIHUS+MicrosoftYaHei"/>
                <a:cs typeface="RWUOCO+IQIHUS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WUOCO+IQIHUS+MicrosoftYaHei"/>
                <a:cs typeface="RWUOCO+IQIHUS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WUOCO+IQIHUS+MicrosoftYaHei"/>
                <a:cs typeface="RWUOCO+IQIHUS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WUOCO+IQIHUS+MicrosoftYaHei"/>
                <a:cs typeface="RWUOCO+IQIHUS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接工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艺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种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激光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接特点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氩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弧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接特点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阻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接特点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激光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氩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高精度、低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热输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入、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影响区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小、适用于薄板及异种材料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量高、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形小、适用范</a:t>
            </a:r>
          </a:p>
          <a:p>
            <a:pPr marL="17144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广，但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接效率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低。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高效、低成本、适用于大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模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，但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量受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极材料</a:t>
            </a:r>
          </a:p>
          <a:p>
            <a:pPr marL="6858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影响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大。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868169" y="5561817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钣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金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接的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用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LQPOJH+MS-UIGothic"/>
                <a:cs typeface="LQPOJH+MS-UIGothic"/>
              </a:rPr>
              <a:t>汽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2000" spc="25">
                <a:solidFill>
                  <a:srgbClr val="FFFFFF"/>
                </a:solidFill>
                <a:latin typeface="LQPOJH+MS-UIGothic"/>
                <a:cs typeface="LQPOJH+MS-UIGothic"/>
              </a:rPr>
              <a:t>制造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LQPOJH+MS-UIGothic"/>
                <a:cs typeface="LQPOJH+MS-UIGothic"/>
              </a:rPr>
              <a:t>家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FFFFFF"/>
                </a:solidFill>
                <a:latin typeface="LQPOJH+MS-UIGothic"/>
                <a:cs typeface="LQPOJH+MS-UIGothic"/>
              </a:rPr>
              <a:t>行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QPOJH+MS-UIGothic"/>
                <a:cs typeface="LQPOJH+MS-UIGothic"/>
              </a:rPr>
              <a:t>建筑行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QPOJH+MS-UIGothic"/>
                <a:cs typeface="LQPOJH+MS-UIGothic"/>
              </a:rPr>
              <a:t>其他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2000">
                <a:solidFill>
                  <a:srgbClr val="FFFFFF"/>
                </a:solidFill>
                <a:latin typeface="LQPOJH+MS-UIGothic"/>
                <a:cs typeface="LQPOJH+MS-UIGothic"/>
              </a:rPr>
              <a:t>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构件、内外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件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等的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接。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冰箱、洗衣机、空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钢结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构、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窗等建筑的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接。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器械、航空航天等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钣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接。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663315" y="53540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家用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器的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钣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金件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接技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展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高效化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保化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接效率，降低生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成本。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减少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境的影响，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推广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自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动</a:t>
            </a:r>
            <a:r>
              <a:rPr sz="1550">
                <a:solidFill>
                  <a:srgbClr val="FF6D1B"/>
                </a:solidFill>
                <a:latin typeface="LQPOJH+MS-UIGothic"/>
                <a:cs typeface="LQPOJH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定制化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程的自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化和智能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化，提高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量和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定性。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根据客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需求，开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定制化的</a:t>
            </a:r>
          </a:p>
          <a:p>
            <a:pPr marL="10287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AITDAJ+JBLBBK+MicrosoftYaHei-Bold"/>
                <a:cs typeface="AITDAJ+JBLBB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AITDAJ+JBLBBK+MicrosoftYaHei-Bold"/>
                <a:cs typeface="AITDAJ+JBLBBK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73804" y="358480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钣</a:t>
            </a:r>
            <a:r>
              <a:rPr sz="4550" spc="27">
                <a:solidFill>
                  <a:srgbClr val="8D3300"/>
                </a:solidFill>
                <a:latin typeface="LQPOJH+MS-UIGothic"/>
                <a:cs typeface="LQPOJH+MS-UIGothic"/>
              </a:rPr>
              <a:t>金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焊</a:t>
            </a:r>
            <a:r>
              <a:rPr sz="4550" spc="27">
                <a:solidFill>
                  <a:srgbClr val="8D3300"/>
                </a:solidFill>
                <a:latin typeface="LQPOJH+MS-UIGothic"/>
                <a:cs typeface="LQPOJH+MS-UIGothic"/>
              </a:rPr>
              <a:t>接</a:t>
            </a: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设备</a:t>
            </a:r>
            <a:r>
              <a:rPr sz="4550" spc="23">
                <a:solidFill>
                  <a:srgbClr val="8D3300"/>
                </a:solidFill>
                <a:latin typeface="LQPOJH+MS-UIGothic"/>
                <a:cs typeface="LQPOJH+MS-UIGothic"/>
              </a:rPr>
              <a:t>介</a:t>
            </a:r>
            <a:r>
              <a:rPr sz="4550">
                <a:solidFill>
                  <a:srgbClr val="8D3300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接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的分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接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设备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的分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313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根据不同的分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类标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准，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可以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型，如按用途、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接方式、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化程度等。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50" spc="25">
                <a:solidFill>
                  <a:srgbClr val="FFFFFF"/>
                </a:solidFill>
                <a:latin typeface="LQPOJH+MS-UIGothic"/>
                <a:cs typeface="LQPOJH+MS-UIGothic"/>
              </a:rPr>
              <a:t>合适的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1550" spc="25">
                <a:solidFill>
                  <a:srgbClr val="FFFFFF"/>
                </a:solidFill>
                <a:latin typeface="LQPOJH+MS-UIGothic"/>
                <a:cs typeface="LQPOJH+MS-UIGothic"/>
              </a:rPr>
              <a:t>接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POJH+MS-UIGothic"/>
                <a:cs typeface="LQPOJH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选择焊</a:t>
            </a:r>
            <a:r>
              <a:rPr sz="1350">
                <a:solidFill>
                  <a:srgbClr val="FFFFFF"/>
                </a:solidFill>
                <a:latin typeface="LQPOJH+MS-UIGothic"/>
                <a:cs typeface="LQPOJH+MS-UIGothic"/>
              </a:rPr>
              <a:t>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设备时</a:t>
            </a:r>
            <a:r>
              <a:rPr sz="1350">
                <a:solidFill>
                  <a:srgbClr val="FFFFFF"/>
                </a:solidFill>
                <a:latin typeface="LQPOJH+MS-UIGothic"/>
                <a:cs typeface="LQPOJH+MS-UIGothic"/>
              </a:rPr>
              <a:t>，需要考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LQPOJH+MS-UIGothic"/>
                <a:cs typeface="LQPOJH+MS-UIGothic"/>
              </a:rPr>
              <a:t>工件的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POJH+MS-UIGothic"/>
                <a:cs typeface="LQPOJH+MS-UIGothic"/>
              </a:rPr>
              <a:t>材料、厚度、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LQPOJH+MS-UIGothic"/>
                <a:cs typeface="LQPOJH+MS-UIGothic"/>
              </a:rPr>
              <a:t>构、生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LQPOJH+MS-UIGothic"/>
                <a:cs typeface="LQPOJH+MS-UIGothic"/>
              </a:rPr>
              <a:t>效率等要求，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POJH+MS-UIGothic"/>
                <a:cs typeface="LQPOJH+MS-UIGothic"/>
              </a:rPr>
              <a:t>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LQPOJH+MS-UIGothic"/>
                <a:cs typeface="LQPOJH+MS-UIGothic"/>
              </a:rPr>
              <a:t>的性能、可靠性、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LQPOJH+MS-UIGothic"/>
                <a:cs typeface="LQPOJH+MS-UIGothic"/>
              </a:rPr>
              <a:t>性等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POJH+MS-UIGothic"/>
                <a:cs typeface="LQPOJH+MS-UIGothic"/>
              </a:rPr>
              <a:t>因素。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常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见焊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接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构与原理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接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设备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的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FF6D1B"/>
                </a:solidFill>
                <a:latin typeface="LQPOJH+MS-UIGothic"/>
                <a:cs typeface="LQPOJH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有不同的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构，但通常都包括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源、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、控制系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等部分。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接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设备</a:t>
            </a:r>
            <a:r>
              <a:rPr sz="1550" spc="25">
                <a:solidFill>
                  <a:srgbClr val="FF6D1B"/>
                </a:solidFill>
                <a:latin typeface="LQPOJH+MS-UIGothic"/>
                <a:cs typeface="LQPOJH+MS-UIGothic"/>
              </a:rPr>
              <a:t>的原理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工作原理不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同，如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、激光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、等离子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00000"/>
                </a:solidFill>
                <a:latin typeface="LQPOJH+MS-UIGothic"/>
                <a:cs typeface="LQPOJH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接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维护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与保养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ITDAJ+JBLBBK+MicrosoftYaHei-Bold"/>
                <a:cs typeface="AITDAJ+JBLBB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ITDAJ+JBLBBK+MicrosoftYaHei-Bold"/>
                <a:cs typeface="AITDAJ+JBLBB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ITDAJ+JBLBBK+MicrosoftYaHei-Bold"/>
                <a:cs typeface="AITDAJ+JBLBB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LQPOJH+MS-UIGothic"/>
                <a:cs typeface="LQPOJH+MS-UIGothic"/>
              </a:rPr>
              <a:t>定期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LQPOJH+MS-UIGothic"/>
                <a:cs typeface="LQPOJH+MS-UIGothic"/>
              </a:rPr>
              <a:t>清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洁</a:t>
            </a:r>
            <a:r>
              <a:rPr sz="2000" spc="25">
                <a:solidFill>
                  <a:srgbClr val="FF6D1B"/>
                </a:solidFill>
                <a:latin typeface="LQPOJH+MS-UIGothic"/>
                <a:cs typeface="LQPOJH+MS-UIGothic"/>
              </a:rPr>
              <a:t>与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润</a:t>
            </a:r>
            <a:r>
              <a:rPr sz="2000">
                <a:solidFill>
                  <a:srgbClr val="FF6D1B"/>
                </a:solidFill>
                <a:latin typeface="LQPOJH+MS-UIGothic"/>
                <a:cs typeface="LQPOJH+MS-UIGothic"/>
              </a:rPr>
              <a:t>滑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FF6D1B"/>
                </a:solidFill>
                <a:latin typeface="LQPOJH+MS-UIGothic"/>
                <a:cs typeface="LQPOJH+MS-UIGothic"/>
              </a:rPr>
              <a:t>修与更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对焊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设备进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行全面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，包括机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导轨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电缆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等部分，确保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于良好状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对焊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设备进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行清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滑，以保持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的良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好运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和延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使用寿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坏的部件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修或更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，避免影响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的正常使用。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62942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AITDAJ+JBLBBK+MicrosoftYaHei-Bold"/>
                <a:cs typeface="AITDAJ+JBLBB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AITDAJ+JBLBBK+MicrosoftYaHei-Bold"/>
                <a:cs typeface="AITDAJ+JBLBBK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73804" y="358480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钣</a:t>
            </a:r>
            <a:r>
              <a:rPr sz="4550" spc="27">
                <a:solidFill>
                  <a:srgbClr val="8D3300"/>
                </a:solidFill>
                <a:latin typeface="LQPOJH+MS-UIGothic"/>
                <a:cs typeface="LQPOJH+MS-UIGothic"/>
              </a:rPr>
              <a:t>金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焊</a:t>
            </a:r>
            <a:r>
              <a:rPr sz="4550" spc="25">
                <a:solidFill>
                  <a:srgbClr val="8D3300"/>
                </a:solidFill>
                <a:latin typeface="LQPOJH+MS-UIGothic"/>
                <a:cs typeface="LQPOJH+MS-UIGothic"/>
              </a:rPr>
              <a:t>接工</a:t>
            </a:r>
            <a:r>
              <a:rPr sz="4550" spc="27">
                <a:solidFill>
                  <a:srgbClr val="8D3300"/>
                </a:solidFill>
                <a:latin typeface="SimSun"/>
                <a:cs typeface="SimSun"/>
              </a:rPr>
              <a:t>艺</a:t>
            </a:r>
            <a:r>
              <a:rPr sz="4550" spc="23">
                <a:solidFill>
                  <a:srgbClr val="8D3300"/>
                </a:solidFill>
                <a:latin typeface="LQPOJH+MS-UIGothic"/>
                <a:cs typeface="LQPOJH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接前的准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QPOJH+MS-UIGothic"/>
                <a:cs typeface="LQPOJH+MS-UIGothic"/>
              </a:rPr>
              <a:t>清理工作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QPOJH+MS-UIGothic"/>
                <a:cs typeface="LQPOJH+MS-UIGothic"/>
              </a:rPr>
              <a:t>定位与固定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预热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确保工件表面干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，无油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锈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迹或其他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杂质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夹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具或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板将工件固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定在适当的位置，以防止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程中工件移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根据材料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型和厚度，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工件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行适当的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预热处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理，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以减小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影响区的范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接操作步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LQPOJH+MS-UIGothic"/>
                <a:cs typeface="LQPOJH+MS-UIGothic"/>
              </a:rPr>
              <a:t>引弧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LQPOJH+MS-UIGothic"/>
                <a:cs typeface="LQPOJH+MS-UIGothic"/>
              </a:rPr>
              <a:t>收弧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设备产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弧，点燃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弧并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行合适的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，逐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减小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流直至熄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灭电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弧，并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行合适的收尾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2000" spc="25">
                <a:solidFill>
                  <a:srgbClr val="FFFDFD"/>
                </a:solidFill>
                <a:latin typeface="LQPOJH+MS-UIGothic"/>
                <a:cs typeface="LQPOJH+MS-UIGothic"/>
              </a:rPr>
              <a:t>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2000">
                <a:solidFill>
                  <a:srgbClr val="FFFDFD"/>
                </a:solidFill>
                <a:latin typeface="LQPOJH+MS-UIGothic"/>
                <a:cs typeface="LQPOJH+MS-UIGothic"/>
              </a:rPr>
              <a:t>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过调节电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流、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接速度，使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弧在工件表面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定燃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，熔化金属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并形成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焊缝</a:t>
            </a:r>
            <a:r>
              <a:rPr sz="1500">
                <a:solidFill>
                  <a:srgbClr val="FFFDFD"/>
                </a:solidFill>
                <a:latin typeface="LQPOJH+MS-UIGothic"/>
                <a:cs typeface="LQPOJ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接后的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6D1B"/>
                </a:solidFill>
                <a:latin typeface="LQPOJH+MS-UIGothic"/>
                <a:cs typeface="LQPOJH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QPOJH+MS-UIGothic"/>
                <a:cs typeface="LQPOJH+MS-UIGothic"/>
              </a:rPr>
              <a:t>清理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2300">
                <a:solidFill>
                  <a:srgbClr val="FF6D1B"/>
                </a:solidFill>
                <a:latin typeface="LQPOJH+MS-UIGothic"/>
                <a:cs typeface="LQPOJH+MS-UIGothic"/>
              </a:rPr>
              <a:t>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使用工具清除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焊缝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表面的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渣和其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杂质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焊缝质</a:t>
            </a:r>
            <a:r>
              <a:rPr sz="2300" spc="23">
                <a:solidFill>
                  <a:srgbClr val="FF6D1B"/>
                </a:solidFill>
                <a:latin typeface="LQPOJH+MS-UIGothic"/>
                <a:cs typeface="LQPOJH+MS-UIGothic"/>
              </a:rPr>
              <a:t>量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检查焊缝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的外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、尺寸和致密性，</a:t>
            </a:r>
          </a:p>
          <a:p>
            <a:pPr marL="1333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确保符合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量要求。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焊</a:t>
            </a:r>
            <a:r>
              <a:rPr sz="2300" spc="25">
                <a:solidFill>
                  <a:srgbClr val="FF6D1B"/>
                </a:solidFill>
                <a:latin typeface="LQPOJH+MS-UIGothic"/>
                <a:cs typeface="LQPOJH+MS-UIGothic"/>
              </a:rPr>
              <a:t>后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热处</a:t>
            </a:r>
            <a:r>
              <a:rPr sz="2300">
                <a:solidFill>
                  <a:srgbClr val="FF6D1B"/>
                </a:solidFill>
                <a:latin typeface="LQPOJH+MS-UIGothic"/>
                <a:cs typeface="LQPOJH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根据需要，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对焊缝进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行适当的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理，如去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力退火或回火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LQPOJH+MS-UIGothic"/>
                <a:cs typeface="LQPOJH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https://d.book118.com/538111036131006046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SimSun</vt:lpstr>
      <vt:lpstr>LQPOJH+MS-UIGothic</vt:lpstr>
      <vt:lpstr>BWUDNI+JQTUAQ+ArialMT</vt:lpstr>
      <vt:lpstr>Times New Roman</vt:lpstr>
      <vt:lpstr>AITDAJ+JBLBBK+MicrosoftYaHei-Bold</vt:lpstr>
      <vt:lpstr>RWUOCO+IQIHUS+MicrosoftYaHei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2024-09-27T21:28:00.553</cp:lastPrinted>
  <dcterms:created xsi:type="dcterms:W3CDTF">2024-09-27T13:28:00Z</dcterms:created>
  <dcterms:modified xsi:type="dcterms:W3CDTF">2024-09-27T13:28:01Z</dcterms:modified>
</cp:coreProperties>
</file>