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2" r:id="rId42"/>
  </p:sldIdLst>
  <p:sldSz cx="12192000" cy="68580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tags" Target="tags/tag364.xml" /><Relationship Id="rId44" Type="http://schemas.openxmlformats.org/officeDocument/2006/relationships/presProps" Target="presProps.xml" /><Relationship Id="rId45" Type="http://schemas.openxmlformats.org/officeDocument/2006/relationships/viewProps" Target="viewProps.xml" /><Relationship Id="rId46" Type="http://schemas.openxmlformats.org/officeDocument/2006/relationships/theme" Target="theme/theme1.xml" /><Relationship Id="rId47"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pPr fontAlgn="auto"/>
            <a:endParaRPr lang="zh-CN" altLang="en-US" strike="noStrike" noProof="1"/>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pPr fontAlgn="auto"/>
            <a:fld id="{D2A48B96-639E-45A3-A0BA-2464DFDB1FAA}" type="datetimeFigureOut">
              <a:rPr lang="zh-CN" altLang="en-US" strike="noStrike" noProof="1" smtClean="0">
                <a:latin typeface="+mn-lt"/>
                <a:ea typeface="+mn-ea"/>
                <a:cs typeface="+mn-cs"/>
              </a:rPr>
              <a:t/>
            </a:fld>
            <a:endParaRPr lang="zh-CN" altLang="en-US" strike="noStrike" noProof="1"/>
          </a:p>
        </p:txBody>
      </p:sp>
      <p:sp>
        <p:nvSpPr>
          <p:cNvPr id="2052" name="幻灯片图像占位符 3"/>
          <p:cNvSpPr>
            <a:spLocks noGrp="1" noRot="1" noChangeAspect="1"/>
          </p:cNvSpPr>
          <p:nvPr>
            <p:ph type="sldImg" idx="6"/>
            <p:custDataLst>
              <p:tags r:id="rId4"/>
            </p:custDataLst>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2053" name="备注占位符 4"/>
          <p:cNvSpPr>
            <a:spLocks noGrp="1"/>
          </p:cNvSpPr>
          <p:nvPr>
            <p:ph type="body" sz="quarter" idx="7"/>
            <p:custDataLst>
              <p:tags r:id="rId5"/>
            </p:custDataLst>
          </p:nvPr>
        </p:nvSpPr>
        <p:spPr>
          <a:xfrm>
            <a:off x="685800" y="4400550"/>
            <a:ext cx="5486400" cy="3600450"/>
          </a:xfrm>
          <a:prstGeom prst="rect">
            <a:avLst/>
          </a:prstGeom>
          <a:noFill/>
          <a:ln w="9525">
            <a:noFill/>
          </a:ln>
        </p:spPr>
        <p:txBody>
          <a:bodyPr vert="horz" lIns="91440" tIns="45720" rIns="91440" bIns="4572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8"/>
          </a:xfrm>
          <a:prstGeom prst="rect">
            <a:avLst/>
          </a:prstGeom>
        </p:spPr>
        <p:txBody>
          <a:bodyPr vert="horz" lIns="91440" tIns="45720" rIns="91440" bIns="45720" rtlCol="0" anchor="b"/>
          <a:lstStyle>
            <a:lvl1pPr algn="l">
              <a:defRPr sz="1200"/>
            </a:lvl1pPr>
          </a:lstStyle>
          <a:p>
            <a:pPr fontAlgn="auto"/>
            <a:endParaRPr lang="zh-CN" altLang="en-US" strike="noStrike" noProof="1"/>
          </a:p>
        </p:txBody>
      </p:sp>
      <p:sp>
        <p:nvSpPr>
          <p:cNvPr id="7" name="灯片编号占位符 6"/>
          <p:cNvSpPr>
            <a:spLocks noGrp="1"/>
          </p:cNvSpPr>
          <p:nvPr>
            <p:ph type="sldNum" sz="quarter" idx="5"/>
            <p:custDataLst>
              <p:tags r:id="rId7"/>
            </p:custDataLst>
          </p:nvPr>
        </p:nvSpPr>
        <p:spPr>
          <a:xfrm>
            <a:off x="3884613" y="8685213"/>
            <a:ext cx="2971800" cy="458788"/>
          </a:xfrm>
          <a:prstGeom prst="rect">
            <a:avLst/>
          </a:prstGeom>
        </p:spPr>
        <p:txBody>
          <a:bodyPr vert="horz" lIns="91440" tIns="45720" rIns="91440" bIns="45720" rtlCol="0" anchor="b"/>
          <a:lstStyle>
            <a:lvl1pPr algn="r">
              <a:defRPr sz="1200"/>
            </a:lvl1pPr>
          </a:lstStyle>
          <a:p>
            <a:pPr fontAlgn="auto"/>
            <a:fld id="{A6837353-30EB-4A48-80EB-173D804AEFBD}" type="slidenum">
              <a:rPr lang="zh-CN" altLang="en-US" strike="noStrike" noProof="1" smtClean="0">
                <a:latin typeface="+mn-lt"/>
                <a:ea typeface="+mn-ea"/>
                <a:cs typeface="+mn-cs"/>
              </a:rPr>
              <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 Id="rId3" Type="http://schemas.openxmlformats.org/officeDocument/2006/relationships/tags" Target="../tags/tag269.xml" /><Relationship Id="rId4" Type="http://schemas.openxmlformats.org/officeDocument/2006/relationships/tags" Target="../tags/tag270.xml" /><Relationship Id="rId5" Type="http://schemas.openxmlformats.org/officeDocument/2006/relationships/tags" Target="../tags/tag27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p:custDataLst>
              <p:tags r:id="rId4"/>
            </p:custDataLst>
          </p:nvPr>
        </p:nvSpPr>
        <p:spPr/>
      </p:sp>
      <p:sp>
        <p:nvSpPr>
          <p:cNvPr id="3" name="文本占位符 2"/>
          <p:cNvSpPr txBox="1">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p:custDataLst>
              <p:tags r:id="rId4"/>
            </p:custDataLst>
          </p:nvPr>
        </p:nvSpPr>
        <p:spPr/>
      </p:sp>
      <p:sp>
        <p:nvSpPr>
          <p:cNvPr id="3" name="文本占位符 2"/>
          <p:cNvSpPr txBox="1">
            <a:spLocks noGrp="1"/>
          </p:cNvSpPr>
          <p:nvPr>
            <p:ph type="body" idx="1"/>
            <p:custDataLst>
              <p:tags r:id="rId5"/>
            </p:custDataLst>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p:custDataLst>
              <p:tags r:id="rId4"/>
            </p:custDataLst>
          </p:nvPr>
        </p:nvSpPr>
        <p:spPr/>
      </p:sp>
      <p:sp>
        <p:nvSpPr>
          <p:cNvPr id="3" name="文本占位符 2"/>
          <p:cNvSpPr txBox="1">
            <a:spLocks noGrp="1"/>
          </p:cNvSpPr>
          <p:nvPr>
            <p:ph type="body" idx="1"/>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7.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 Id="rId7" Type="http://schemas.openxmlformats.org/officeDocument/2006/relationships/tags" Target="../tags/tag99.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09.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4.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8.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1.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5DA0B713-5FE1-48B9-8EF3-8150554A649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62DBC0B-F14F-4AB6-91D4-9626F0EF6C8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3294B7D2-86DF-41C1-B18B-45FF3D41BAB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68169329-57A6-4AD5-88E8-A31F90F0971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4DD292A2-308D-4EB3-96F0-5FB7B5D0DA6B}"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CA6537E3-A332-4AC6-BE74-ECA1DCB707B9}"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E320DCA6-3B5F-4B3C-BE8B-9E72F1829A7D}"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3E1AB76-5B51-4F96-9FE2-2ACD63C0CE2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E5043368-AF70-4854-A0DB-D842E0CED14D}"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11F979E-B044-4CA6-A987-97E6EABBF57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51309CE-582B-423F-B61C-BAA78ABD3A1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pPr fontAlgn="auto"/>
            <a:r>
              <a:rPr lang="zh-CN" altLang="en-US" strike="noStrike" noProof="1"/>
              <a:t>单击此处编辑母版标题样式</a:t>
            </a:r>
            <a:endParaRPr lang="zh-CN" altLang="en-US" strike="noStrike" noProof="1"/>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auto"/>
            <a:r>
              <a:rPr lang="zh-CN" altLang="en-US" strike="noStrike" noProof="1"/>
              <a:t>单击此处编辑母版副标题样式</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5" name="页脚占位符 4"/>
          <p:cNvSpPr>
            <a:spLocks noGrp="1"/>
          </p:cNvSpPr>
          <p:nvPr>
            <p:ph type="ftr" sz="quarter" idx="11"/>
            <p:custDataLst>
              <p:tags r:id="rId5"/>
            </p:custDataLst>
          </p:nvPr>
        </p:nvSpPr>
        <p:spPr/>
        <p:txBody>
          <a:bodyPr/>
          <a:lstStyle/>
          <a:p>
            <a:pPr fontAlgn="auto"/>
            <a:endParaRPr lang="zh-CN" altLang="en-US" strike="noStrike" noProof="1"/>
          </a:p>
        </p:txBody>
      </p:sp>
      <p:sp>
        <p:nvSpPr>
          <p:cNvPr id="6" name="灯片编号占位符 5"/>
          <p:cNvSpPr>
            <a:spLocks noGrp="1"/>
          </p:cNvSpPr>
          <p:nvPr>
            <p:ph type="sldNum" sz="quarter" idx="12"/>
            <p:custDataLst>
              <p:tags r:id="rId6"/>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70" y="70"/>
            <a:ext cx="10969200" cy="705600"/>
          </a:xfrm>
        </p:spPr>
        <p:txBody>
          <a:bodyPr vert="horz" lIns="90000" tIns="46800" rIns="90000" bIns="46800" rtlCol="0" anchor="ctr" anchorCtr="0">
            <a:normAutofit/>
          </a:bodyPr>
          <a:lstStyle/>
          <a:p>
            <a:pPr lvl="0" fontAlgn="auto"/>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custDataLst>
              <p:tags r:id="rId3"/>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4" name="页脚占位符 3"/>
          <p:cNvSpPr>
            <a:spLocks noGrp="1"/>
          </p:cNvSpPr>
          <p:nvPr>
            <p:ph type="ftr" sz="quarter" idx="11"/>
            <p:custDataLst>
              <p:tags r:id="rId4"/>
            </p:custDataLst>
          </p:nvPr>
        </p:nvSpPr>
        <p:spPr/>
        <p:txBody>
          <a:bodyPr/>
          <a:lstStyle/>
          <a:p>
            <a:pPr fontAlgn="auto"/>
            <a:endParaRPr lang="zh-CN" altLang="en-US" strike="noStrike" noProof="1"/>
          </a:p>
        </p:txBody>
      </p:sp>
      <p:sp>
        <p:nvSpPr>
          <p:cNvPr id="5" name="灯片编号占位符 4"/>
          <p:cNvSpPr>
            <a:spLocks noGrp="1"/>
          </p:cNvSpPr>
          <p:nvPr>
            <p:ph type="sldNum" sz="quarter" idx="12"/>
            <p:custDataLst>
              <p:tags r:id="rId5"/>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pPr fontAlgn="auto"/>
            <a:r>
              <a:rPr lang="zh-CN" altLang="en-US" strike="noStrike" noProof="1"/>
              <a:t>单击此处编辑标题</a:t>
            </a:r>
            <a:endParaRPr lang="zh-CN" altLang="en-US" strike="noStrike" noProof="1"/>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auto"/>
            <a:r>
              <a:rPr lang="zh-CN" altLang="en-US" strike="noStrike" noProof="1"/>
              <a:t>单击此处编辑文本</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5" name="页脚占位符 4"/>
          <p:cNvSpPr>
            <a:spLocks noGrp="1"/>
          </p:cNvSpPr>
          <p:nvPr>
            <p:ph type="ftr" sz="quarter" idx="11"/>
            <p:custDataLst>
              <p:tags r:id="rId5"/>
            </p:custDataLst>
          </p:nvPr>
        </p:nvSpPr>
        <p:spPr/>
        <p:txBody>
          <a:bodyPr/>
          <a:lstStyle/>
          <a:p>
            <a:pPr fontAlgn="auto"/>
            <a:endParaRPr lang="zh-CN" altLang="en-US" strike="noStrike" noProof="1"/>
          </a:p>
        </p:txBody>
      </p:sp>
      <p:sp>
        <p:nvSpPr>
          <p:cNvPr id="6" name="灯片编号占位符 5"/>
          <p:cNvSpPr>
            <a:spLocks noGrp="1"/>
          </p:cNvSpPr>
          <p:nvPr>
            <p:ph type="sldNum" sz="quarter" idx="12"/>
            <p:custDataLst>
              <p:tags r:id="rId6"/>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70" y="70"/>
            <a:ext cx="10969200" cy="705600"/>
          </a:xfrm>
        </p:spPr>
        <p:txBody>
          <a:bodyPr vert="horz" lIns="90000" tIns="46800" rIns="90000" bIns="46800" rtlCol="0" anchor="ctr" anchorCtr="0">
            <a:normAutofit/>
          </a:bodyPr>
          <a:lstStyle/>
          <a:p>
            <a:pPr lvl="0" fontAlgn="auto"/>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fontAlgn="auto"/>
            <a:r>
              <a:rPr lang="zh-CN" altLang="en-US" strike="noStrike" noProof="1" smtClean="0"/>
              <a:t>单击此处编辑母版文本样式</a:t>
            </a:r>
            <a:endParaRPr lang="zh-CN" altLang="en-US" strike="noStrike" noProof="1" smtClean="0"/>
          </a:p>
          <a:p>
            <a:pPr lvl="1" fontAlgn="auto"/>
            <a:r>
              <a:rPr lang="zh-CN" altLang="en-US" strike="noStrike" noProof="1" smtClean="0"/>
              <a:t>第二级</a:t>
            </a:r>
            <a:endParaRPr lang="zh-CN" altLang="en-US" strike="noStrike" noProof="1" smtClean="0"/>
          </a:p>
          <a:p>
            <a:pPr lvl="2" fontAlgn="auto"/>
            <a:r>
              <a:rPr lang="zh-CN" altLang="en-US" strike="noStrike" noProof="1" smtClean="0"/>
              <a:t>第三级</a:t>
            </a:r>
            <a:endParaRPr lang="zh-CN" altLang="en-US" strike="noStrike" noProof="1" smtClean="0"/>
          </a:p>
          <a:p>
            <a:pPr lvl="3" fontAlgn="auto"/>
            <a:r>
              <a:rPr lang="zh-CN" altLang="en-US" strike="noStrike" noProof="1" smtClean="0"/>
              <a:t>第四级</a:t>
            </a:r>
            <a:endParaRPr lang="zh-CN" altLang="en-US" strike="noStrike" noProof="1" smtClean="0"/>
          </a:p>
          <a:p>
            <a:pPr lvl="4" fontAlgn="auto"/>
            <a:r>
              <a:rPr lang="zh-CN" altLang="en-US" strike="noStrike" noProof="1" smtClean="0"/>
              <a:t>第五级</a:t>
            </a:r>
            <a:endParaRPr lang="zh-CN" altLang="en-US" strike="noStrike" noProof="1"/>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5" name="日期占位符 4"/>
          <p:cNvSpPr>
            <a:spLocks noGrp="1"/>
          </p:cNvSpPr>
          <p:nvPr>
            <p:ph type="dt" sz="half" idx="10"/>
            <p:custDataLst>
              <p:tags r:id="rId5"/>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6" name="页脚占位符 5"/>
          <p:cNvSpPr>
            <a:spLocks noGrp="1"/>
          </p:cNvSpPr>
          <p:nvPr>
            <p:ph type="ftr" sz="quarter" idx="11"/>
            <p:custDataLst>
              <p:tags r:id="rId6"/>
            </p:custDataLst>
          </p:nvPr>
        </p:nvSpPr>
        <p:spPr/>
        <p:txBody>
          <a:bodyPr/>
          <a:lstStyle/>
          <a:p>
            <a:pPr fontAlgn="auto"/>
            <a:endParaRPr lang="zh-CN" altLang="en-US" strike="noStrike" noProof="1"/>
          </a:p>
        </p:txBody>
      </p:sp>
      <p:sp>
        <p:nvSpPr>
          <p:cNvPr id="7" name="灯片编号占位符 6"/>
          <p:cNvSpPr>
            <a:spLocks noGrp="1"/>
          </p:cNvSpPr>
          <p:nvPr>
            <p:ph type="sldNum" sz="quarter" idx="12"/>
            <p:custDataLst>
              <p:tags r:id="rId7"/>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70" y="70"/>
            <a:ext cx="10969200" cy="705600"/>
          </a:xfrm>
        </p:spPr>
        <p:txBody>
          <a:bodyPr vert="horz" lIns="90000" tIns="46800" rIns="90000" bIns="46800" rtlCol="0" anchor="ctr" anchorCtr="0">
            <a:normAutofit/>
          </a:bodyPr>
          <a:lstStyle/>
          <a:p>
            <a:pPr lvl="0" fontAlgn="auto"/>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a:t>单击此处编辑文本</a:t>
            </a:r>
            <a:endParaRPr lang="zh-CN" altLang="en-US" strike="noStrike" noProof="1"/>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fontAlgn="auto"/>
            <a:r>
              <a:rPr lang="zh-CN" altLang="en-US" strike="noStrike" noProof="1" smtClean="0"/>
              <a:t>单击此处编辑母版文本样式</a:t>
            </a:r>
            <a:endParaRPr lang="zh-CN" altLang="en-US" strike="noStrike" noProof="1" smtClean="0"/>
          </a:p>
          <a:p>
            <a:pPr lvl="1" fontAlgn="auto"/>
            <a:r>
              <a:rPr lang="zh-CN" altLang="en-US" strike="noStrike" noProof="1" smtClean="0"/>
              <a:t>第二级</a:t>
            </a:r>
            <a:endParaRPr lang="zh-CN" altLang="en-US" strike="noStrike" noProof="1" smtClean="0"/>
          </a:p>
          <a:p>
            <a:pPr lvl="2" fontAlgn="auto"/>
            <a:r>
              <a:rPr lang="zh-CN" altLang="en-US" strike="noStrike" noProof="1" smtClean="0"/>
              <a:t>第三级</a:t>
            </a:r>
            <a:endParaRPr lang="zh-CN" altLang="en-US" strike="noStrike" noProof="1" smtClean="0"/>
          </a:p>
          <a:p>
            <a:pPr lvl="3" fontAlgn="auto"/>
            <a:r>
              <a:rPr lang="zh-CN" altLang="en-US" strike="noStrike" noProof="1" smtClean="0"/>
              <a:t>第四级</a:t>
            </a:r>
            <a:endParaRPr lang="zh-CN" altLang="en-US" strike="noStrike" noProof="1" smtClean="0"/>
          </a:p>
          <a:p>
            <a:pPr lvl="4" fontAlgn="auto"/>
            <a:r>
              <a:rPr lang="zh-CN" altLang="en-US" strike="noStrike" noProof="1" smtClean="0"/>
              <a:t>第五级</a:t>
            </a:r>
            <a:endParaRPr lang="zh-CN" altLang="en-US" strike="noStrike" noProof="1"/>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smtClean="0"/>
              <a:t>单击此处编辑文本</a:t>
            </a:r>
            <a:endParaRPr lang="zh-CN" altLang="en-US" strike="noStrike" noProof="1"/>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fontAlgn="auto"/>
            <a:r>
              <a:rPr lang="zh-CN" altLang="en-US" strike="noStrike" noProof="1" smtClean="0"/>
              <a:t>单击此处编辑母版文本样式</a:t>
            </a:r>
            <a:endParaRPr lang="zh-CN" altLang="en-US" strike="noStrike" noProof="1" smtClean="0"/>
          </a:p>
          <a:p>
            <a:pPr lvl="1" fontAlgn="auto"/>
            <a:r>
              <a:rPr lang="zh-CN" altLang="en-US" strike="noStrike" noProof="1" smtClean="0"/>
              <a:t>第二级</a:t>
            </a:r>
            <a:endParaRPr lang="zh-CN" altLang="en-US" strike="noStrike" noProof="1" smtClean="0"/>
          </a:p>
          <a:p>
            <a:pPr lvl="2" fontAlgn="auto"/>
            <a:r>
              <a:rPr lang="zh-CN" altLang="en-US" strike="noStrike" noProof="1" smtClean="0"/>
              <a:t>第三级</a:t>
            </a:r>
            <a:endParaRPr lang="zh-CN" altLang="en-US" strike="noStrike" noProof="1" smtClean="0"/>
          </a:p>
          <a:p>
            <a:pPr lvl="3" fontAlgn="auto"/>
            <a:r>
              <a:rPr lang="zh-CN" altLang="en-US" strike="noStrike" noProof="1" smtClean="0"/>
              <a:t>第四级</a:t>
            </a:r>
            <a:endParaRPr lang="zh-CN" altLang="en-US" strike="noStrike" noProof="1" smtClean="0"/>
          </a:p>
          <a:p>
            <a:pPr lvl="4" fontAlgn="auto"/>
            <a:r>
              <a:rPr lang="zh-CN" altLang="en-US" strike="noStrike" noProof="1" smtClean="0"/>
              <a:t>第五级</a:t>
            </a:r>
            <a:endParaRPr lang="zh-CN" altLang="en-US" strike="noStrike" noProof="1"/>
          </a:p>
        </p:txBody>
      </p:sp>
      <p:sp>
        <p:nvSpPr>
          <p:cNvPr id="7" name="日期占位符 6"/>
          <p:cNvSpPr>
            <a:spLocks noGrp="1"/>
          </p:cNvSpPr>
          <p:nvPr>
            <p:ph type="dt" sz="half" idx="10"/>
            <p:custDataLst>
              <p:tags r:id="rId7"/>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8" name="页脚占位符 7"/>
          <p:cNvSpPr>
            <a:spLocks noGrp="1"/>
          </p:cNvSpPr>
          <p:nvPr>
            <p:ph type="ftr" sz="quarter" idx="11"/>
            <p:custDataLst>
              <p:tags r:id="rId8"/>
            </p:custDataLst>
          </p:nvPr>
        </p:nvSpPr>
        <p:spPr/>
        <p:txBody>
          <a:bodyPr/>
          <a:lstStyle/>
          <a:p>
            <a:pPr fontAlgn="auto"/>
            <a:endParaRPr lang="zh-CN" altLang="en-US" strike="noStrike" noProof="1"/>
          </a:p>
        </p:txBody>
      </p:sp>
      <p:sp>
        <p:nvSpPr>
          <p:cNvPr id="9" name="灯片编号占位符 8"/>
          <p:cNvSpPr>
            <a:spLocks noGrp="1"/>
          </p:cNvSpPr>
          <p:nvPr>
            <p:ph type="sldNum" sz="quarter" idx="12"/>
            <p:custDataLst>
              <p:tags r:id="rId9"/>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70" y="70"/>
            <a:ext cx="10969200" cy="705600"/>
          </a:xfrm>
        </p:spPr>
        <p:txBody>
          <a:bodyPr vert="horz" lIns="90000" tIns="46800" rIns="90000" bIns="46800" rtlCol="0" anchor="ctr" anchorCtr="0">
            <a:normAutofit/>
          </a:bodyPr>
          <a:lstStyle/>
          <a:p>
            <a:pPr lvl="0" fontAlgn="auto"/>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custDataLst>
              <p:tags r:id="rId3"/>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4" name="页脚占位符 3"/>
          <p:cNvSpPr>
            <a:spLocks noGrp="1"/>
          </p:cNvSpPr>
          <p:nvPr>
            <p:ph type="ftr" sz="quarter" idx="11"/>
            <p:custDataLst>
              <p:tags r:id="rId4"/>
            </p:custDataLst>
          </p:nvPr>
        </p:nvSpPr>
        <p:spPr/>
        <p:txBody>
          <a:bodyPr/>
          <a:lstStyle/>
          <a:p>
            <a:pPr fontAlgn="auto"/>
            <a:endParaRPr lang="zh-CN" altLang="en-US" strike="noStrike" noProof="1"/>
          </a:p>
        </p:txBody>
      </p:sp>
      <p:sp>
        <p:nvSpPr>
          <p:cNvPr id="5" name="灯片编号占位符 4"/>
          <p:cNvSpPr>
            <a:spLocks noGrp="1"/>
          </p:cNvSpPr>
          <p:nvPr>
            <p:ph type="sldNum" sz="quarter" idx="12"/>
            <p:custDataLst>
              <p:tags r:id="rId5"/>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3" name="页脚占位符 2"/>
          <p:cNvSpPr>
            <a:spLocks noGrp="1"/>
          </p:cNvSpPr>
          <p:nvPr>
            <p:ph type="ftr" sz="quarter" idx="11"/>
            <p:custDataLst>
              <p:tags r:id="rId3"/>
            </p:custDataLst>
          </p:nvPr>
        </p:nvSpPr>
        <p:spPr/>
        <p:txBody>
          <a:bodyPr/>
          <a:lstStyle/>
          <a:p>
            <a:pPr fontAlgn="auto"/>
            <a:endParaRPr lang="zh-CN" altLang="en-US" strike="noStrike" noProof="1"/>
          </a:p>
        </p:txBody>
      </p:sp>
      <p:sp>
        <p:nvSpPr>
          <p:cNvPr id="4" name="灯片编号占位符 3"/>
          <p:cNvSpPr>
            <a:spLocks noGrp="1"/>
          </p:cNvSpPr>
          <p:nvPr>
            <p:ph type="sldNum" sz="quarter" idx="12"/>
            <p:custDataLst>
              <p:tags r:id="rId4"/>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fontAlgn="auto"/>
            <a:endParaRPr lang="zh-CN" altLang="en-US" strike="noStrike" noProof="1"/>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fontAlgn="auto"/>
            <a:r>
              <a:rPr lang="zh-CN" altLang="en-US" strike="noStrike" noProof="1" smtClean="0"/>
              <a:t>单击此处编辑母版文本样式</a:t>
            </a:r>
            <a:endParaRPr lang="zh-CN" altLang="en-US" strike="noStrike" noProof="1"/>
          </a:p>
        </p:txBody>
      </p:sp>
      <p:sp>
        <p:nvSpPr>
          <p:cNvPr id="9" name="标题 8"/>
          <p:cNvSpPr>
            <a:spLocks noGrp="1"/>
          </p:cNvSpPr>
          <p:nvPr>
            <p:ph type="title"/>
            <p:custDataLst>
              <p:tags r:id="rId4"/>
            </p:custDataLst>
          </p:nvPr>
        </p:nvSpPr>
        <p:spPr/>
        <p:txBody>
          <a:bodyPr/>
          <a:lstStyle/>
          <a:p>
            <a:pPr fontAlgn="auto"/>
            <a:r>
              <a:rPr lang="zh-CN" altLang="en-US" strike="noStrike" noProof="1"/>
              <a:t>单击此处编辑母版标题样式</a:t>
            </a:r>
            <a:endParaRPr lang="zh-CN" altLang="en-US" strike="noStrike" noProof="1"/>
          </a:p>
        </p:txBody>
      </p:sp>
      <p:sp>
        <p:nvSpPr>
          <p:cNvPr id="2" name="日期占位符 1"/>
          <p:cNvSpPr>
            <a:spLocks noGrp="1"/>
          </p:cNvSpPr>
          <p:nvPr>
            <p:ph type="dt" sz="half" idx="10"/>
            <p:custDataLst>
              <p:tags r:id="rId5"/>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5" name="页脚占位符 4"/>
          <p:cNvSpPr>
            <a:spLocks noGrp="1"/>
          </p:cNvSpPr>
          <p:nvPr>
            <p:ph type="ftr" sz="quarter" idx="11"/>
            <p:custDataLst>
              <p:tags r:id="rId6"/>
            </p:custDataLst>
          </p:nvPr>
        </p:nvSpPr>
        <p:spPr/>
        <p:txBody>
          <a:bodyPr/>
          <a:lstStyle/>
          <a:p>
            <a:pPr fontAlgn="auto"/>
            <a:endParaRPr lang="zh-CN" altLang="en-US" strike="noStrike" noProof="1"/>
          </a:p>
        </p:txBody>
      </p:sp>
      <p:sp>
        <p:nvSpPr>
          <p:cNvPr id="6" name="灯片编号占位符 5"/>
          <p:cNvSpPr>
            <a:spLocks noGrp="1"/>
          </p:cNvSpPr>
          <p:nvPr>
            <p:ph type="sldNum" sz="quarter" idx="12"/>
            <p:custDataLst>
              <p:tags r:id="rId7"/>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fontAlgn="auto"/>
            <a:r>
              <a:rPr lang="zh-CN" altLang="en-US" strike="noStrike" noProof="1" smtClean="0"/>
              <a:t>单击此处编辑标题</a:t>
            </a:r>
            <a:endParaRPr lang="zh-CN" altLang="en-US" strike="noStrike" noProof="1"/>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5" name="页脚占位符 4"/>
          <p:cNvSpPr>
            <a:spLocks noGrp="1"/>
          </p:cNvSpPr>
          <p:nvPr>
            <p:ph type="ftr" sz="quarter" idx="11"/>
            <p:custDataLst>
              <p:tags r:id="rId5"/>
            </p:custDataLst>
          </p:nvPr>
        </p:nvSpPr>
        <p:spPr/>
        <p:txBody>
          <a:bodyPr/>
          <a:lstStyle/>
          <a:p>
            <a:pPr fontAlgn="auto"/>
            <a:endParaRPr lang="zh-CN" altLang="en-US" strike="noStrike" noProof="1"/>
          </a:p>
        </p:txBody>
      </p:sp>
      <p:sp>
        <p:nvSpPr>
          <p:cNvPr id="6" name="灯片编号占位符 5"/>
          <p:cNvSpPr>
            <a:spLocks noGrp="1"/>
          </p:cNvSpPr>
          <p:nvPr>
            <p:ph type="sldNum" sz="quarter" idx="12"/>
            <p:custDataLst>
              <p:tags r:id="rId6"/>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7" name="内容占位符 6"/>
          <p:cNvSpPr>
            <a:spLocks noGrp="1"/>
          </p:cNvSpPr>
          <p:nvPr>
            <p:ph sz="quarter" idx="13"/>
            <p:custDataLst>
              <p:tags r:id="rId2"/>
            </p:custDataLst>
          </p:nvPr>
        </p:nvSpPr>
        <p:spPr>
          <a:xfrm>
            <a:off x="608400" y="774000"/>
            <a:ext cx="10972800" cy="5482800"/>
          </a:xfrm>
        </p:spPr>
        <p:txBody>
          <a:body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2" name="日期占位符 1"/>
          <p:cNvSpPr>
            <a:spLocks noGrp="1"/>
          </p:cNvSpPr>
          <p:nvPr>
            <p:ph type="dt" sz="half" idx="14"/>
            <p:custDataLst>
              <p:tags r:id="rId3"/>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3" name="页脚占位符 2"/>
          <p:cNvSpPr>
            <a:spLocks noGrp="1"/>
          </p:cNvSpPr>
          <p:nvPr>
            <p:ph type="ftr" sz="quarter" idx="15"/>
            <p:custDataLst>
              <p:tags r:id="rId4"/>
            </p:custDataLst>
          </p:nvPr>
        </p:nvSpPr>
        <p:spPr/>
        <p:txBody>
          <a:bodyPr/>
          <a:lstStyle/>
          <a:p>
            <a:pPr fontAlgn="auto"/>
            <a:endParaRPr lang="zh-CN" altLang="en-US" strike="noStrike" noProof="1"/>
          </a:p>
        </p:txBody>
      </p:sp>
      <p:sp>
        <p:nvSpPr>
          <p:cNvPr id="4" name="灯片编号占位符 3"/>
          <p:cNvSpPr>
            <a:spLocks noGrp="1"/>
          </p:cNvSpPr>
          <p:nvPr>
            <p:ph type="sldNum" sz="quarter" idx="16"/>
            <p:custDataLst>
              <p:tags r:id="rId5"/>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fontAlgn="auto"/>
            <a:r>
              <a:rPr lang="zh-CN" altLang="en-US" strike="noStrike" noProof="1" smtClean="0"/>
              <a:t>单击此处编辑标题</a:t>
            </a:r>
            <a:endParaRPr lang="zh-CN" altLang="en-US" strike="noStrike" noProof="1"/>
          </a:p>
        </p:txBody>
      </p:sp>
      <p:sp>
        <p:nvSpPr>
          <p:cNvPr id="7" name="文本占位符 6"/>
          <p:cNvSpPr>
            <a:spLocks noGrp="1"/>
          </p:cNvSpPr>
          <p:nvPr>
            <p:ph type="body" sz="quarter" idx="13"/>
            <p:custDataLst>
              <p:tags r:id="rId3"/>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fontAlgn="auto"/>
            <a:r>
              <a:rPr lang="zh-CN" altLang="en-US" strike="noStrike" noProof="1"/>
              <a:t>单击此处编辑母版文本样式</a:t>
            </a:r>
            <a:endParaRPr lang="zh-CN" altLang="en-US" strike="noStrike" noProof="1"/>
          </a:p>
        </p:txBody>
      </p:sp>
      <p:sp>
        <p:nvSpPr>
          <p:cNvPr id="3" name="日期占位符 2"/>
          <p:cNvSpPr>
            <a:spLocks noGrp="1"/>
          </p:cNvSpPr>
          <p:nvPr>
            <p:ph type="dt" sz="half" idx="14"/>
            <p:custDataLst>
              <p:tags r:id="rId4"/>
            </p:custDataLst>
          </p:nvPr>
        </p:nvSpPr>
        <p:spPr/>
        <p:txBody>
          <a:body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4" name="页脚占位符 3"/>
          <p:cNvSpPr>
            <a:spLocks noGrp="1"/>
          </p:cNvSpPr>
          <p:nvPr>
            <p:ph type="ftr" sz="quarter" idx="15"/>
            <p:custDataLst>
              <p:tags r:id="rId5"/>
            </p:custDataLst>
          </p:nvPr>
        </p:nvSpPr>
        <p:spPr/>
        <p:txBody>
          <a:bodyPr/>
          <a:lstStyle/>
          <a:p>
            <a:pPr fontAlgn="auto"/>
            <a:endParaRPr lang="zh-CN" altLang="en-US" strike="noStrike" noProof="1"/>
          </a:p>
        </p:txBody>
      </p:sp>
      <p:sp>
        <p:nvSpPr>
          <p:cNvPr id="5" name="灯片编号占位符 4"/>
          <p:cNvSpPr>
            <a:spLocks noGrp="1"/>
          </p:cNvSpPr>
          <p:nvPr>
            <p:ph type="sldNum" sz="quarter" idx="16"/>
            <p:custDataLst>
              <p:tags r:id="rId6"/>
            </p:custDataLst>
          </p:nvPr>
        </p:nvSpPr>
        <p:spPr/>
        <p:txBody>
          <a:bodyPr/>
          <a:lstStyle/>
          <a:p>
            <a:pPr fontAlgn="auto"/>
            <a:fld id="{49AE70B2-8BF9-45C0-BB95-33D1B9D3A854}" type="slidenum">
              <a:rPr lang="zh-CN" altLang="en-US" strike="noStrike" noProof="1" smtClean="0">
                <a:latin typeface="+mn-lt"/>
                <a:ea typeface="+mn-ea"/>
                <a:cs typeface="+mn-cs"/>
              </a:rPr>
              <a:t/>
            </a:fld>
            <a:endParaRPr lang="zh-CN" altLang="en-US"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image" Target="../media/image1.png" /><Relationship Id="rId19" Type="http://schemas.openxmlformats.org/officeDocument/2006/relationships/tags" Target="../tags/tag148.xml" /><Relationship Id="rId2" Type="http://schemas.openxmlformats.org/officeDocument/2006/relationships/slideLayout" Target="../slideLayouts/slideLayout13.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2.png" /><Relationship Id="rId22" Type="http://schemas.openxmlformats.org/officeDocument/2006/relationships/tags" Target="../tags/tag149.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2"/>
          </p:custDataLst>
        </p:nvPr>
      </p:nvGrpSpPr>
      <p:grpSpPr/>
      <p:sp>
        <p:nvSpPr>
          <p:cNvPr id="1026" name="标题占位符 1"/>
          <p:cNvSpPr>
            <a:spLocks noGrp="1"/>
          </p:cNvSpPr>
          <p:nvPr>
            <p:ph type="title"/>
            <p:custDataLst>
              <p:tags r:id="rId13"/>
            </p:custDataLst>
          </p:nvPr>
        </p:nvSpPr>
        <p:spPr>
          <a:xfrm>
            <a:off x="0" y="0"/>
            <a:ext cx="10969625" cy="706438"/>
          </a:xfrm>
          <a:prstGeom prst="rect">
            <a:avLst/>
          </a:prstGeom>
          <a:solidFill>
            <a:srgbClr val="F5B482"/>
          </a:solidFill>
          <a:ln w="9525">
            <a:noFill/>
          </a:ln>
        </p:spPr>
        <p:txBody>
          <a:bodyPr vert="horz" lIns="90170" tIns="46990" rIns="90170" bIns="46990" anchor="ctr" anchorCtr="0"/>
          <a:lstStyle/>
          <a:p>
            <a:pPr lvl="0"/>
            <a:r>
              <a:rPr lang="zh-CN" altLang="en-US"/>
              <a:t>单击此处编辑母版标题样式</a:t>
            </a:r>
            <a:endParaRPr lang="zh-CN" altLang="en-US"/>
          </a:p>
        </p:txBody>
      </p:sp>
      <p:sp>
        <p:nvSpPr>
          <p:cNvPr id="1027" name="文本占位符 2"/>
          <p:cNvSpPr>
            <a:spLocks noGrp="1"/>
          </p:cNvSpPr>
          <p:nvPr>
            <p:ph type="body" idx="5"/>
            <p:custDataLst>
              <p:tags r:id="rId14"/>
            </p:custDataLst>
          </p:nvPr>
        </p:nvSpPr>
        <p:spPr>
          <a:xfrm>
            <a:off x="608013" y="1490663"/>
            <a:ext cx="10969625" cy="4759325"/>
          </a:xfrm>
          <a:prstGeom prst="rect">
            <a:avLst/>
          </a:prstGeom>
          <a:noFill/>
          <a:ln w="9525">
            <a:noFill/>
          </a:ln>
        </p:spPr>
        <p:txBody>
          <a:bodyPr vert="horz" lIns="90000" tIns="46800" rIns="90000" bIns="4680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612775" y="6315075"/>
            <a:ext cx="2698750" cy="315913"/>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1000"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fld id="{760FBDFE-C587-4B4C-A407-44438C67B59E}" type="datetimeFigureOut">
              <a:rPr lang="zh-CN" altLang="en-US" strike="noStrike" noProof="1" smtClean="0">
                <a:latin typeface="+mn-lt"/>
                <a:ea typeface="+mn-ea"/>
                <a:cs typeface="+mn-cs"/>
              </a:rPr>
              <a:t/>
            </a:fld>
            <a:endParaRPr lang="zh-CN" altLang="en-US" strike="noStrike" noProof="1"/>
          </a:p>
        </p:txBody>
      </p:sp>
      <p:sp>
        <p:nvSpPr>
          <p:cNvPr id="5" name="页脚占位符 4"/>
          <p:cNvSpPr>
            <a:spLocks noGrp="1"/>
          </p:cNvSpPr>
          <p:nvPr>
            <p:ph type="ftr" sz="quarter" idx="3"/>
            <p:custDataLst>
              <p:tags r:id="rId16"/>
            </p:custDataLst>
          </p:nvPr>
        </p:nvSpPr>
        <p:spPr>
          <a:xfrm>
            <a:off x="4116388" y="6315075"/>
            <a:ext cx="3959225" cy="315913"/>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1000"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endParaRPr lang="zh-CN" altLang="en-US" strike="noStrike" noProof="1"/>
          </a:p>
        </p:txBody>
      </p:sp>
      <p:sp>
        <p:nvSpPr>
          <p:cNvPr id="6" name="灯片编号占位符 5"/>
          <p:cNvSpPr>
            <a:spLocks noGrp="1"/>
          </p:cNvSpPr>
          <p:nvPr>
            <p:ph type="sldNum" sz="quarter" idx="4"/>
            <p:custDataLst>
              <p:tags r:id="rId17"/>
            </p:custDataLst>
          </p:nvPr>
        </p:nvSpPr>
        <p:spPr>
          <a:xfrm>
            <a:off x="8877300" y="6315075"/>
            <a:ext cx="2700338" cy="315913"/>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1000"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fld id="{49AE70B2-8BF9-45C0-BB95-33D1B9D3A854}" type="slidenum">
              <a:rPr lang="zh-CN" altLang="en-US" strike="noStrike" noProof="1" smtClean="0">
                <a:latin typeface="+mn-lt"/>
                <a:ea typeface="+mn-ea"/>
                <a:cs typeface="+mn-cs"/>
              </a:rPr>
              <a:t>0</a:t>
            </a:fld>
            <a:endParaRPr lang="zh-CN" altLang="en-US" strike="noStrike" noProof="1"/>
          </a:p>
        </p:txBody>
      </p:sp>
      <p:pic>
        <p:nvPicPr>
          <p:cNvPr id="1031" name="图片 9"/>
          <p:cNvPicPr>
            <a:picLocks noChangeAspect="1"/>
          </p:cNvPicPr>
          <p:nvPr userDrawn="1">
            <p:custDataLst>
              <p:tags r:id="rId19"/>
            </p:custDataLst>
          </p:nvPr>
        </p:nvPicPr>
        <p:blipFill>
          <a:blip r:embed="rId18"/>
          <a:stretch>
            <a:fillRect/>
          </a:stretch>
        </p:blipFill>
        <p:spPr>
          <a:xfrm>
            <a:off x="474663" y="808038"/>
            <a:ext cx="11102975" cy="5880100"/>
          </a:xfrm>
          <a:prstGeom prst="rect">
            <a:avLst/>
          </a:prstGeom>
          <a:noFill/>
          <a:ln w="9525">
            <a:noFill/>
          </a:ln>
        </p:spPr>
      </p:pic>
      <p:pic>
        <p:nvPicPr>
          <p:cNvPr id="1032" name="图片 1073743875" descr="学科网 zxxk.com" title=""/>
          <p:cNvPicPr>
            <a:picLocks noChangeAspect="1"/>
          </p:cNvPicPr>
          <p:nvPr>
            <p:custDataLst>
              <p:tags r:id="rId22"/>
            </p:custDataLst>
          </p:nvPr>
        </p:nvPicPr>
        <p:blipFill>
          <a:blip r:embed="rId21"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image" Target="../media/image3.png" /><Relationship Id="rId7" Type="http://schemas.openxmlformats.org/officeDocument/2006/relationships/tags" Target="../tags/tag163.xml" /><Relationship Id="rId8" Type="http://schemas.openxmlformats.org/officeDocument/2006/relationships/tags" Target="../tags/tag1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image" Target="../media/image4.jpeg" /><Relationship Id="rId5" Type="http://schemas.openxmlformats.org/officeDocument/2006/relationships/tags" Target="../tags/tag171.xml" /><Relationship Id="rId6" Type="http://schemas.openxmlformats.org/officeDocument/2006/relationships/tags" Target="../tags/tag17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14" Type="http://schemas.openxmlformats.org/officeDocument/2006/relationships/tags" Target="../tags/tag223.xml" /><Relationship Id="rId15" Type="http://schemas.openxmlformats.org/officeDocument/2006/relationships/tags" Target="../tags/tag224.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2.xml" /><Relationship Id="rId11" Type="http://schemas.openxmlformats.org/officeDocument/2006/relationships/tags" Target="../tags/tag243.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image" Target="../media/image5.jpeg" /><Relationship Id="rId13" Type="http://schemas.openxmlformats.org/officeDocument/2006/relationships/tags" Target="../tags/tag254.xml" /><Relationship Id="rId14" Type="http://schemas.openxmlformats.org/officeDocument/2006/relationships/tags" Target="../tags/tag255.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4.xml" /><Relationship Id="rId3" Type="http://schemas.openxmlformats.org/officeDocument/2006/relationships/image" Target="../media/image6.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tags" Target="../tags/tag26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5.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6.xml" /><Relationship Id="rId3" Type="http://schemas.openxmlformats.org/officeDocument/2006/relationships/tags" Target="../tags/tag287.xml" /><Relationship Id="rId4" Type="http://schemas.openxmlformats.org/officeDocument/2006/relationships/tags" Target="../tags/tag288.xml" /><Relationship Id="rId5" Type="http://schemas.openxmlformats.org/officeDocument/2006/relationships/tags" Target="../tags/tag28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0.xml" /><Relationship Id="rId3" Type="http://schemas.openxmlformats.org/officeDocument/2006/relationships/tags" Target="../tags/tag291.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image" Target="../media/image7.png" /><Relationship Id="rId8" Type="http://schemas.openxmlformats.org/officeDocument/2006/relationships/tags" Target="../tags/tag295.xml" /><Relationship Id="rId9" Type="http://schemas.openxmlformats.org/officeDocument/2006/relationships/tags" Target="../tags/tag29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7.xml" /><Relationship Id="rId3" Type="http://schemas.openxmlformats.org/officeDocument/2006/relationships/tags" Target="../tags/tag298.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06.xml" /><Relationship Id="rId3" Type="http://schemas.openxmlformats.org/officeDocument/2006/relationships/tags" Target="../tags/tag307.xml" /><Relationship Id="rId4" Type="http://schemas.openxmlformats.org/officeDocument/2006/relationships/tags" Target="../tags/tag308.xml" /><Relationship Id="rId5" Type="http://schemas.openxmlformats.org/officeDocument/2006/relationships/tags" Target="../tags/tag309.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0.xml" /><Relationship Id="rId3" Type="http://schemas.openxmlformats.org/officeDocument/2006/relationships/tags" Target="../tags/tag311.xml" /><Relationship Id="rId4" Type="http://schemas.openxmlformats.org/officeDocument/2006/relationships/tags" Target="../tags/tag312.xml" /><Relationship Id="rId5" Type="http://schemas.openxmlformats.org/officeDocument/2006/relationships/image" Target="../media/image8.png" /><Relationship Id="rId6" Type="http://schemas.openxmlformats.org/officeDocument/2006/relationships/tags" Target="../tags/tag313.xml" /><Relationship Id="rId7" Type="http://schemas.openxmlformats.org/officeDocument/2006/relationships/tags" Target="../tags/tag31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5.xml" /><Relationship Id="rId3" Type="http://schemas.openxmlformats.org/officeDocument/2006/relationships/tags" Target="../tags/tag316.xml" /><Relationship Id="rId4" Type="http://schemas.openxmlformats.org/officeDocument/2006/relationships/tags" Target="../tags/tag31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8.xml" /><Relationship Id="rId3" Type="http://schemas.openxmlformats.org/officeDocument/2006/relationships/tags" Target="../tags/tag319.xml" /><Relationship Id="rId4" Type="http://schemas.openxmlformats.org/officeDocument/2006/relationships/image" Target="../media/image9.jpeg"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3.xml" /><Relationship Id="rId3" Type="http://schemas.openxmlformats.org/officeDocument/2006/relationships/tags" Target="../tags/tag324.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tags" Target="../tags/tag327.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image" Target="../media/image10.wmf" /><Relationship Id="rId6" Type="http://schemas.openxmlformats.org/officeDocument/2006/relationships/tags" Target="../tags/tag331.xml" /><Relationship Id="rId7" Type="http://schemas.openxmlformats.org/officeDocument/2006/relationships/tags" Target="../tags/tag33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3.xml" /><Relationship Id="rId3" Type="http://schemas.openxmlformats.org/officeDocument/2006/relationships/tags" Target="../tags/tag334.xml" /><Relationship Id="rId4" Type="http://schemas.openxmlformats.org/officeDocument/2006/relationships/tags" Target="../tags/tag335.xml" /><Relationship Id="rId5" Type="http://schemas.openxmlformats.org/officeDocument/2006/relationships/tags" Target="../tags/tag336.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7.xml" /><Relationship Id="rId3" Type="http://schemas.openxmlformats.org/officeDocument/2006/relationships/tags" Target="../tags/tag338.xml" /><Relationship Id="rId4" Type="http://schemas.openxmlformats.org/officeDocument/2006/relationships/tags" Target="../tags/tag339.xml" /><Relationship Id="rId5" Type="http://schemas.openxmlformats.org/officeDocument/2006/relationships/tags" Target="../tags/tag340.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41.xml" /><Relationship Id="rId3" Type="http://schemas.openxmlformats.org/officeDocument/2006/relationships/tags" Target="../tags/tag342.xml" /><Relationship Id="rId4" Type="http://schemas.openxmlformats.org/officeDocument/2006/relationships/tags" Target="../tags/tag343.xml" /><Relationship Id="rId5" Type="http://schemas.openxmlformats.org/officeDocument/2006/relationships/tags" Target="../tags/tag344.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45.xml" /><Relationship Id="rId3" Type="http://schemas.openxmlformats.org/officeDocument/2006/relationships/tags" Target="../tags/tag346.xml" /><Relationship Id="rId4" Type="http://schemas.openxmlformats.org/officeDocument/2006/relationships/tags" Target="../tags/tag347.xml" /><Relationship Id="rId5" Type="http://schemas.openxmlformats.org/officeDocument/2006/relationships/tags" Target="../tags/tag348.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49.xml" /><Relationship Id="rId3" Type="http://schemas.openxmlformats.org/officeDocument/2006/relationships/tags" Target="../tags/tag350.xml" /><Relationship Id="rId4" Type="http://schemas.openxmlformats.org/officeDocument/2006/relationships/tags" Target="../tags/tag351.xml" /><Relationship Id="rId5" Type="http://schemas.openxmlformats.org/officeDocument/2006/relationships/tags" Target="../tags/tag35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image" Target="../media/image11.wmf" /><Relationship Id="rId6" Type="http://schemas.openxmlformats.org/officeDocument/2006/relationships/tags" Target="../tags/tag356.xml" /><Relationship Id="rId7" Type="http://schemas.openxmlformats.org/officeDocument/2006/relationships/tags" Target="../tags/tag357.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58.xml" /><Relationship Id="rId3" Type="http://schemas.openxmlformats.org/officeDocument/2006/relationships/tags" Target="../tags/tag359.xml" /><Relationship Id="rId4" Type="http://schemas.openxmlformats.org/officeDocument/2006/relationships/tags" Target="../tags/tag360.xml" /><Relationship Id="rId5" Type="http://schemas.openxmlformats.org/officeDocument/2006/relationships/tags" Target="../tags/tag361.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62.xml" /><Relationship Id="rId3" Type="http://schemas.openxmlformats.org/officeDocument/2006/relationships/tags" Target="../tags/tag363.xml" /><Relationship Id="rId4" Type="http://schemas.openxmlformats.org/officeDocument/2006/relationships/hyperlink" Target="https://d.book118.com/538111051104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073" name="标题 3" title=""/>
          <p:cNvSpPr>
            <a:spLocks noGrp="1"/>
          </p:cNvSpPr>
          <p:nvPr>
            <p:ph type="title"/>
            <p:custDataLst>
              <p:tags r:id="rId4"/>
            </p:custDataLst>
          </p:nvPr>
        </p:nvSpPr>
        <p:spPr>
          <a:xfrm>
            <a:off x="0" y="0"/>
            <a:ext cx="10969625" cy="706438"/>
          </a:xfrm>
        </p:spPr>
        <p:txBody>
          <a:bodyPr lIns="90000" tIns="46800" rIns="90000" bIns="46800" anchor="ctr" anchorCtr="0"/>
          <a:lstStyle/>
          <a:p>
            <a:r>
              <a:rPr lang="zh-CN" altLang="en-US">
                <a:latin typeface="楷体" panose="02010609060101010101" charset="-122"/>
                <a:ea typeface="楷体" panose="02010609060101010101" charset="-122"/>
              </a:rPr>
              <a:t>部编版2024年中考历史一轮复习</a:t>
            </a:r>
            <a:endParaRPr lang="zh-CN" altLang="en-US">
              <a:latin typeface="楷体" panose="02010609060101010101" charset="-122"/>
              <a:ea typeface="楷体" panose="02010609060101010101" charset="-122"/>
            </a:endParaRPr>
          </a:p>
        </p:txBody>
      </p:sp>
      <p:sp>
        <p:nvSpPr>
          <p:cNvPr id="6" name="矩形 5" title=""/>
          <p:cNvSpPr/>
          <p:nvPr>
            <p:custDataLst>
              <p:tags r:id="rId5"/>
            </p:custDataLst>
          </p:nvPr>
        </p:nvSpPr>
        <p:spPr>
          <a:xfrm>
            <a:off x="296545" y="1102360"/>
            <a:ext cx="11069955" cy="1322070"/>
          </a:xfrm>
          <a:prstGeom prst="rect">
            <a:avLst/>
          </a:prstGeom>
          <a:noFill/>
          <a:ln>
            <a:noFill/>
          </a:ln>
        </p:spPr>
        <p:txBody>
          <a:bodyPr wrap="square" rtlCol="0" anchor="t">
            <a:spAutoFit/>
            <a:scene3d>
              <a:camera prst="orthographicFront"/>
              <a:lightRig rig="threePt" dir="t"/>
            </a:scene3d>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fontAlgn="auto"/>
            <a:r>
              <a:rPr lang="zh-CN" sz="4000" b="1" strike="noStrike" noProof="1">
                <a:ln w="22225">
                  <a:solidFill>
                    <a:schemeClr val="accent2"/>
                  </a:solidFill>
                  <a:prstDash val="solid"/>
                </a:ln>
                <a:solidFill>
                  <a:srgbClr val="FF0000"/>
                </a:solidFill>
                <a:effectLst/>
                <a:latin typeface="楷体" panose="02010609060101010101" charset="-122"/>
                <a:ea typeface="楷体" panose="02010609060101010101" charset="-122"/>
                <a:cs typeface="楷体" panose="02010609060101010101" charset="-122"/>
                <a:sym typeface="+mn-ea"/>
              </a:rPr>
              <a:t>八上</a:t>
            </a:r>
            <a:r>
              <a:rPr sz="4000" b="1" strike="noStrike" noProof="1">
                <a:ln w="22225">
                  <a:solidFill>
                    <a:schemeClr val="accent2"/>
                  </a:solidFill>
                  <a:prstDash val="solid"/>
                </a:ln>
                <a:solidFill>
                  <a:srgbClr val="FF0000"/>
                </a:solidFill>
                <a:effectLst/>
                <a:latin typeface="楷体" panose="02010609060101010101" charset="-122"/>
                <a:ea typeface="楷体" panose="02010609060101010101" charset="-122"/>
                <a:cs typeface="楷体" panose="02010609060101010101" charset="-122"/>
                <a:sym typeface="+mn-ea"/>
              </a:rPr>
              <a:t>第二单元</a:t>
            </a:r>
            <a:endParaRPr sz="4000" b="1" strike="noStrike" noProof="1">
              <a:ln w="22225">
                <a:solidFill>
                  <a:schemeClr val="accent2"/>
                </a:solidFill>
                <a:prstDash val="solid"/>
              </a:ln>
              <a:solidFill>
                <a:srgbClr val="FF0000"/>
              </a:solidFill>
              <a:effectLst/>
              <a:latin typeface="楷体" panose="02010609060101010101" charset="-122"/>
              <a:ea typeface="楷体" panose="02010609060101010101" charset="-122"/>
              <a:cs typeface="楷体" panose="02010609060101010101" charset="-122"/>
              <a:sym typeface="+mn-ea"/>
            </a:endParaRPr>
          </a:p>
          <a:p>
            <a:pPr algn="l" fontAlgn="auto"/>
            <a:r>
              <a:rPr sz="4000" b="1" strike="noStrike" noProof="1">
                <a:ln w="22225">
                  <a:solidFill>
                    <a:schemeClr val="accent2"/>
                  </a:solidFill>
                  <a:prstDash val="solid"/>
                </a:ln>
                <a:solidFill>
                  <a:srgbClr val="FF0000"/>
                </a:solidFill>
                <a:effectLst/>
                <a:latin typeface="楷体" panose="02010609060101010101" charset="-122"/>
                <a:ea typeface="楷体" panose="02010609060101010101" charset="-122"/>
                <a:cs typeface="楷体" panose="02010609060101010101" charset="-122"/>
                <a:sym typeface="+mn-ea"/>
              </a:rPr>
              <a:t> </a:t>
            </a:r>
            <a:r>
              <a:rPr lang="en-US" sz="4000" b="1" strike="noStrike" noProof="1">
                <a:ln w="22225">
                  <a:solidFill>
                    <a:schemeClr val="accent2"/>
                  </a:solidFill>
                  <a:prstDash val="solid"/>
                </a:ln>
                <a:solidFill>
                  <a:srgbClr val="FF0000"/>
                </a:solidFill>
                <a:effectLst/>
                <a:latin typeface="楷体" panose="02010609060101010101" charset="-122"/>
                <a:ea typeface="楷体" panose="02010609060101010101" charset="-122"/>
                <a:cs typeface="楷体" panose="02010609060101010101" charset="-122"/>
                <a:sym typeface="+mn-ea"/>
              </a:rPr>
              <a:t>   </a:t>
            </a:r>
            <a:r>
              <a:rPr sz="4000" b="1" strike="noStrike" noProof="1">
                <a:ln w="22225">
                  <a:solidFill>
                    <a:schemeClr val="accent2"/>
                  </a:solidFill>
                  <a:prstDash val="solid"/>
                </a:ln>
                <a:solidFill>
                  <a:srgbClr val="FF0000"/>
                </a:solidFill>
                <a:effectLst/>
                <a:latin typeface="楷体" panose="02010609060101010101" charset="-122"/>
                <a:ea typeface="楷体" panose="02010609060101010101" charset="-122"/>
                <a:cs typeface="楷体" panose="02010609060101010101" charset="-122"/>
                <a:sym typeface="+mn-ea"/>
              </a:rPr>
              <a:t>近代化的早期探索与民族危机的加剧</a:t>
            </a:r>
            <a:endParaRPr sz="4000" b="1" strike="noStrike" noProof="1">
              <a:ln w="22225">
                <a:solidFill>
                  <a:schemeClr val="accent2"/>
                </a:solidFill>
                <a:prstDash val="solid"/>
              </a:ln>
              <a:solidFill>
                <a:srgbClr val="FF0000"/>
              </a:solidFill>
              <a:effectLst/>
              <a:latin typeface="楷体" panose="02010609060101010101" charset="-122"/>
              <a:ea typeface="楷体" panose="02010609060101010101" charset="-122"/>
              <a:cs typeface="楷体" panose="02010609060101010101" charset="-122"/>
              <a:sym typeface="+mn-ea"/>
            </a:endParaRPr>
          </a:p>
        </p:txBody>
      </p:sp>
      <p:pic>
        <p:nvPicPr>
          <p:cNvPr id="5" name="图片 4" title=""/>
          <p:cNvPicPr>
            <a:picLocks noChangeAspect="1"/>
          </p:cNvPicPr>
          <p:nvPr>
            <p:custDataLst>
              <p:tags r:id="rId7"/>
            </p:custDataLst>
          </p:nvPr>
        </p:nvPicPr>
        <p:blipFill>
          <a:blip r:embed="rId6"/>
          <a:stretch>
            <a:fillRect/>
          </a:stretch>
        </p:blipFill>
        <p:spPr>
          <a:xfrm>
            <a:off x="0" y="3803650"/>
            <a:ext cx="12192635" cy="2957195"/>
          </a:xfrm>
          <a:prstGeom prst="rect">
            <a:avLst/>
          </a:prstGeom>
        </p:spPr>
      </p:pic>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097" name="标题 1" title=""/>
          <p:cNvSpPr>
            <a:spLocks noGrp="1"/>
          </p:cNvSpPr>
          <p:nvPr>
            <p:ph type="title"/>
            <p:custDataLst>
              <p:tags r:id="rId3"/>
            </p:custDataLst>
          </p:nvPr>
        </p:nvSpPr>
        <p:spPr>
          <a:xfrm>
            <a:off x="0" y="0"/>
            <a:ext cx="10969625" cy="706438"/>
          </a:xfrm>
        </p:spPr>
        <p:txBody>
          <a:bodyPr lIns="90000" tIns="46800" rIns="90000" bIns="46800" anchor="ctr" anchorCtr="0"/>
          <a:lstStyle/>
          <a:p>
            <a:r>
              <a:rPr lang="zh-CN" altLang="en-US">
                <a:latin typeface="楷体" panose="02010609060101010101" charset="-122"/>
                <a:ea typeface="楷体" panose="02010609060101010101" charset="-122"/>
              </a:rPr>
              <a:t>一、最新课标解读</a:t>
            </a:r>
            <a:endParaRPr lang="zh-CN" altLang="en-US">
              <a:latin typeface="楷体" panose="02010609060101010101" charset="-122"/>
              <a:ea typeface="楷体" panose="02010609060101010101" charset="-122"/>
            </a:endParaRPr>
          </a:p>
        </p:txBody>
      </p:sp>
      <p:sp>
        <p:nvSpPr>
          <p:cNvPr id="3" name="文本框 2" title=""/>
          <p:cNvSpPr txBox="1"/>
          <p:nvPr>
            <p:custDataLst>
              <p:tags r:id="rId4"/>
            </p:custDataLst>
          </p:nvPr>
        </p:nvSpPr>
        <p:spPr>
          <a:xfrm>
            <a:off x="170180" y="893445"/>
            <a:ext cx="11551920" cy="5612765"/>
          </a:xfrm>
          <a:prstGeom prst="rect">
            <a:avLst/>
          </a:prstGeom>
          <a:noFill/>
        </p:spPr>
        <p:txBody>
          <a:bodyPr wrap="square" rtlCol="0" anchor="t">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lang="en-US" sz="2400" b="1">
                <a:latin typeface="楷体" panose="02010609060101010101" charset="-122"/>
                <a:ea typeface="楷体" panose="02010609060101010101" charset="-122"/>
                <a:cs typeface="楷体" panose="02010609060101010101" charset="-122"/>
              </a:rPr>
              <a:t>1.</a:t>
            </a:r>
            <a:r>
              <a:rPr sz="2400" b="1">
                <a:latin typeface="楷体" panose="02010609060101010101" charset="-122"/>
                <a:ea typeface="楷体" panose="02010609060101010101" charset="-122"/>
                <a:cs typeface="楷体" panose="02010609060101010101" charset="-122"/>
              </a:rPr>
              <a:t>了解</a:t>
            </a:r>
            <a:r>
              <a:rPr sz="2400" b="1">
                <a:solidFill>
                  <a:srgbClr val="FF0000"/>
                </a:solidFill>
                <a:latin typeface="楷体" panose="02010609060101010101" charset="-122"/>
                <a:ea typeface="楷体" panose="02010609060101010101" charset="-122"/>
                <a:cs typeface="楷体" panose="02010609060101010101" charset="-122"/>
              </a:rPr>
              <a:t>近代化早期探索和民族危机加剧</a:t>
            </a:r>
            <a:r>
              <a:rPr sz="2400" b="1">
                <a:latin typeface="楷体" panose="02010609060101010101" charset="-122"/>
                <a:ea typeface="楷体" panose="02010609060101010101" charset="-122"/>
                <a:cs typeface="楷体" panose="02010609060101010101" charset="-122"/>
              </a:rPr>
              <a:t>的基本线索，知道</a:t>
            </a:r>
            <a:r>
              <a:rPr sz="2400" b="1">
                <a:solidFill>
                  <a:srgbClr val="FF0000"/>
                </a:solidFill>
                <a:latin typeface="楷体" panose="02010609060101010101" charset="-122"/>
                <a:ea typeface="楷体" panose="02010609060101010101" charset="-122"/>
                <a:cs typeface="楷体" panose="02010609060101010101" charset="-122"/>
              </a:rPr>
              <a:t>重大史事发生的时间、地点、原因和结果</a:t>
            </a:r>
            <a:r>
              <a:rPr sz="2400" b="1">
                <a:latin typeface="楷体" panose="02010609060101010101" charset="-122"/>
                <a:ea typeface="楷体" panose="02010609060101010101" charset="-122"/>
                <a:cs typeface="楷体" panose="02010609060101010101" charset="-122"/>
              </a:rPr>
              <a:t>，初步养成了历史时序意识和历史空间感(唯物史观、时空观念)</a:t>
            </a:r>
            <a:endParaRPr sz="2400" b="1">
              <a:latin typeface="楷体" panose="02010609060101010101" charset="-122"/>
              <a:ea typeface="楷体" panose="02010609060101010101" charset="-122"/>
              <a:cs typeface="楷体" panose="02010609060101010101" charset="-122"/>
            </a:endParaRPr>
          </a:p>
          <a:p>
            <a:pPr>
              <a:lnSpc>
                <a:spcPct val="150000"/>
              </a:lnSpc>
            </a:pPr>
            <a:r>
              <a:rPr lang="en-US" sz="2400" b="1">
                <a:latin typeface="楷体" panose="02010609060101010101" charset="-122"/>
                <a:ea typeface="楷体" panose="02010609060101010101" charset="-122"/>
                <a:cs typeface="楷体" panose="02010609060101010101" charset="-122"/>
              </a:rPr>
              <a:t>2.</a:t>
            </a:r>
            <a:r>
              <a:rPr sz="2400" b="1">
                <a:latin typeface="楷体" panose="02010609060101010101" charset="-122"/>
                <a:ea typeface="楷体" panose="02010609060101010101" charset="-122"/>
                <a:cs typeface="楷体" panose="02010609060101010101" charset="-122"/>
              </a:rPr>
              <a:t>知道</a:t>
            </a:r>
            <a:r>
              <a:rPr sz="2400" b="1">
                <a:solidFill>
                  <a:srgbClr val="FF0000"/>
                </a:solidFill>
                <a:latin typeface="楷体" panose="02010609060101010101" charset="-122"/>
                <a:ea typeface="楷体" panose="02010609060101010101" charset="-122"/>
                <a:cs typeface="楷体" panose="02010609060101010101" charset="-122"/>
              </a:rPr>
              <a:t>洋务运动的内容</a:t>
            </a:r>
            <a:r>
              <a:rPr sz="2400" b="1">
                <a:latin typeface="楷体" panose="02010609060101010101" charset="-122"/>
                <a:ea typeface="楷体" panose="02010609060101010101" charset="-122"/>
                <a:cs typeface="楷体" panose="02010609060101010101" charset="-122"/>
              </a:rPr>
              <a:t>，理解</a:t>
            </a:r>
            <a:r>
              <a:rPr sz="2400" b="1">
                <a:solidFill>
                  <a:srgbClr val="FF0000"/>
                </a:solidFill>
                <a:latin typeface="楷体" panose="02010609060101010101" charset="-122"/>
                <a:ea typeface="楷体" panose="02010609060101010101" charset="-122"/>
                <a:cs typeface="楷体" panose="02010609060101010101" charset="-122"/>
              </a:rPr>
              <a:t>洋务运动的积极性与局限性</a:t>
            </a:r>
            <a:r>
              <a:rPr sz="2400" b="1">
                <a:latin typeface="楷体" panose="02010609060101010101" charset="-122"/>
                <a:ea typeface="楷体" panose="02010609060101010101" charset="-122"/>
                <a:cs typeface="楷体" panose="02010609060101010101" charset="-122"/>
              </a:rPr>
              <a:t>。知道</a:t>
            </a:r>
            <a:r>
              <a:rPr sz="2400" b="1">
                <a:solidFill>
                  <a:srgbClr val="FF0000"/>
                </a:solidFill>
                <a:latin typeface="楷体" panose="02010609060101010101" charset="-122"/>
                <a:ea typeface="楷体" panose="02010609060101010101" charset="-122"/>
                <a:cs typeface="楷体" panose="02010609060101010101" charset="-122"/>
              </a:rPr>
              <a:t>甲午中日战争爆发原因、主要战役及《马关条约》内容</a:t>
            </a:r>
            <a:r>
              <a:rPr sz="2400" b="1">
                <a:latin typeface="楷体" panose="02010609060101010101" charset="-122"/>
                <a:ea typeface="楷体" panose="02010609060101010101" charset="-122"/>
                <a:cs typeface="楷体" panose="02010609060101010101" charset="-122"/>
              </a:rPr>
              <a:t>，学习</a:t>
            </a:r>
            <a:r>
              <a:rPr sz="2400" b="1">
                <a:solidFill>
                  <a:srgbClr val="FF0000"/>
                </a:solidFill>
                <a:latin typeface="楷体" panose="02010609060101010101" charset="-122"/>
                <a:ea typeface="楷体" panose="02010609060101010101" charset="-122"/>
                <a:cs typeface="楷体" panose="02010609060101010101" charset="-122"/>
              </a:rPr>
              <a:t>邓世昌等民族英雄的抗争</a:t>
            </a:r>
            <a:r>
              <a:rPr sz="2400" b="1">
                <a:latin typeface="楷体" panose="02010609060101010101" charset="-122"/>
                <a:ea typeface="楷体" panose="02010609060101010101" charset="-122"/>
                <a:cs typeface="楷体" panose="02010609060101010101" charset="-122"/>
              </a:rPr>
              <a:t>史实。知道</a:t>
            </a:r>
            <a:r>
              <a:rPr sz="2400" b="1">
                <a:solidFill>
                  <a:srgbClr val="FF0000"/>
                </a:solidFill>
                <a:latin typeface="楷体" panose="02010609060101010101" charset="-122"/>
                <a:ea typeface="楷体" panose="02010609060101010101" charset="-122"/>
                <a:cs typeface="楷体" panose="02010609060101010101" charset="-122"/>
              </a:rPr>
              <a:t>公车上书、百日维新、戊成政变等基本史实</a:t>
            </a:r>
            <a:r>
              <a:rPr sz="2400" b="1">
                <a:latin typeface="楷体" panose="02010609060101010101" charset="-122"/>
                <a:ea typeface="楷体" panose="02010609060101010101" charset="-122"/>
                <a:cs typeface="楷体" panose="02010609060101010101" charset="-122"/>
              </a:rPr>
              <a:t>，学习</a:t>
            </a:r>
            <a:r>
              <a:rPr sz="2400" b="1">
                <a:solidFill>
                  <a:srgbClr val="FF0000"/>
                </a:solidFill>
                <a:latin typeface="楷体" panose="02010609060101010101" charset="-122"/>
                <a:ea typeface="楷体" panose="02010609060101010101" charset="-122"/>
                <a:cs typeface="楷体" panose="02010609060101010101" charset="-122"/>
              </a:rPr>
              <a:t>谭嗣同等维新人士为变法图强勇于牺牲的事迹，树立以天下为已任的正确人生观和价值观</a:t>
            </a:r>
            <a:r>
              <a:rPr sz="2400" b="1">
                <a:latin typeface="楷体" panose="02010609060101010101" charset="-122"/>
                <a:ea typeface="楷体" panose="02010609060101010101" charset="-122"/>
                <a:cs typeface="楷体" panose="02010609060101010101" charset="-122"/>
              </a:rPr>
              <a:t>。了解</a:t>
            </a:r>
            <a:r>
              <a:rPr sz="2400" b="1">
                <a:solidFill>
                  <a:srgbClr val="FF0000"/>
                </a:solidFill>
                <a:latin typeface="楷体" panose="02010609060101010101" charset="-122"/>
                <a:ea typeface="楷体" panose="02010609060101010101" charset="-122"/>
                <a:cs typeface="楷体" panose="02010609060101010101" charset="-122"/>
              </a:rPr>
              <a:t>义和团运动发展历程和抗击八国联军</a:t>
            </a:r>
            <a:r>
              <a:rPr sz="2400" b="1">
                <a:latin typeface="楷体" panose="02010609060101010101" charset="-122"/>
                <a:ea typeface="楷体" panose="02010609060101010101" charset="-122"/>
                <a:cs typeface="楷体" panose="02010609060101010101" charset="-122"/>
              </a:rPr>
              <a:t>史实，理解</a:t>
            </a:r>
            <a:r>
              <a:rPr sz="2400" b="1">
                <a:solidFill>
                  <a:srgbClr val="FF0000"/>
                </a:solidFill>
                <a:latin typeface="楷体" panose="02010609060101010101" charset="-122"/>
                <a:ea typeface="楷体" panose="02010609060101010101" charset="-122"/>
                <a:cs typeface="楷体" panose="02010609060101010101" charset="-122"/>
              </a:rPr>
              <a:t>义和团“扶清灭洋”的进步性和局限性</a:t>
            </a:r>
            <a:r>
              <a:rPr sz="2400" b="1">
                <a:latin typeface="楷体" panose="02010609060101010101" charset="-122"/>
                <a:ea typeface="楷体" panose="02010609060101010101" charset="-122"/>
                <a:cs typeface="楷体" panose="02010609060101010101" charset="-122"/>
              </a:rPr>
              <a:t>，分析《</a:t>
            </a:r>
            <a:r>
              <a:rPr sz="2400" b="1">
                <a:solidFill>
                  <a:srgbClr val="FF0000"/>
                </a:solidFill>
                <a:latin typeface="楷体" panose="02010609060101010101" charset="-122"/>
                <a:ea typeface="楷体" panose="02010609060101010101" charset="-122"/>
                <a:cs typeface="楷体" panose="02010609060101010101" charset="-122"/>
              </a:rPr>
              <a:t>辛丑条约》对中国政治、经济、外交等方面的影响</a:t>
            </a:r>
            <a:r>
              <a:rPr sz="2400" b="1">
                <a:latin typeface="楷体" panose="02010609060101010101" charset="-122"/>
                <a:ea typeface="楷体" panose="02010609060101010101" charset="-122"/>
                <a:cs typeface="楷体" panose="02010609060101010101" charset="-122"/>
              </a:rPr>
              <a:t>。体会</a:t>
            </a:r>
            <a:r>
              <a:rPr sz="2400" b="1">
                <a:solidFill>
                  <a:srgbClr val="FF0000"/>
                </a:solidFill>
                <a:latin typeface="楷体" panose="02010609060101010101" charset="-122"/>
                <a:ea typeface="楷体" panose="02010609060101010101" charset="-122"/>
                <a:cs typeface="楷体" panose="02010609060101010101" charset="-122"/>
              </a:rPr>
              <a:t>中国人民不屈不挠的斗争精神，增强对国家和中华民族的认同感、责任感和使命感</a:t>
            </a:r>
            <a:r>
              <a:rPr sz="2400" b="1">
                <a:latin typeface="楷体" panose="02010609060101010101" charset="-122"/>
                <a:ea typeface="楷体" panose="02010609060101010101" charset="-122"/>
                <a:cs typeface="楷体" panose="02010609060101010101" charset="-122"/>
              </a:rPr>
              <a:t>(时空观念、唯物史观、史料实证、历史解释、家国情怀)</a:t>
            </a:r>
            <a:endParaRPr sz="2400" b="1">
              <a:latin typeface="楷体" panose="02010609060101010101" charset="-122"/>
              <a:ea typeface="楷体" panose="02010609060101010101" charset="-122"/>
              <a:cs typeface="楷体" panose="02010609060101010101" charset="-122"/>
            </a:endParaRPr>
          </a:p>
        </p:txBody>
      </p:sp>
    </p:spTree>
    <p:custDataLst>
      <p:tags r:id="rId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1" name="标题 2" title=""/>
          <p:cNvSpPr>
            <a:spLocks noGrp="1"/>
          </p:cNvSpPr>
          <p:nvPr>
            <p:ph type="title"/>
            <p:custDataLst>
              <p:tags r:id="rId3"/>
            </p:custDataLst>
          </p:nvPr>
        </p:nvSpPr>
        <p:spPr>
          <a:xfrm>
            <a:off x="0" y="0"/>
            <a:ext cx="10969625" cy="706438"/>
          </a:xfrm>
        </p:spPr>
        <p:txBody>
          <a:bodyPr lIns="90000" tIns="46800" rIns="90000" bIns="46800" anchor="ctr" anchorCtr="0"/>
          <a:lstStyle/>
          <a:p>
            <a:r>
              <a:rPr lang="zh-CN" altLang="en-US">
                <a:latin typeface="楷体" panose="02010609060101010101" charset="-122"/>
                <a:ea typeface="楷体" panose="02010609060101010101" charset="-122"/>
              </a:rPr>
              <a:t>二、单元历史时序</a:t>
            </a:r>
            <a:endParaRPr lang="zh-CN" altLang="en-US">
              <a:latin typeface="楷体" panose="02010609060101010101" charset="-122"/>
              <a:ea typeface="楷体" panose="02010609060101010101" charset="-122"/>
            </a:endParaRPr>
          </a:p>
        </p:txBody>
      </p:sp>
      <p:pic>
        <p:nvPicPr>
          <p:cNvPr id="2" name="P_3_BD#138e96868?vbadefaultcenterpage=1&amp;parentnodeid=dfc49272f&amp;color=0,0,0&amp;vbahtmlprocessed=1" title=""/>
          <p:cNvPicPr>
            <a:picLocks noChangeAspect="1"/>
          </p:cNvPicPr>
          <p:nvPr>
            <p:custDataLst>
              <p:tags r:id="rId5"/>
            </p:custDataLst>
          </p:nvPr>
        </p:nvPicPr>
        <p:blipFill>
          <a:blip r:embed="rId4">
            <a:clrChange>
              <a:clrFrom>
                <a:srgbClr val="FFFFFF"/>
              </a:clrFrom>
              <a:clrTo>
                <a:srgbClr val="FFFFFF">
                  <a:alpha val="0"/>
                </a:srgbClr>
              </a:clrTo>
            </a:clrChange>
          </a:blip>
          <a:stretch>
            <a:fillRect/>
          </a:stretch>
        </p:blipFill>
        <p:spPr>
          <a:xfrm>
            <a:off x="575945" y="1965960"/>
            <a:ext cx="11045825" cy="3280410"/>
          </a:xfrm>
          <a:prstGeom prst="rect">
            <a:avLst/>
          </a:prstGeom>
          <a:noFill/>
          <a:extLst>
            <a:ext uri="{909E8E84-426E-40DD-AFC4-6F175D3DCCD1}">
              <a14:hiddenFill xmlns:a14="http://schemas.microsoft.com/office/drawing/2010/main">
                <a:solidFill>
                  <a:srgbClr val="4472C4">
                    <a:alpha val="0"/>
                  </a:srgbClr>
                </a:solidFill>
              </a14:hiddenFill>
            </a:ext>
          </a:extLst>
        </p:spPr>
      </p:pic>
    </p:spTree>
    <p:custDataLst>
      <p:tags r:id="rId6"/>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6145" name="文本框 2" title=""/>
          <p:cNvSpPr txBox="1"/>
          <p:nvPr>
            <p:custDataLst>
              <p:tags r:id="rId4"/>
            </p:custDataLst>
          </p:nvPr>
        </p:nvSpPr>
        <p:spPr>
          <a:xfrm>
            <a:off x="568325" y="1024255"/>
            <a:ext cx="11778615" cy="64516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lang="en-US" altLang="zh-CN" sz="2400" b="1">
                <a:solidFill>
                  <a:srgbClr val="C00000"/>
                </a:solidFill>
                <a:latin typeface="楷体" panose="02010609060101010101" charset="-122"/>
                <a:ea typeface="楷体" panose="02010609060101010101" charset="-122"/>
              </a:rPr>
              <a:t>    </a:t>
            </a:r>
            <a:r>
              <a:rPr sz="2400" b="1">
                <a:solidFill>
                  <a:schemeClr val="tx1"/>
                </a:solidFill>
                <a:latin typeface="楷体" panose="02010609060101010101" charset="-122"/>
                <a:ea typeface="楷体" panose="02010609060101010101" charset="-122"/>
              </a:rPr>
              <a:t>列强的侵略使民族危机日益严重，中国人民开始了救亡图存的探索</a:t>
            </a:r>
            <a:endParaRPr sz="2400" b="1">
              <a:solidFill>
                <a:schemeClr val="tx1"/>
              </a:solidFill>
              <a:latin typeface="楷体" panose="02010609060101010101" charset="-122"/>
              <a:ea typeface="楷体" panose="02010609060101010101" charset="-122"/>
            </a:endParaRPr>
          </a:p>
        </p:txBody>
      </p:sp>
      <p:sp>
        <p:nvSpPr>
          <p:cNvPr id="6147" name="文本框 1" title=""/>
          <p:cNvSpPr txBox="1"/>
          <p:nvPr>
            <p:custDataLst>
              <p:tags r:id="rId5"/>
            </p:custDataLst>
          </p:nvPr>
        </p:nvSpPr>
        <p:spPr>
          <a:xfrm>
            <a:off x="0" y="0"/>
            <a:ext cx="11465560" cy="584200"/>
          </a:xfrm>
          <a:prstGeom prst="rect">
            <a:avLst/>
          </a:prstGeom>
          <a:noFill/>
          <a:ln w="9525">
            <a:noFill/>
          </a:ln>
        </p:spPr>
        <p:txBody>
          <a:bodyPr wrap="square" anchor="t" anchorCtr="0"/>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lang="zh-CN" altLang="en-US" sz="2800" b="1">
                <a:solidFill>
                  <a:srgbClr val="FF0000"/>
                </a:solidFill>
                <a:latin typeface="楷体" panose="02010609060101010101" charset="-122"/>
                <a:ea typeface="楷体" panose="02010609060101010101" charset="-122"/>
                <a:sym typeface="微软雅黑" panose="020b0503020204020204" charset="-122"/>
              </a:rPr>
              <a:t>阶段特征：</a:t>
            </a:r>
            <a:r>
              <a:rPr lang="zh-CN" altLang="en-US" sz="2800" b="1">
                <a:solidFill>
                  <a:srgbClr val="FF0000"/>
                </a:solidFill>
                <a:highlight>
                  <a:srgbClr val="FFFF00"/>
                </a:highlight>
                <a:latin typeface="楷体" panose="02010609060101010101" charset="-122"/>
                <a:ea typeface="楷体" panose="02010609060101010101" charset="-122"/>
                <a:sym typeface="微软雅黑" panose="020b0503020204020204" charset="-122"/>
              </a:rPr>
              <a:t>侵略与抗争</a:t>
            </a:r>
            <a:r>
              <a:rPr lang="en-US" altLang="zh-CN" sz="2800" b="1">
                <a:solidFill>
                  <a:srgbClr val="FF0000"/>
                </a:solidFill>
                <a:latin typeface="楷体" panose="02010609060101010101" charset="-122"/>
                <a:ea typeface="楷体" panose="02010609060101010101" charset="-122"/>
                <a:sym typeface="微软雅黑" panose="020b0503020204020204" charset="-122"/>
              </a:rPr>
              <a:t>   </a:t>
            </a:r>
            <a:r>
              <a:rPr lang="zh-CN" altLang="en-US" sz="2800" b="1">
                <a:solidFill>
                  <a:srgbClr val="FF0000"/>
                </a:solidFill>
                <a:highlight>
                  <a:srgbClr val="FFFF00"/>
                </a:highlight>
                <a:latin typeface="楷体" panose="02010609060101010101" charset="-122"/>
                <a:ea typeface="楷体" panose="02010609060101010101" charset="-122"/>
                <a:sym typeface="微软雅黑" panose="020b0503020204020204" charset="-122"/>
              </a:rPr>
              <a:t>救亡图存</a:t>
            </a:r>
            <a:endParaRPr lang="zh-CN" altLang="en-US" sz="2800" b="1">
              <a:solidFill>
                <a:srgbClr val="FF0000"/>
              </a:solidFill>
              <a:highlight>
                <a:srgbClr val="FFFF00"/>
              </a:highlight>
              <a:latin typeface="楷体" panose="02010609060101010101" charset="-122"/>
              <a:ea typeface="楷体" panose="02010609060101010101" charset="-122"/>
              <a:sym typeface="微软雅黑" panose="020b0503020204020204" charset="-122"/>
            </a:endParaRPr>
          </a:p>
        </p:txBody>
      </p:sp>
      <p:graphicFrame>
        <p:nvGraphicFramePr>
          <p:cNvPr id="4" name="P_4_BD#e876d5ca4?colgroup=2,32&amp;vbadefaultcenterpage=1&amp;parentnodeid=f1457a447&amp;color=0,0,0&amp;vbahtmlprocessed=1&amp;bbb=1&amp;hasbroken=1" title=""/>
          <p:cNvGraphicFramePr>
            <a:graphicFrameLocks noGrp="1"/>
          </p:cNvGraphicFramePr>
          <p:nvPr>
            <p:custDataLst>
              <p:tags r:id="rId6"/>
            </p:custDataLst>
          </p:nvPr>
        </p:nvGraphicFramePr>
        <p:xfrm>
          <a:off x="153035" y="1966595"/>
          <a:ext cx="11938000" cy="4274820"/>
        </p:xfrm>
        <a:graphic>
          <a:graphicData uri="http://schemas.openxmlformats.org/drawingml/2006/table">
            <a:tbl>
              <a:tblPr>
                <a:effectLst/>
                <a:tableStyleId>{5940675A-B579-460E-94D1-54222C63F5DA}</a:tableStyleId>
              </a:tblPr>
              <a:tblGrid>
                <a:gridCol w="937260"/>
                <a:gridCol w="11000740"/>
              </a:tblGrid>
              <a:tr h="1905000">
                <a:tc>
                  <a:txBody>
                    <a:bodyPr vert="horz" wrap="square"/>
                    <a:lstStyle/>
                    <a:p>
                      <a:pPr algn="ctr" latinLnBrk="1" hangingPunct="0">
                        <a:lnSpc>
                          <a:spcPts val="36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政治</a:t>
                      </a:r>
                      <a:endParaRPr lang="en-US" altLang="zh-CN" sz="2400" b="1" i="0">
                        <a:solidFill>
                          <a:srgbClr val="000000"/>
                        </a:solidFill>
                        <a:latin typeface="楷体" panose="02010609060101010101" charset="-122"/>
                        <a:ea typeface="楷体" panose="02010609060101010101" charset="-122"/>
                        <a:cs typeface="Calibri" panose="020f0502020204030204" pitchFamily="34" charset="-120"/>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vert="horz" wrap="square"/>
                    <a:lstStyle/>
                    <a:p>
                      <a:pPr marL="0" indent="0" algn="l" latinLnBrk="1" hangingPunct="0">
                        <a:lnSpc>
                          <a:spcPts val="38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甲午中日战争和八国联军侵华战争使民族危机进一步加剧，《辛丑条约》</a:t>
                      </a:r>
                      <a:endParaRPr lang="en-US" altLang="zh-CN" sz="2400" b="1" i="0">
                        <a:solidFill>
                          <a:srgbClr val="000000"/>
                        </a:solidFill>
                        <a:latin typeface="楷体" panose="02010609060101010101" charset="-122"/>
                        <a:ea typeface="楷体" panose="02010609060101010101" charset="-122"/>
                        <a:cs typeface="Calibri" panose="020f0502020204030204" pitchFamily="34" charset="-120"/>
                      </a:endParaRPr>
                    </a:p>
                    <a:p>
                      <a:pPr marL="0" indent="0" algn="l" latinLnBrk="1" hangingPunct="0">
                        <a:lnSpc>
                          <a:spcPts val="38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签订后，中国完全沦为半殖民地半封建社会；地主阶级洋务派发起的洋务</a:t>
                      </a:r>
                      <a:endParaRPr lang="en-US" altLang="zh-CN" sz="2400" b="1" i="0">
                        <a:solidFill>
                          <a:srgbClr val="000000"/>
                        </a:solidFill>
                        <a:latin typeface="楷体" panose="02010609060101010101" charset="-122"/>
                        <a:ea typeface="楷体" panose="02010609060101010101" charset="-122"/>
                        <a:cs typeface="Calibri" panose="020f0502020204030204" pitchFamily="34" charset="-120"/>
                      </a:endParaRPr>
                    </a:p>
                    <a:p>
                      <a:pPr marL="0" indent="0" algn="l" latinLnBrk="1" hangingPunct="0">
                        <a:lnSpc>
                          <a:spcPts val="38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运动，开启了中国的近代化进程；资产阶级维新派发动戊戌变法，开启了</a:t>
                      </a:r>
                      <a:endParaRPr lang="en-US" altLang="zh-CN" sz="2400" b="1" i="0">
                        <a:solidFill>
                          <a:srgbClr val="000000"/>
                        </a:solidFill>
                        <a:latin typeface="楷体" panose="02010609060101010101" charset="-122"/>
                        <a:ea typeface="楷体" panose="02010609060101010101" charset="-122"/>
                        <a:cs typeface="Calibri" panose="020f0502020204030204" pitchFamily="34" charset="-120"/>
                      </a:endParaRPr>
                    </a:p>
                    <a:p>
                      <a:pPr marL="0" lvl="0" indent="0" algn="l" latinLnBrk="1" hangingPunct="0">
                        <a:lnSpc>
                          <a:spcPts val="36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中国政治近代化的探索</a:t>
                      </a:r>
                      <a:endParaRPr lang="en-US" altLang="zh-CN" sz="1200">
                        <a:solidFill>
                          <a:sysClr val="windowText" lastClr="000000"/>
                        </a:solidFill>
                        <a:latin typeface="楷体" panose="02010609060101010101" charset="-122"/>
                        <a:ea typeface="楷体" panose="02010609060101010101"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r>
              <a:tr h="939800">
                <a:tc>
                  <a:txBody>
                    <a:bodyPr vert="horz" wrap="square"/>
                    <a:lstStyle/>
                    <a:p>
                      <a:pPr algn="ctr" latinLnBrk="1" hangingPunct="0">
                        <a:lnSpc>
                          <a:spcPts val="36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经济</a:t>
                      </a:r>
                      <a:endParaRPr lang="en-US" altLang="zh-CN" sz="2400" b="1" i="0">
                        <a:solidFill>
                          <a:srgbClr val="000000"/>
                        </a:solidFill>
                        <a:latin typeface="楷体" panose="02010609060101010101" charset="-122"/>
                        <a:ea typeface="楷体" panose="02010609060101010101" charset="-122"/>
                        <a:cs typeface="Calibri" panose="020f0502020204030204" pitchFamily="34" charset="-120"/>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vert="horz" wrap="square"/>
                    <a:lstStyle/>
                    <a:p>
                      <a:pPr marL="0" indent="0" algn="l" latinLnBrk="1" hangingPunct="0">
                        <a:lnSpc>
                          <a:spcPts val="3800"/>
                        </a:lnSpc>
                      </a:pPr>
                      <a:r>
                        <a:rPr lang="en-US" altLang="zh-CN" sz="2400" b="1" i="0">
                          <a:solidFill>
                            <a:srgbClr val="000000"/>
                          </a:solidFill>
                          <a:latin typeface="楷体" panose="02010609060101010101" charset="-122"/>
                          <a:ea typeface="楷体" panose="02010609060101010101" charset="-122"/>
                          <a:cs typeface="楷体" panose="02010609060101010101" charset="-122"/>
                        </a:rPr>
                        <a:t>19世纪六七十年代，中国民族资本主义产生并得到发展；甲午中日战争</a:t>
                      </a:r>
                      <a:endParaRPr lang="en-US" altLang="zh-CN" sz="2400" b="1" i="0">
                        <a:solidFill>
                          <a:srgbClr val="000000"/>
                        </a:solidFill>
                        <a:latin typeface="楷体" panose="02010609060101010101" charset="-122"/>
                        <a:ea typeface="楷体" panose="02010609060101010101" charset="-122"/>
                        <a:cs typeface="楷体" panose="02010609060101010101" charset="-122"/>
                      </a:endParaRPr>
                    </a:p>
                    <a:p>
                      <a:pPr marL="0" lvl="0" indent="0" algn="l" latinLnBrk="1" hangingPunct="0">
                        <a:lnSpc>
                          <a:spcPts val="3600"/>
                        </a:lnSpc>
                      </a:pPr>
                      <a:r>
                        <a:rPr lang="en-US" altLang="zh-CN" sz="2400" b="1" i="0">
                          <a:solidFill>
                            <a:srgbClr val="000000"/>
                          </a:solidFill>
                          <a:latin typeface="楷体" panose="02010609060101010101" charset="-122"/>
                          <a:ea typeface="楷体" panose="02010609060101010101" charset="-122"/>
                          <a:cs typeface="楷体" panose="02010609060101010101" charset="-122"/>
                        </a:rPr>
                        <a:t>后，列强侵略方式由商品输出为主转为资本输出为主</a:t>
                      </a:r>
                      <a:endParaRPr lang="en-US" altLang="zh-CN" sz="1200">
                        <a:solidFill>
                          <a:sysClr val="windowText" lastClr="000000"/>
                        </a:solidFill>
                        <a:latin typeface="楷体" panose="02010609060101010101" charset="-122"/>
                        <a:ea typeface="楷体" panose="02010609060101010101" charset="-122"/>
                        <a:cs typeface="楷体" panose="02010609060101010101"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r>
              <a:tr h="1430020">
                <a:tc>
                  <a:txBody>
                    <a:bodyPr vert="horz" wrap="square"/>
                    <a:lstStyle/>
                    <a:p>
                      <a:pPr marL="0" indent="0" algn="ctr" latinLnBrk="1" hangingPunct="0">
                        <a:lnSpc>
                          <a:spcPts val="38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思想</a:t>
                      </a:r>
                      <a:endParaRPr lang="en-US" altLang="zh-CN" sz="2400" b="1" i="0">
                        <a:solidFill>
                          <a:srgbClr val="000000"/>
                        </a:solidFill>
                        <a:latin typeface="楷体" panose="02010609060101010101" charset="-122"/>
                        <a:ea typeface="楷体" panose="02010609060101010101" charset="-122"/>
                        <a:cs typeface="Calibri" panose="020f0502020204030204" pitchFamily="34" charset="-120"/>
                      </a:endParaRPr>
                    </a:p>
                    <a:p>
                      <a:pPr marL="0" lvl="0" indent="0" algn="ctr" latinLnBrk="1" hangingPunct="0">
                        <a:lnSpc>
                          <a:spcPts val="36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文化</a:t>
                      </a:r>
                      <a:endParaRPr lang="en-US" altLang="zh-CN" sz="1200">
                        <a:solidFill>
                          <a:sysClr val="windowText" lastClr="000000"/>
                        </a:solidFill>
                        <a:latin typeface="楷体" panose="02010609060101010101" charset="-122"/>
                        <a:ea typeface="楷体" panose="02010609060101010101"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vert="horz" wrap="square"/>
                    <a:lstStyle/>
                    <a:p>
                      <a:pPr marL="0" indent="0" algn="l" latinLnBrk="1" hangingPunct="0">
                        <a:lnSpc>
                          <a:spcPts val="38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洋务派创办新式学堂，派遣留学生出国深造，中国教育近代化由此起步；</a:t>
                      </a:r>
                      <a:endParaRPr lang="en-US" altLang="zh-CN" sz="2400" b="1" i="0">
                        <a:solidFill>
                          <a:srgbClr val="000000"/>
                        </a:solidFill>
                        <a:latin typeface="楷体" panose="02010609060101010101" charset="-122"/>
                        <a:ea typeface="楷体" panose="02010609060101010101" charset="-122"/>
                        <a:cs typeface="Calibri" panose="020f0502020204030204" pitchFamily="34" charset="-120"/>
                      </a:endParaRPr>
                    </a:p>
                    <a:p>
                      <a:pPr marL="0" indent="0" algn="l" latinLnBrk="1" hangingPunct="0">
                        <a:lnSpc>
                          <a:spcPts val="3800"/>
                        </a:lnSpc>
                      </a:pPr>
                      <a:r>
                        <a:rPr lang="en-US" altLang="zh-CN" sz="2400" b="1" i="0">
                          <a:solidFill>
                            <a:srgbClr val="000000"/>
                          </a:solidFill>
                          <a:latin typeface="楷体" panose="02010609060101010101" charset="-122"/>
                          <a:ea typeface="楷体" panose="02010609060101010101" charset="-122"/>
                          <a:cs typeface="Calibri" panose="020f0502020204030204" pitchFamily="34" charset="-120"/>
                        </a:rPr>
                        <a:t>戊戌变法在思想文化方面产生了广泛而深远的影响，在社会上起了思想启蒙作用</a:t>
                      </a:r>
                      <a:endParaRPr lang="en-US" altLang="zh-CN" sz="1200">
                        <a:solidFill>
                          <a:sysClr val="windowText" lastClr="000000"/>
                        </a:solidFill>
                        <a:latin typeface="楷体" panose="02010609060101010101" charset="-122"/>
                        <a:ea typeface="楷体" panose="02010609060101010101"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r>
            </a:tbl>
          </a:graphicData>
        </a:graphic>
      </p:graphicFrame>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p:cNvSpPr txBox="1"/>
          <p:nvPr>
            <p:custDataLst>
              <p:tags r:id="rId3"/>
            </p:custDataLst>
          </p:nvPr>
        </p:nvSpPr>
        <p:spPr>
          <a:xfrm>
            <a:off x="635" y="8255"/>
            <a:ext cx="12191365" cy="961390"/>
          </a:xfrm>
          <a:prstGeom prst="rect">
            <a:avLst/>
          </a:prstGeom>
          <a:solidFill>
            <a:schemeClr val="accent2">
              <a:lumMod val="20000"/>
              <a:lumOff val="80000"/>
            </a:schemeClr>
          </a:solidFill>
        </p:spPr>
        <p:txBody>
          <a:bodyPr wrap="square">
            <a:noAutofit/>
            <a:extLst>
              <a:ext uri="{4A0BC546-FE56-4ADE-93B0-CB8AF2F6F144}">
                <wpsdc:textFrameExt xmlns:wpsdc="http://www.wps.cn/officeDocument/2022/drawingmlCustomData" type="text"/>
              </a:ext>
            </a:extLs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r>
              <a:rPr lang="zh-CN" altLang="en-US" sz="2800" b="1" noProof="1">
                <a:solidFill>
                  <a:srgbClr val="FF0000"/>
                </a:solidFill>
                <a:latin typeface="楷体" panose="02010609060101010101" charset="-122"/>
                <a:ea typeface="楷体" panose="02010609060101010101" charset="-122"/>
                <a:cs typeface="楷体" panose="02010609060101010101" charset="-122"/>
              </a:rPr>
              <a:t>考点</a:t>
            </a:r>
            <a:r>
              <a:rPr lang="en-US" altLang="zh-CN" sz="2800" b="1" noProof="1">
                <a:solidFill>
                  <a:srgbClr val="FF0000"/>
                </a:solidFill>
                <a:latin typeface="楷体" panose="02010609060101010101" charset="-122"/>
                <a:ea typeface="楷体" panose="02010609060101010101" charset="-122"/>
                <a:cs typeface="楷体" panose="02010609060101010101" charset="-122"/>
              </a:rPr>
              <a:t>1:</a:t>
            </a:r>
            <a:r>
              <a:rPr sz="2800" b="1" noProof="1">
                <a:solidFill>
                  <a:srgbClr val="FF0000"/>
                </a:solidFill>
                <a:latin typeface="楷体" panose="02010609060101010101" charset="-122"/>
                <a:ea typeface="楷体" panose="02010609060101010101" charset="-122"/>
                <a:cs typeface="楷体" panose="02010609060101010101" charset="-122"/>
              </a:rPr>
              <a:t>了解洋务运动的主要内容，初步认识洋务运动的作用和局限性；了解19世纪中后期的边疆危机和中法战争</a:t>
            </a:r>
            <a:endParaRPr sz="2800" b="1" noProof="1">
              <a:solidFill>
                <a:srgbClr val="FF0000"/>
              </a:solidFill>
              <a:latin typeface="楷体" panose="02010609060101010101" charset="-122"/>
              <a:ea typeface="楷体" panose="02010609060101010101" charset="-122"/>
              <a:cs typeface="楷体" panose="02010609060101010101" charset="-122"/>
            </a:endParaRPr>
          </a:p>
        </p:txBody>
      </p:sp>
      <p:sp>
        <p:nvSpPr>
          <p:cNvPr id="3" name="文本框 2" title=""/>
          <p:cNvSpPr txBox="1"/>
          <p:nvPr>
            <p:custDataLst>
              <p:tags r:id="rId4"/>
            </p:custDataLst>
          </p:nvPr>
        </p:nvSpPr>
        <p:spPr>
          <a:xfrm>
            <a:off x="0" y="1097915"/>
            <a:ext cx="609600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latinLnBrk="1"/>
            <a:r>
              <a:rPr lang="en-US" altLang="zh-CN" sz="2800" b="1">
                <a:solidFill>
                  <a:srgbClr val="FF0000"/>
                </a:solidFill>
                <a:latin typeface="楷体" panose="02010609060101010101" charset="-122"/>
                <a:ea typeface="楷体" panose="02010609060101010101" charset="-122"/>
                <a:cs typeface="Times New Roman" panose="02020603050405020304" pitchFamily="34" charset="-120"/>
                <a:sym typeface="+mn-ea"/>
              </a:rPr>
              <a:t>一、</a:t>
            </a:r>
            <a:r>
              <a:rPr lang="zh-CN" altLang="en-US" sz="2800" b="1">
                <a:solidFill>
                  <a:srgbClr val="FF0000"/>
                </a:solidFill>
                <a:latin typeface="楷体" panose="02010609060101010101" charset="-122"/>
                <a:ea typeface="楷体" panose="02010609060101010101" charset="-122"/>
                <a:cs typeface="Times New Roman" panose="02020603050405020304" pitchFamily="34" charset="-120"/>
                <a:sym typeface="+mn-ea"/>
              </a:rPr>
              <a:t>洋务运动</a:t>
            </a:r>
            <a:endParaRPr lang="zh-CN" altLang="en-US" sz="2800" b="1">
              <a:solidFill>
                <a:srgbClr val="FF0000"/>
              </a:solidFill>
              <a:latin typeface="楷体" panose="02010609060101010101" charset="-122"/>
              <a:ea typeface="楷体" panose="02010609060101010101" charset="-122"/>
              <a:cs typeface="Times New Roman" panose="02020603050405020304" pitchFamily="34" charset="-120"/>
              <a:sym typeface="+mn-ea"/>
            </a:endParaRPr>
          </a:p>
        </p:txBody>
      </p:sp>
      <p:graphicFrame>
        <p:nvGraphicFramePr>
          <p:cNvPr id="4" name="表格 3" title=""/>
          <p:cNvGraphicFramePr>
            <a:graphicFrameLocks noGrp="1" noChangeAspect="1"/>
          </p:cNvGraphicFramePr>
          <p:nvPr>
            <p:custDataLst>
              <p:tags r:id="rId5"/>
            </p:custDataLst>
          </p:nvPr>
        </p:nvGraphicFramePr>
        <p:xfrm>
          <a:off x="381000" y="1746885"/>
          <a:ext cx="11730355" cy="4136390"/>
        </p:xfrm>
        <a:graphic>
          <a:graphicData uri="http://schemas.openxmlformats.org/drawingml/2006/table">
            <a:tbl>
              <a:tblPr firstRow="1" firstCol="1" bandRow="1">
                <a:effectLst/>
                <a:tableStyleId>{5940675A-B579-460E-94D1-54222C63F5DA}</a:tableStyleId>
              </a:tblPr>
              <a:tblGrid>
                <a:gridCol w="1042670"/>
                <a:gridCol w="4822825"/>
                <a:gridCol w="2932430"/>
                <a:gridCol w="2932430"/>
              </a:tblGrid>
              <a:tr h="534035">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时间</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19</a:t>
                      </a:r>
                      <a:r>
                        <a:rPr lang="zh-CN" sz="2800" b="1">
                          <a:solidFill>
                            <a:srgbClr val="000000"/>
                          </a:solidFill>
                          <a:effectLst/>
                          <a:latin typeface="楷体" panose="02010609060101010101" charset="-122"/>
                          <a:ea typeface="楷体" panose="02010609060101010101" charset="-122"/>
                          <a:cs typeface="楷体" panose="02010609060101010101" charset="-122"/>
                        </a:rPr>
                        <a:t>世纪</a:t>
                      </a:r>
                      <a:r>
                        <a:rPr lang="en-US" sz="2800" b="1">
                          <a:solidFill>
                            <a:srgbClr val="000000"/>
                          </a:solidFill>
                          <a:effectLst/>
                          <a:latin typeface="楷体" panose="02010609060101010101" charset="-122"/>
                          <a:ea typeface="楷体" panose="02010609060101010101" charset="-122"/>
                          <a:cs typeface="楷体" panose="02010609060101010101" charset="-122"/>
                        </a:rPr>
                        <a:t>60</a:t>
                      </a:r>
                      <a:r>
                        <a:rPr lang="zh-CN" sz="2800" b="1">
                          <a:solidFill>
                            <a:srgbClr val="000000"/>
                          </a:solidFill>
                          <a:effectLst/>
                          <a:latin typeface="楷体" panose="02010609060101010101" charset="-122"/>
                          <a:ea typeface="楷体" panose="02010609060101010101" charset="-122"/>
                          <a:cs typeface="楷体" panose="02010609060101010101" charset="-122"/>
                        </a:rPr>
                        <a:t>年代到</a:t>
                      </a:r>
                      <a:r>
                        <a:rPr lang="en-US" sz="2800" b="1">
                          <a:solidFill>
                            <a:srgbClr val="000000"/>
                          </a:solidFill>
                          <a:effectLst/>
                          <a:latin typeface="楷体" panose="02010609060101010101" charset="-122"/>
                          <a:ea typeface="楷体" panose="02010609060101010101" charset="-122"/>
                          <a:cs typeface="楷体" panose="02010609060101010101" charset="-122"/>
                        </a:rPr>
                        <a:t>90</a:t>
                      </a:r>
                      <a:r>
                        <a:rPr lang="zh-CN" sz="2800" b="1">
                          <a:solidFill>
                            <a:srgbClr val="000000"/>
                          </a:solidFill>
                          <a:effectLst/>
                          <a:latin typeface="楷体" panose="02010609060101010101" charset="-122"/>
                          <a:ea typeface="楷体" panose="02010609060101010101" charset="-122"/>
                          <a:cs typeface="楷体" panose="02010609060101010101" charset="-122"/>
                        </a:rPr>
                        <a:t>年代中期</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r h="180086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背景</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第二次鸦片战争失败后</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地主阶级洋务派主张利用西方先进技术</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强兵富国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维护清王朝的统治</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两次鸦片战争和太平天国运动等内忧外患的双重打击</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使清王朝面临严重的统治危机</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r h="450215">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目的</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强兵富国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维护清王朝的统治</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r h="45085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口号</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自强、求富</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学习层面</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器物层面</a:t>
                      </a:r>
                      <a:endParaRPr lang="zh-CN" sz="2800" b="1">
                        <a:solidFill>
                          <a:srgbClr val="FF0000"/>
                        </a:solidFill>
                        <a:effectLst/>
                        <a:latin typeface="楷体" panose="02010609060101010101" charset="-122"/>
                        <a:ea typeface="楷体" panose="02010609060101010101" charset="-122"/>
                        <a:cs typeface="Times New Roman" panose="02020603050405020304" pitchFamily="34" charset="-12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90043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代表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人物</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中央以</a:t>
                      </a:r>
                      <a:r>
                        <a:rPr lang="zh-CN" sz="2800" b="1">
                          <a:solidFill>
                            <a:srgbClr val="FF0000"/>
                          </a:solidFill>
                          <a:effectLst/>
                          <a:latin typeface="楷体" panose="02010609060101010101" charset="-122"/>
                          <a:ea typeface="楷体" panose="02010609060101010101" charset="-122"/>
                          <a:cs typeface="楷体" panose="02010609060101010101" charset="-122"/>
                        </a:rPr>
                        <a:t>恭亲王奕</a:t>
                      </a:r>
                      <a:r>
                        <a:rPr lang="zh-CN" sz="2800" b="1">
                          <a:solidFill>
                            <a:srgbClr val="FF0000"/>
                          </a:solidFill>
                          <a:effectLst/>
                          <a:latin typeface="+mn-ea"/>
                          <a:cs typeface="楷体" panose="02010609060101010101" charset="-122"/>
                        </a:rPr>
                        <a:t></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恭亲王</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为代表</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地方以曾国藩、李鸿章、左宗棠、张之洞等为代表</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bl>
          </a:graphicData>
        </a:graphic>
      </p:graphicFrame>
    </p:spTree>
    <p:custDataLst>
      <p:tags r:id="rId6"/>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381000" y="354963"/>
          <a:ext cx="11430000" cy="5543550"/>
        </p:xfrm>
        <a:graphic>
          <a:graphicData uri="http://schemas.openxmlformats.org/drawingml/2006/table">
            <a:tbl>
              <a:tblPr firstRow="1" firstCol="1" bandRow="1">
                <a:effectLst/>
                <a:tableStyleId>{5940675A-B579-460E-94D1-54222C63F5DA}</a:tableStyleId>
              </a:tblPr>
              <a:tblGrid>
                <a:gridCol w="800528"/>
                <a:gridCol w="1530850"/>
                <a:gridCol w="832206"/>
                <a:gridCol w="2948683"/>
                <a:gridCol w="907415"/>
                <a:gridCol w="827648"/>
                <a:gridCol w="538480"/>
                <a:gridCol w="736786"/>
                <a:gridCol w="2307404"/>
              </a:tblGrid>
              <a:tr h="0">
                <a:tc rowSpan="4">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内容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rowSpan="2">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前期</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创</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办近代</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楷体" panose="02010609060101010101" charset="-122"/>
                        </a:rPr>
                        <a:t>军事工业</a:t>
                      </a:r>
                      <a:endParaRPr lang="zh-CN" sz="2800" b="1">
                        <a:solidFill>
                          <a:srgbClr val="FF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时间</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从</a:t>
                      </a:r>
                      <a:r>
                        <a:rPr lang="en-US" sz="2800" b="1">
                          <a:solidFill>
                            <a:srgbClr val="000000"/>
                          </a:solidFill>
                          <a:effectLst/>
                          <a:latin typeface="楷体" panose="02010609060101010101" charset="-122"/>
                          <a:ea typeface="楷体" panose="02010609060101010101" charset="-122"/>
                          <a:cs typeface="楷体" panose="02010609060101010101" charset="-122"/>
                        </a:rPr>
                        <a:t>19</a:t>
                      </a:r>
                      <a:r>
                        <a:rPr lang="zh-CN" sz="2800" b="1">
                          <a:solidFill>
                            <a:srgbClr val="000000"/>
                          </a:solidFill>
                          <a:effectLst/>
                          <a:latin typeface="楷体" panose="02010609060101010101" charset="-122"/>
                          <a:ea typeface="楷体" panose="02010609060101010101" charset="-122"/>
                          <a:cs typeface="楷体" panose="02010609060101010101" charset="-122"/>
                        </a:rPr>
                        <a:t>世纪</a:t>
                      </a:r>
                      <a:r>
                        <a:rPr lang="en-US" sz="2800" b="1">
                          <a:solidFill>
                            <a:srgbClr val="000000"/>
                          </a:solidFill>
                          <a:effectLst/>
                          <a:latin typeface="楷体" panose="02010609060101010101" charset="-122"/>
                          <a:ea typeface="楷体" panose="02010609060101010101" charset="-122"/>
                          <a:cs typeface="楷体" panose="02010609060101010101" charset="-122"/>
                        </a:rPr>
                        <a:t>60</a:t>
                      </a:r>
                      <a:r>
                        <a:rPr lang="zh-CN" sz="2800" b="1">
                          <a:solidFill>
                            <a:srgbClr val="000000"/>
                          </a:solidFill>
                          <a:effectLst/>
                          <a:latin typeface="楷体" panose="02010609060101010101" charset="-122"/>
                          <a:ea typeface="楷体" panose="02010609060101010101" charset="-122"/>
                          <a:cs typeface="楷体" panose="02010609060101010101" charset="-122"/>
                        </a:rPr>
                        <a:t>年代起</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口号</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自强</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en-US" sz="28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代表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成就</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6">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(1)1861</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曾国藩</a:t>
                      </a:r>
                      <a:r>
                        <a:rPr lang="zh-CN" sz="2800" b="1">
                          <a:solidFill>
                            <a:srgbClr val="000000"/>
                          </a:solidFill>
                          <a:effectLst/>
                          <a:latin typeface="楷体" panose="02010609060101010101" charset="-122"/>
                          <a:ea typeface="楷体" panose="02010609060101010101" charset="-122"/>
                          <a:cs typeface="楷体" panose="02010609060101010101" charset="-122"/>
                        </a:rPr>
                        <a:t>创办</a:t>
                      </a:r>
                      <a:r>
                        <a:rPr lang="zh-CN" sz="2800" b="1">
                          <a:solidFill>
                            <a:srgbClr val="FF0000"/>
                          </a:solidFill>
                          <a:effectLst/>
                          <a:latin typeface="楷体" panose="02010609060101010101" charset="-122"/>
                          <a:ea typeface="楷体" panose="02010609060101010101" charset="-122"/>
                          <a:cs typeface="楷体" panose="02010609060101010101" charset="-122"/>
                        </a:rPr>
                        <a:t>安庆内军械所</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中国近代第一个军事工业</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(2)1865</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李鸿章</a:t>
                      </a:r>
                      <a:r>
                        <a:rPr lang="zh-CN" sz="2800" b="1">
                          <a:solidFill>
                            <a:srgbClr val="000000"/>
                          </a:solidFill>
                          <a:effectLst/>
                          <a:latin typeface="楷体" panose="02010609060101010101" charset="-122"/>
                          <a:ea typeface="楷体" panose="02010609060101010101" charset="-122"/>
                          <a:cs typeface="楷体" panose="02010609060101010101" charset="-122"/>
                        </a:rPr>
                        <a:t>在上海创办</a:t>
                      </a:r>
                      <a:r>
                        <a:rPr lang="zh-CN" sz="2800" b="1">
                          <a:solidFill>
                            <a:srgbClr val="FF0000"/>
                          </a:solidFill>
                          <a:effectLst/>
                          <a:latin typeface="楷体" panose="02010609060101010101" charset="-122"/>
                          <a:ea typeface="楷体" panose="02010609060101010101" charset="-122"/>
                          <a:cs typeface="楷体" panose="02010609060101010101" charset="-122"/>
                        </a:rPr>
                        <a:t>江南机器制造总局</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当时中国规模最大的军事企业</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(3)1866</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左宗棠在福建马尾创办</a:t>
                      </a:r>
                      <a:r>
                        <a:rPr lang="zh-CN" sz="2800" b="1">
                          <a:solidFill>
                            <a:srgbClr val="FF0000"/>
                          </a:solidFill>
                          <a:effectLst/>
                          <a:latin typeface="楷体" panose="02010609060101010101" charset="-122"/>
                          <a:ea typeface="楷体" panose="02010609060101010101" charset="-122"/>
                          <a:cs typeface="楷体" panose="02010609060101010101" charset="-122"/>
                        </a:rPr>
                        <a:t>福州船政局</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当时中国最大的船舶修造厂</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en-US"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r h="0">
                <a:tc vMerge="1">
                  <a:txBody>
                    <a:bodyPr vert="horz" wrap="square"/>
                    <a:lstStyle/>
                    <a:p/>
                  </a:txBody>
                  <a:tcPr/>
                </a:tc>
                <a:tc rowSpan="2">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后期</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创</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办近代</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楷体" panose="02010609060101010101" charset="-122"/>
                        </a:rPr>
                        <a:t>民用企业</a:t>
                      </a:r>
                      <a:endParaRPr lang="zh-CN" sz="2800" b="1">
                        <a:solidFill>
                          <a:srgbClr val="FF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时间</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从</a:t>
                      </a:r>
                      <a:r>
                        <a:rPr lang="en-US" sz="2800" b="1">
                          <a:solidFill>
                            <a:srgbClr val="000000"/>
                          </a:solidFill>
                          <a:effectLst/>
                          <a:latin typeface="楷体" panose="02010609060101010101" charset="-122"/>
                          <a:ea typeface="楷体" panose="02010609060101010101" charset="-122"/>
                          <a:cs typeface="楷体" panose="02010609060101010101" charset="-122"/>
                        </a:rPr>
                        <a:t>19</a:t>
                      </a:r>
                      <a:r>
                        <a:rPr lang="zh-CN" sz="2800" b="1">
                          <a:solidFill>
                            <a:srgbClr val="000000"/>
                          </a:solidFill>
                          <a:effectLst/>
                          <a:latin typeface="楷体" panose="02010609060101010101" charset="-122"/>
                          <a:ea typeface="楷体" panose="02010609060101010101" charset="-122"/>
                          <a:cs typeface="楷体" panose="02010609060101010101" charset="-122"/>
                        </a:rPr>
                        <a:t>世纪</a:t>
                      </a:r>
                      <a:r>
                        <a:rPr lang="en-US" sz="2800" b="1">
                          <a:solidFill>
                            <a:srgbClr val="000000"/>
                          </a:solidFill>
                          <a:effectLst/>
                          <a:latin typeface="楷体" panose="02010609060101010101" charset="-122"/>
                          <a:ea typeface="楷体" panose="02010609060101010101" charset="-122"/>
                          <a:cs typeface="楷体" panose="02010609060101010101" charset="-122"/>
                        </a:rPr>
                        <a:t>70</a:t>
                      </a:r>
                      <a:r>
                        <a:rPr lang="zh-CN" sz="2800" b="1">
                          <a:solidFill>
                            <a:srgbClr val="000000"/>
                          </a:solidFill>
                          <a:effectLst/>
                          <a:latin typeface="楷体" panose="02010609060101010101" charset="-122"/>
                          <a:ea typeface="楷体" panose="02010609060101010101" charset="-122"/>
                          <a:cs typeface="楷体" panose="02010609060101010101" charset="-122"/>
                        </a:rPr>
                        <a:t>年代起</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口号</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求富</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en-US" sz="28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目的</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辅助军事工业</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代表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成就</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gridSpan="6">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轮船招商局、开平煤矿、汉阳铁厂、湖北织布局</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bl>
          </a:graphicData>
        </a:graphic>
      </p:graphicFrame>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9" name="表格 8" title=""/>
          <p:cNvGraphicFramePr>
            <a:graphicFrameLocks noGrp="1" noChangeAspect="1"/>
          </p:cNvGraphicFramePr>
          <p:nvPr>
            <p:custDataLst>
              <p:tags r:id="rId3"/>
            </p:custDataLst>
          </p:nvPr>
        </p:nvGraphicFramePr>
        <p:xfrm>
          <a:off x="381000" y="380143"/>
          <a:ext cx="11430000" cy="5547360"/>
        </p:xfrm>
        <a:graphic>
          <a:graphicData uri="http://schemas.openxmlformats.org/drawingml/2006/table">
            <a:tbl>
              <a:tblPr firstRow="1" firstCol="1" bandRow="1">
                <a:effectLst/>
                <a:tableStyleId>{5940675A-B579-460E-94D1-54222C63F5DA}</a:tableStyleId>
              </a:tblPr>
              <a:tblGrid>
                <a:gridCol w="821076"/>
                <a:gridCol w="1130158"/>
                <a:gridCol w="9478766"/>
              </a:tblGrid>
              <a:tr h="2217420">
                <a:tc rowSpan="2">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内容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军事建设</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从</a:t>
                      </a:r>
                      <a:r>
                        <a:rPr lang="en-US" sz="2800" b="1">
                          <a:solidFill>
                            <a:srgbClr val="000000"/>
                          </a:solidFill>
                          <a:effectLst/>
                          <a:latin typeface="楷体" panose="02010609060101010101" charset="-122"/>
                          <a:ea typeface="楷体" panose="02010609060101010101" charset="-122"/>
                          <a:cs typeface="楷体" panose="02010609060101010101" charset="-122"/>
                        </a:rPr>
                        <a:t>19</a:t>
                      </a:r>
                      <a:r>
                        <a:rPr lang="zh-CN" sz="2800" b="1">
                          <a:solidFill>
                            <a:srgbClr val="000000"/>
                          </a:solidFill>
                          <a:effectLst/>
                          <a:latin typeface="楷体" panose="02010609060101010101" charset="-122"/>
                          <a:ea typeface="楷体" panose="02010609060101010101" charset="-122"/>
                          <a:cs typeface="楷体" panose="02010609060101010101" charset="-122"/>
                        </a:rPr>
                        <a:t>世纪</a:t>
                      </a:r>
                      <a:r>
                        <a:rPr lang="en-US" sz="2800" b="1">
                          <a:solidFill>
                            <a:srgbClr val="000000"/>
                          </a:solidFill>
                          <a:effectLst/>
                          <a:latin typeface="楷体" panose="02010609060101010101" charset="-122"/>
                          <a:ea typeface="楷体" panose="02010609060101010101" charset="-122"/>
                          <a:cs typeface="楷体" panose="02010609060101010101" charset="-122"/>
                        </a:rPr>
                        <a:t>60</a:t>
                      </a:r>
                      <a:r>
                        <a:rPr lang="zh-CN" sz="2800" b="1">
                          <a:solidFill>
                            <a:srgbClr val="000000"/>
                          </a:solidFill>
                          <a:effectLst/>
                          <a:latin typeface="楷体" panose="02010609060101010101" charset="-122"/>
                          <a:ea typeface="楷体" panose="02010609060101010101" charset="-122"/>
                          <a:cs typeface="楷体" panose="02010609060101010101" charset="-122"/>
                        </a:rPr>
                        <a:t>年代起</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开始组建新式洋枪队</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采用西式方法练兵</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到</a:t>
                      </a:r>
                      <a:r>
                        <a:rPr lang="en-US" sz="2800" b="1">
                          <a:solidFill>
                            <a:srgbClr val="000000"/>
                          </a:solidFill>
                          <a:effectLst/>
                          <a:latin typeface="楷体" panose="02010609060101010101" charset="-122"/>
                          <a:ea typeface="楷体" panose="02010609060101010101" charset="-122"/>
                          <a:cs typeface="楷体" panose="02010609060101010101" charset="-122"/>
                        </a:rPr>
                        <a:t>19</a:t>
                      </a:r>
                      <a:r>
                        <a:rPr lang="zh-CN" sz="2800" b="1">
                          <a:solidFill>
                            <a:srgbClr val="000000"/>
                          </a:solidFill>
                          <a:effectLst/>
                          <a:latin typeface="楷体" panose="02010609060101010101" charset="-122"/>
                          <a:ea typeface="楷体" panose="02010609060101010101" charset="-122"/>
                          <a:cs typeface="楷体" panose="02010609060101010101" charset="-122"/>
                        </a:rPr>
                        <a:t>世纪</a:t>
                      </a:r>
                      <a:r>
                        <a:rPr lang="en-US" sz="2800" b="1">
                          <a:solidFill>
                            <a:srgbClr val="000000"/>
                          </a:solidFill>
                          <a:effectLst/>
                          <a:latin typeface="楷体" panose="02010609060101010101" charset="-122"/>
                          <a:ea typeface="楷体" panose="02010609060101010101" charset="-122"/>
                          <a:cs typeface="楷体" panose="02010609060101010101" charset="-122"/>
                        </a:rPr>
                        <a:t>80</a:t>
                      </a:r>
                      <a:r>
                        <a:rPr lang="zh-CN" sz="2800" b="1">
                          <a:solidFill>
                            <a:srgbClr val="000000"/>
                          </a:solidFill>
                          <a:effectLst/>
                          <a:latin typeface="楷体" panose="02010609060101010101" charset="-122"/>
                          <a:ea typeface="楷体" panose="02010609060101010101" charset="-122"/>
                          <a:cs typeface="楷体" panose="02010609060101010101" charset="-122"/>
                        </a:rPr>
                        <a:t>年代</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福建、广东、南洋和北洋等海军初步建成</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(3)1885</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清政府成立</a:t>
                      </a:r>
                      <a:r>
                        <a:rPr lang="zh-CN" sz="2800" b="1">
                          <a:solidFill>
                            <a:srgbClr val="FF0000"/>
                          </a:solidFill>
                          <a:effectLst/>
                          <a:latin typeface="楷体" panose="02010609060101010101" charset="-122"/>
                          <a:ea typeface="楷体" panose="02010609060101010101" charset="-122"/>
                          <a:cs typeface="楷体" panose="02010609060101010101" charset="-122"/>
                        </a:rPr>
                        <a:t>海军衙门</a:t>
                      </a:r>
                      <a:r>
                        <a:rPr lang="zh-CN" sz="2800" b="1">
                          <a:solidFill>
                            <a:srgbClr val="000000"/>
                          </a:solidFill>
                          <a:effectLst/>
                          <a:latin typeface="楷体" panose="02010609060101010101" charset="-122"/>
                          <a:ea typeface="楷体" panose="02010609060101010101" charset="-122"/>
                          <a:cs typeface="楷体" panose="02010609060101010101" charset="-122"/>
                        </a:rPr>
                        <a:t>统一协调指挥</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建立新</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式教育</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兴办新式学校</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培养翻译和军事人才</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设立翻译馆</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翻译外国科技书籍</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(3)</a:t>
                      </a:r>
                      <a:r>
                        <a:rPr lang="zh-CN" sz="2800" b="1">
                          <a:solidFill>
                            <a:srgbClr val="000000"/>
                          </a:solidFill>
                          <a:effectLst/>
                          <a:latin typeface="楷体" panose="02010609060101010101" charset="-122"/>
                          <a:ea typeface="楷体" panose="02010609060101010101" charset="-122"/>
                          <a:cs typeface="楷体" panose="02010609060101010101" charset="-122"/>
                        </a:rPr>
                        <a:t>派遣留学生出国深造</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破产</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1895</a:t>
                      </a:r>
                      <a:r>
                        <a:rPr lang="zh-CN" sz="2800" b="1">
                          <a:solidFill>
                            <a:srgbClr val="000000"/>
                          </a:solidFill>
                          <a:effectLst/>
                          <a:latin typeface="楷体" panose="02010609060101010101" charset="-122"/>
                          <a:ea typeface="楷体" panose="02010609060101010101" charset="-122"/>
                          <a:cs typeface="楷体" panose="02010609060101010101" charset="-122"/>
                        </a:rPr>
                        <a:t>年甲午中日战争中</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北洋舰队全军覆没</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标志着洋务运动破产</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r>
              <a:tr h="0">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性质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晚清时期封建统治集团的自救运动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r>
              <a:tr h="0">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地位</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gridSpan="2">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中国历史上第一次近代化运动</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中国近代化的开端</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hMerge="1">
                  <a:txBody>
                    <a:bodyPr vert="horz" wrap="square"/>
                    <a:lstStyle/>
                    <a:p/>
                  </a:txBody>
                  <a:tcPr/>
                </a:tc>
              </a:tr>
            </a:tbl>
          </a:graphicData>
        </a:graphic>
      </p:graphicFrame>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301625" y="432356"/>
          <a:ext cx="11430000" cy="3328416"/>
        </p:xfrm>
        <a:graphic>
          <a:graphicData uri="http://schemas.openxmlformats.org/drawingml/2006/table">
            <a:tbl>
              <a:tblPr firstRow="1" firstCol="1" bandRow="1">
                <a:effectLst/>
                <a:tableStyleId>{5940675A-B579-460E-94D1-54222C63F5DA}</a:tableStyleId>
              </a:tblPr>
              <a:tblGrid>
                <a:gridCol w="749157"/>
                <a:gridCol w="10680843"/>
              </a:tblGrid>
              <a:tr h="2217420">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作用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为中国的</a:t>
                      </a:r>
                      <a:r>
                        <a:rPr lang="zh-CN" sz="2800" b="1">
                          <a:solidFill>
                            <a:srgbClr val="FF0000"/>
                          </a:solidFill>
                          <a:effectLst/>
                          <a:latin typeface="楷体" panose="02010609060101010101" charset="-122"/>
                          <a:ea typeface="楷体" panose="02010609060101010101" charset="-122"/>
                          <a:cs typeface="楷体" panose="02010609060101010101" charset="-122"/>
                        </a:rPr>
                        <a:t>近代化</a:t>
                      </a:r>
                      <a:r>
                        <a:rPr lang="zh-CN" sz="2800" b="1">
                          <a:solidFill>
                            <a:srgbClr val="000000"/>
                          </a:solidFill>
                          <a:effectLst/>
                          <a:latin typeface="楷体" panose="02010609060101010101" charset="-122"/>
                          <a:ea typeface="楷体" panose="02010609060101010101" charset="-122"/>
                          <a:cs typeface="楷体" panose="02010609060101010101" charset="-122"/>
                        </a:rPr>
                        <a:t>开辟了道路</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开启了中国</a:t>
                      </a:r>
                      <a:r>
                        <a:rPr lang="zh-CN" sz="2800" b="1">
                          <a:solidFill>
                            <a:srgbClr val="FF0000"/>
                          </a:solidFill>
                          <a:effectLst/>
                          <a:latin typeface="楷体" panose="02010609060101010101" charset="-122"/>
                          <a:ea typeface="楷体" panose="02010609060101010101" charset="-122"/>
                          <a:cs typeface="楷体" panose="02010609060101010101" charset="-122"/>
                        </a:rPr>
                        <a:t>近代工业</a:t>
                      </a:r>
                      <a:r>
                        <a:rPr lang="zh-CN" sz="2800" b="1">
                          <a:solidFill>
                            <a:srgbClr val="000000"/>
                          </a:solidFill>
                          <a:effectLst/>
                          <a:latin typeface="楷体" panose="02010609060101010101" charset="-122"/>
                          <a:ea typeface="楷体" panose="02010609060101010101" charset="-122"/>
                          <a:cs typeface="楷体" panose="02010609060101010101" charset="-122"/>
                        </a:rPr>
                        <a:t>发展的历程</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引进了西方先进的科学技术</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使中国近代化的军事工业、民用工业等逐渐发展起来</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FF0000"/>
                          </a:solidFill>
                          <a:effectLst/>
                          <a:latin typeface="楷体" panose="02010609060101010101" charset="-122"/>
                          <a:ea typeface="楷体" panose="02010609060101010101" charset="-122"/>
                          <a:cs typeface="楷体" panose="02010609060101010101" charset="-122"/>
                        </a:rPr>
                        <a:t>在客观上促进了中国民族资本主义的产生</a:t>
                      </a:r>
                      <a:endParaRPr lang="zh-CN" sz="2800" b="1">
                        <a:solidFill>
                          <a:srgbClr val="FF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altLang="zh-CN" sz="2800" b="1">
                          <a:solidFill>
                            <a:srgbClr val="000000"/>
                          </a:solidFill>
                          <a:effectLst/>
                          <a:latin typeface="楷体" panose="02010609060101010101" charset="-122"/>
                          <a:ea typeface="楷体" panose="02010609060101010101" charset="-122"/>
                          <a:cs typeface="楷体" panose="02010609060101010101" charset="-122"/>
                        </a:rPr>
                        <a:t>(3)</a:t>
                      </a:r>
                      <a:r>
                        <a:rPr lang="zh-CN" sz="2800" b="1">
                          <a:solidFill>
                            <a:srgbClr val="000000"/>
                          </a:solidFill>
                          <a:effectLst/>
                          <a:latin typeface="楷体" panose="02010609060101010101" charset="-122"/>
                          <a:ea typeface="楷体" panose="02010609060101010101" charset="-122"/>
                          <a:cs typeface="楷体" panose="02010609060101010101" charset="-122"/>
                        </a:rPr>
                        <a:t>对外国资本的入侵起到了一定的抵制作用</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局限</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性</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根本目的是维护和巩固清政府的统治</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再加上其内部的腐败和外国势力的挤压</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没有使中国走上富强的道路</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r>
            </a:tbl>
          </a:graphicData>
        </a:graphic>
      </p:graphicFrame>
      <p:sp>
        <p:nvSpPr>
          <p:cNvPr id="4" name="文本框 3" title=""/>
          <p:cNvSpPr txBox="1"/>
          <p:nvPr>
            <p:custDataLst>
              <p:tags r:id="rId4"/>
            </p:custDataLst>
          </p:nvPr>
        </p:nvSpPr>
        <p:spPr>
          <a:xfrm>
            <a:off x="2068195" y="4862830"/>
            <a:ext cx="9663430" cy="95313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zh-CN" altLang="en-US" sz="2800" b="1">
                <a:latin typeface="楷体" panose="02010609060101010101" charset="-122"/>
                <a:ea typeface="楷体" panose="02010609060101010101" charset="-122"/>
              </a:rPr>
              <a:t>失败原因：只学西方技术，不学西方政治制度，没有从根本上触动封建制度</a:t>
            </a:r>
            <a:endParaRPr lang="zh-CN" altLang="en-US" sz="2800" b="1">
              <a:latin typeface="楷体" panose="02010609060101010101" charset="-122"/>
              <a:ea typeface="楷体" panose="02010609060101010101" charset="-122"/>
            </a:endParaRPr>
          </a:p>
        </p:txBody>
      </p:sp>
      <p:sp>
        <p:nvSpPr>
          <p:cNvPr id="8" name="TextBox 1" title=""/>
          <p:cNvSpPr txBox="1"/>
          <p:nvPr>
            <p:custDataLst>
              <p:tags r:id="rId5"/>
            </p:custDataLst>
          </p:nvPr>
        </p:nvSpPr>
        <p:spPr>
          <a:xfrm>
            <a:off x="0" y="4969510"/>
            <a:ext cx="1502410" cy="521970"/>
          </a:xfrm>
          <a:prstGeom prst="rect">
            <a:avLst/>
          </a:prstGeom>
          <a:solidFill>
            <a:schemeClr val="accent2">
              <a:lumMod val="20000"/>
              <a:lumOff val="80000"/>
            </a:schemeClr>
          </a:solid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zh-CN" altLang="en-US" sz="2800" b="1">
                <a:solidFill>
                  <a:srgbClr val="FF0000"/>
                </a:solidFill>
                <a:latin typeface="楷体" panose="02010609060101010101" charset="-122"/>
                <a:ea typeface="楷体" panose="02010609060101010101" charset="-122"/>
              </a:rPr>
              <a:t>微点拨</a:t>
            </a:r>
            <a:endParaRPr lang="zh-CN" altLang="en-US" sz="2800" b="1">
              <a:solidFill>
                <a:srgbClr val="FF0000"/>
              </a:solidFill>
              <a:latin typeface="楷体" panose="02010609060101010101" charset="-122"/>
              <a:ea typeface="楷体" panose="02010609060101010101" charset="-122"/>
            </a:endParaRPr>
          </a:p>
        </p:txBody>
      </p:sp>
    </p:spTree>
    <p:custDataLst>
      <p:tags r:id="rId6"/>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0" y="179705"/>
            <a:ext cx="7049135"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latinLnBrk="1"/>
            <a:r>
              <a:rPr lang="zh-CN" altLang="en-US" sz="2800" b="1">
                <a:solidFill>
                  <a:srgbClr val="FF0000"/>
                </a:solidFill>
                <a:latin typeface="楷体" panose="02010609060101010101" charset="-122"/>
                <a:ea typeface="楷体" panose="02010609060101010101" charset="-122"/>
                <a:cs typeface="Times New Roman" panose="02020603050405020304" pitchFamily="34" charset="-120"/>
                <a:sym typeface="+mn-ea"/>
              </a:rPr>
              <a:t>二</a:t>
            </a:r>
            <a:r>
              <a:rPr lang="en-US" altLang="zh-CN" sz="2800" b="1">
                <a:solidFill>
                  <a:srgbClr val="FF0000"/>
                </a:solidFill>
                <a:latin typeface="楷体" panose="02010609060101010101" charset="-122"/>
                <a:ea typeface="楷体" panose="02010609060101010101" charset="-122"/>
                <a:cs typeface="Times New Roman" panose="02020603050405020304" pitchFamily="34" charset="-120"/>
                <a:sym typeface="+mn-ea"/>
              </a:rPr>
              <a:t>、</a:t>
            </a:r>
            <a:r>
              <a:rPr lang="zh-CN" altLang="en-US" sz="2800" b="1">
                <a:solidFill>
                  <a:srgbClr val="FF0000"/>
                </a:solidFill>
                <a:latin typeface="楷体" panose="02010609060101010101" charset="-122"/>
                <a:ea typeface="楷体" panose="02010609060101010101" charset="-122"/>
                <a:cs typeface="Times New Roman" panose="02020603050405020304" pitchFamily="34" charset="-120"/>
                <a:sym typeface="+mn-ea"/>
              </a:rPr>
              <a:t>19世纪中后期的边疆危机和中法战争</a:t>
            </a:r>
            <a:endParaRPr lang="zh-CN" altLang="en-US" sz="2800" b="1">
              <a:solidFill>
                <a:srgbClr val="FF0000"/>
              </a:solidFill>
              <a:latin typeface="楷体" panose="02010609060101010101" charset="-122"/>
              <a:ea typeface="楷体" panose="02010609060101010101" charset="-122"/>
              <a:cs typeface="Times New Roman" panose="02020603050405020304" pitchFamily="34" charset="-120"/>
              <a:sym typeface="+mn-ea"/>
            </a:endParaRPr>
          </a:p>
        </p:txBody>
      </p:sp>
      <p:graphicFrame>
        <p:nvGraphicFramePr>
          <p:cNvPr id="11" name="表格 10" title=""/>
          <p:cNvGraphicFramePr>
            <a:graphicFrameLocks noGrp="1" noChangeAspect="1"/>
          </p:cNvGraphicFramePr>
          <p:nvPr>
            <p:custDataLst>
              <p:tags r:id="rId4"/>
            </p:custDataLst>
          </p:nvPr>
        </p:nvGraphicFramePr>
        <p:xfrm>
          <a:off x="213360" y="735062"/>
          <a:ext cx="11429999" cy="2218944"/>
        </p:xfrm>
        <a:graphic>
          <a:graphicData uri="http://schemas.openxmlformats.org/drawingml/2006/table">
            <a:tbl>
              <a:tblPr firstRow="1" firstCol="1" bandRow="1">
                <a:effectLst/>
                <a:tableStyleId>{5940675A-B579-460E-94D1-54222C63F5DA}</a:tableStyleId>
              </a:tblPr>
              <a:tblGrid>
                <a:gridCol w="1725202"/>
                <a:gridCol w="791110"/>
                <a:gridCol w="4267011"/>
                <a:gridCol w="2323338"/>
                <a:gridCol w="2323338"/>
              </a:tblGrid>
              <a:tr h="554355">
                <a:tc rowSpan="3">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楷体" panose="02010609060101010101" charset="-122"/>
                        </a:rPr>
                        <a:t>美、日侵略台湾</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东南海疆</a:t>
                      </a:r>
                      <a:r>
                        <a:rPr lang="en-US" sz="2400" b="1">
                          <a:solidFill>
                            <a:srgbClr val="000000"/>
                          </a:solidFill>
                          <a:effectLst/>
                          <a:latin typeface="楷体" panose="02010609060101010101" charset="-122"/>
                          <a:ea typeface="楷体" panose="02010609060101010101" charset="-122"/>
                          <a:cs typeface="楷体" panose="02010609060101010101" charset="-122"/>
                        </a:rPr>
                        <a:t>)</a:t>
                      </a:r>
                      <a:endParaRPr lang="zh-CN" sz="24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Times New Roman" panose="02020603050405020304" pitchFamily="34" charset="-120"/>
                        </a:rPr>
                        <a:t>时间</a:t>
                      </a:r>
                      <a:endParaRPr lang="zh-CN" sz="24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400" b="1">
                          <a:solidFill>
                            <a:srgbClr val="000000"/>
                          </a:solidFill>
                          <a:effectLst/>
                          <a:latin typeface="楷体" panose="02010609060101010101" charset="-122"/>
                          <a:ea typeface="楷体" panose="02010609060101010101" charset="-122"/>
                          <a:cs typeface="楷体" panose="02010609060101010101" charset="-122"/>
                        </a:rPr>
                        <a:t>19</a:t>
                      </a:r>
                      <a:r>
                        <a:rPr lang="zh-CN" sz="2400" b="1">
                          <a:solidFill>
                            <a:srgbClr val="000000"/>
                          </a:solidFill>
                          <a:effectLst/>
                          <a:latin typeface="楷体" panose="02010609060101010101" charset="-122"/>
                          <a:ea typeface="楷体" panose="02010609060101010101" charset="-122"/>
                          <a:cs typeface="楷体" panose="02010609060101010101" charset="-122"/>
                        </a:rPr>
                        <a:t>世纪中期以后</a:t>
                      </a:r>
                      <a:endParaRPr lang="zh-CN" sz="24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Times New Roman" panose="02020603050405020304" pitchFamily="34" charset="-120"/>
                        </a:rPr>
                        <a:t>侵略者</a:t>
                      </a:r>
                      <a:endParaRPr lang="zh-CN" sz="24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Times New Roman" panose="02020603050405020304" pitchFamily="34" charset="-120"/>
                        </a:rPr>
                        <a:t>美国、日本</a:t>
                      </a:r>
                      <a:endParaRPr lang="zh-CN" sz="24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Times New Roman" panose="02020603050405020304" pitchFamily="34" charset="-120"/>
                        </a:rPr>
                        <a:t>过程</a:t>
                      </a:r>
                      <a:endParaRPr lang="zh-CN" sz="24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30000"/>
                        </a:lnSpc>
                        <a:spcAft>
                          <a:spcPct val="0"/>
                        </a:spcAft>
                        <a:tabLst>
                          <a:tab pos="1188085"/>
                          <a:tab pos="2163445"/>
                          <a:tab pos="3142615"/>
                          <a:tab pos="4190365"/>
                        </a:tabLst>
                      </a:pPr>
                      <a:r>
                        <a:rPr lang="en-US" sz="2400" b="1">
                          <a:solidFill>
                            <a:srgbClr val="000000"/>
                          </a:solidFill>
                          <a:effectLst/>
                          <a:latin typeface="楷体" panose="02010609060101010101" charset="-122"/>
                          <a:ea typeface="楷体" panose="02010609060101010101" charset="-122"/>
                          <a:cs typeface="楷体" panose="02010609060101010101" charset="-122"/>
                        </a:rPr>
                        <a:t>(1)19</a:t>
                      </a:r>
                      <a:r>
                        <a:rPr lang="zh-CN" sz="2400" b="1">
                          <a:solidFill>
                            <a:srgbClr val="000000"/>
                          </a:solidFill>
                          <a:effectLst/>
                          <a:latin typeface="楷体" panose="02010609060101010101" charset="-122"/>
                          <a:ea typeface="楷体" panose="02010609060101010101" charset="-122"/>
                          <a:cs typeface="楷体" panose="02010609060101010101" charset="-122"/>
                        </a:rPr>
                        <a:t>世纪</a:t>
                      </a:r>
                      <a:r>
                        <a:rPr lang="en-US" sz="2400" b="1">
                          <a:solidFill>
                            <a:srgbClr val="000000"/>
                          </a:solidFill>
                          <a:effectLst/>
                          <a:latin typeface="楷体" panose="02010609060101010101" charset="-122"/>
                          <a:ea typeface="楷体" panose="02010609060101010101" charset="-122"/>
                          <a:cs typeface="楷体" panose="02010609060101010101" charset="-122"/>
                        </a:rPr>
                        <a:t>60</a:t>
                      </a:r>
                      <a:r>
                        <a:rPr lang="zh-CN" sz="2400" b="1">
                          <a:solidFill>
                            <a:srgbClr val="000000"/>
                          </a:solidFill>
                          <a:effectLst/>
                          <a:latin typeface="楷体" panose="02010609060101010101" charset="-122"/>
                          <a:ea typeface="楷体" panose="02010609060101010101" charset="-122"/>
                          <a:cs typeface="楷体" panose="02010609060101010101" charset="-122"/>
                        </a:rPr>
                        <a:t>年代</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美国派军队进攻台湾</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大败而归</a:t>
                      </a:r>
                      <a:endParaRPr lang="zh-CN" sz="24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400" b="1">
                          <a:solidFill>
                            <a:srgbClr val="000000"/>
                          </a:solidFill>
                          <a:effectLst/>
                          <a:latin typeface="楷体" panose="02010609060101010101" charset="-122"/>
                          <a:ea typeface="楷体" panose="02010609060101010101" charset="-122"/>
                          <a:cs typeface="楷体" panose="02010609060101010101" charset="-122"/>
                        </a:rPr>
                        <a:t>(2)19</a:t>
                      </a:r>
                      <a:r>
                        <a:rPr lang="zh-CN" sz="2400" b="1">
                          <a:solidFill>
                            <a:srgbClr val="000000"/>
                          </a:solidFill>
                          <a:effectLst/>
                          <a:latin typeface="楷体" panose="02010609060101010101" charset="-122"/>
                          <a:ea typeface="楷体" panose="02010609060101010101" charset="-122"/>
                          <a:cs typeface="楷体" panose="02010609060101010101" charset="-122"/>
                        </a:rPr>
                        <a:t>世纪</a:t>
                      </a:r>
                      <a:r>
                        <a:rPr lang="en-US" sz="2400" b="1">
                          <a:solidFill>
                            <a:srgbClr val="000000"/>
                          </a:solidFill>
                          <a:effectLst/>
                          <a:latin typeface="楷体" panose="02010609060101010101" charset="-122"/>
                          <a:ea typeface="楷体" panose="02010609060101010101" charset="-122"/>
                          <a:cs typeface="楷体" panose="02010609060101010101" charset="-122"/>
                        </a:rPr>
                        <a:t>70</a:t>
                      </a:r>
                      <a:r>
                        <a:rPr lang="zh-CN" sz="2400" b="1">
                          <a:solidFill>
                            <a:srgbClr val="000000"/>
                          </a:solidFill>
                          <a:effectLst/>
                          <a:latin typeface="楷体" panose="02010609060101010101" charset="-122"/>
                          <a:ea typeface="楷体" panose="02010609060101010101" charset="-122"/>
                          <a:cs typeface="楷体" panose="02010609060101010101" charset="-122"/>
                        </a:rPr>
                        <a:t>年代</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日本借口</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琉球事件</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入侵台湾</a:t>
                      </a:r>
                      <a:endParaRPr lang="zh-CN" sz="24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Times New Roman" panose="02020603050405020304" pitchFamily="34" charset="-120"/>
                        </a:rPr>
                        <a:t>结果</a:t>
                      </a:r>
                      <a:endParaRPr lang="zh-CN" sz="24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楷体" panose="02010609060101010101" charset="-122"/>
                        </a:rPr>
                        <a:t>清政府赔款日本白银</a:t>
                      </a:r>
                      <a:r>
                        <a:rPr lang="en-US" sz="2400" b="1">
                          <a:solidFill>
                            <a:srgbClr val="000000"/>
                          </a:solidFill>
                          <a:effectLst/>
                          <a:latin typeface="楷体" panose="02010609060101010101" charset="-122"/>
                          <a:ea typeface="楷体" panose="02010609060101010101" charset="-122"/>
                          <a:cs typeface="楷体" panose="02010609060101010101" charset="-122"/>
                        </a:rPr>
                        <a:t>50</a:t>
                      </a:r>
                      <a:r>
                        <a:rPr lang="zh-CN" sz="2400" b="1">
                          <a:solidFill>
                            <a:srgbClr val="000000"/>
                          </a:solidFill>
                          <a:effectLst/>
                          <a:latin typeface="楷体" panose="02010609060101010101" charset="-122"/>
                          <a:ea typeface="楷体" panose="02010609060101010101" charset="-122"/>
                          <a:cs typeface="楷体" panose="02010609060101010101" charset="-122"/>
                        </a:rPr>
                        <a:t>万两</a:t>
                      </a:r>
                      <a:endParaRPr lang="zh-CN" sz="24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bl>
          </a:graphicData>
        </a:graphic>
      </p:graphicFrame>
      <p:graphicFrame>
        <p:nvGraphicFramePr>
          <p:cNvPr id="4" name="表格 3" title=""/>
          <p:cNvGraphicFramePr>
            <a:graphicFrameLocks noGrp="1" noChangeAspect="1"/>
          </p:cNvGraphicFramePr>
          <p:nvPr>
            <p:custDataLst>
              <p:tags r:id="rId5"/>
            </p:custDataLst>
          </p:nvPr>
        </p:nvGraphicFramePr>
        <p:xfrm>
          <a:off x="213360" y="2705263"/>
          <a:ext cx="11429999" cy="4437888"/>
        </p:xfrm>
        <a:graphic>
          <a:graphicData uri="http://schemas.openxmlformats.org/drawingml/2006/table">
            <a:tbl>
              <a:tblPr firstRow="1" firstCol="1" bandRow="1">
                <a:effectLst/>
                <a:tableStyleId>{5940675A-B579-460E-94D1-54222C63F5DA}</a:tableStyleId>
              </a:tblPr>
              <a:tblGrid>
                <a:gridCol w="1728470"/>
                <a:gridCol w="787842"/>
                <a:gridCol w="8913687"/>
              </a:tblGrid>
              <a:tr h="1424940">
                <a:tc rowSpan="3">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楷体" panose="02010609060101010101" charset="-122"/>
                        </a:rPr>
                        <a:t>收复新疆</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西北边疆</a:t>
                      </a:r>
                      <a:r>
                        <a:rPr lang="en-US" sz="2400" b="1">
                          <a:solidFill>
                            <a:srgbClr val="000000"/>
                          </a:solidFill>
                          <a:effectLst/>
                          <a:latin typeface="楷体" panose="02010609060101010101" charset="-122"/>
                          <a:ea typeface="楷体" panose="02010609060101010101" charset="-122"/>
                          <a:cs typeface="楷体" panose="02010609060101010101" charset="-122"/>
                        </a:rPr>
                        <a:t>)</a:t>
                      </a:r>
                      <a:endParaRPr lang="zh-CN" sz="24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Times New Roman" panose="02020603050405020304" pitchFamily="34" charset="-120"/>
                        </a:rPr>
                        <a:t>背景</a:t>
                      </a:r>
                      <a:endParaRPr lang="zh-CN" sz="24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400" b="1">
                          <a:solidFill>
                            <a:srgbClr val="000000"/>
                          </a:solidFill>
                          <a:effectLst/>
                          <a:latin typeface="楷体" panose="02010609060101010101" charset="-122"/>
                          <a:ea typeface="楷体" panose="02010609060101010101" charset="-122"/>
                          <a:cs typeface="楷体" panose="02010609060101010101" charset="-122"/>
                        </a:rPr>
                        <a:t>(1)19</a:t>
                      </a:r>
                      <a:r>
                        <a:rPr lang="zh-CN" sz="2400" b="1">
                          <a:solidFill>
                            <a:srgbClr val="000000"/>
                          </a:solidFill>
                          <a:effectLst/>
                          <a:latin typeface="楷体" panose="02010609060101010101" charset="-122"/>
                          <a:ea typeface="楷体" panose="02010609060101010101" charset="-122"/>
                          <a:cs typeface="楷体" panose="02010609060101010101" charset="-122"/>
                        </a:rPr>
                        <a:t>世纪</a:t>
                      </a:r>
                      <a:r>
                        <a:rPr lang="en-US" sz="2400" b="1">
                          <a:solidFill>
                            <a:srgbClr val="000000"/>
                          </a:solidFill>
                          <a:effectLst/>
                          <a:latin typeface="楷体" panose="02010609060101010101" charset="-122"/>
                          <a:ea typeface="楷体" panose="02010609060101010101" charset="-122"/>
                          <a:cs typeface="楷体" panose="02010609060101010101" charset="-122"/>
                        </a:rPr>
                        <a:t>60</a:t>
                      </a:r>
                      <a:r>
                        <a:rPr lang="zh-CN" sz="2400" b="1">
                          <a:solidFill>
                            <a:srgbClr val="000000"/>
                          </a:solidFill>
                          <a:effectLst/>
                          <a:latin typeface="楷体" panose="02010609060101010101" charset="-122"/>
                          <a:ea typeface="楷体" panose="02010609060101010101" charset="-122"/>
                          <a:cs typeface="楷体" panose="02010609060101010101" charset="-122"/>
                        </a:rPr>
                        <a:t>年代</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新疆的大部分地区被中亚浩罕国军事头目阿古柏占领</a:t>
                      </a:r>
                      <a:r>
                        <a:rPr lang="en-US" sz="2400" b="1">
                          <a:solidFill>
                            <a:srgbClr val="000000"/>
                          </a:solidFill>
                          <a:effectLst/>
                          <a:latin typeface="楷体" panose="02010609060101010101" charset="-122"/>
                          <a:ea typeface="楷体" panose="02010609060101010101" charset="-122"/>
                          <a:cs typeface="楷体" panose="02010609060101010101" charset="-122"/>
                        </a:rPr>
                        <a:t>;19</a:t>
                      </a:r>
                      <a:r>
                        <a:rPr lang="zh-CN" sz="2400" b="1">
                          <a:solidFill>
                            <a:srgbClr val="000000"/>
                          </a:solidFill>
                          <a:effectLst/>
                          <a:latin typeface="楷体" panose="02010609060101010101" charset="-122"/>
                          <a:ea typeface="楷体" panose="02010609060101010101" charset="-122"/>
                          <a:cs typeface="楷体" panose="02010609060101010101" charset="-122"/>
                        </a:rPr>
                        <a:t>世纪</a:t>
                      </a:r>
                      <a:r>
                        <a:rPr lang="en-US" sz="2400" b="1">
                          <a:solidFill>
                            <a:srgbClr val="000000"/>
                          </a:solidFill>
                          <a:effectLst/>
                          <a:latin typeface="楷体" panose="02010609060101010101" charset="-122"/>
                          <a:ea typeface="楷体" panose="02010609060101010101" charset="-122"/>
                          <a:cs typeface="楷体" panose="02010609060101010101" charset="-122"/>
                        </a:rPr>
                        <a:t>70</a:t>
                      </a:r>
                      <a:r>
                        <a:rPr lang="zh-CN" sz="2400" b="1">
                          <a:solidFill>
                            <a:srgbClr val="000000"/>
                          </a:solidFill>
                          <a:effectLst/>
                          <a:latin typeface="楷体" panose="02010609060101010101" charset="-122"/>
                          <a:ea typeface="楷体" panose="02010609060101010101" charset="-122"/>
                          <a:cs typeface="楷体" panose="02010609060101010101" charset="-122"/>
                        </a:rPr>
                        <a:t>年代</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俄国侵占伊犁</a:t>
                      </a:r>
                      <a:endParaRPr lang="zh-CN" sz="24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400" b="1">
                          <a:solidFill>
                            <a:srgbClr val="000000"/>
                          </a:solidFill>
                          <a:effectLst/>
                          <a:latin typeface="楷体" panose="02010609060101010101" charset="-122"/>
                          <a:ea typeface="楷体" panose="02010609060101010101" charset="-122"/>
                          <a:cs typeface="楷体" panose="02010609060101010101" charset="-122"/>
                        </a:rPr>
                        <a:t>(2)1875 </a:t>
                      </a:r>
                      <a:r>
                        <a:rPr lang="zh-CN" sz="2400" b="1">
                          <a:solidFill>
                            <a:srgbClr val="000000"/>
                          </a:solidFill>
                          <a:effectLst/>
                          <a:latin typeface="楷体" panose="02010609060101010101" charset="-122"/>
                          <a:ea typeface="楷体" panose="02010609060101010101" charset="-122"/>
                          <a:cs typeface="楷体" panose="02010609060101010101" charset="-122"/>
                        </a:rPr>
                        <a:t>年</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清政府任命左宗棠为钦差大臣</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督办新疆军务</a:t>
                      </a:r>
                      <a:endParaRPr lang="zh-CN" sz="24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Times New Roman" panose="02020603050405020304" pitchFamily="34" charset="-120"/>
                        </a:rPr>
                        <a:t>过程</a:t>
                      </a:r>
                      <a:endParaRPr lang="zh-CN" sz="24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400" b="1">
                          <a:solidFill>
                            <a:srgbClr val="000000"/>
                          </a:solidFill>
                          <a:effectLst/>
                          <a:latin typeface="楷体" panose="02010609060101010101" charset="-122"/>
                          <a:ea typeface="楷体" panose="02010609060101010101" charset="-122"/>
                          <a:cs typeface="楷体" panose="02010609060101010101" charset="-122"/>
                        </a:rPr>
                        <a:t>(1)1878 </a:t>
                      </a:r>
                      <a:r>
                        <a:rPr lang="zh-CN" sz="2400" b="1">
                          <a:solidFill>
                            <a:srgbClr val="000000"/>
                          </a:solidFill>
                          <a:effectLst/>
                          <a:latin typeface="楷体" panose="02010609060101010101" charset="-122"/>
                          <a:ea typeface="楷体" panose="02010609060101010101" charset="-122"/>
                          <a:cs typeface="楷体" panose="02010609060101010101" charset="-122"/>
                        </a:rPr>
                        <a:t>年</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清军成功收复除伊犁以外的新疆领土</a:t>
                      </a:r>
                      <a:endParaRPr lang="zh-CN" sz="24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400" b="1">
                          <a:solidFill>
                            <a:srgbClr val="000000"/>
                          </a:solidFill>
                          <a:effectLst/>
                          <a:latin typeface="楷体" panose="02010609060101010101" charset="-122"/>
                          <a:ea typeface="楷体" panose="02010609060101010101" charset="-122"/>
                          <a:cs typeface="楷体" panose="02010609060101010101" charset="-122"/>
                        </a:rPr>
                        <a:t>(2)</a:t>
                      </a:r>
                      <a:r>
                        <a:rPr lang="zh-CN" sz="2400" b="1">
                          <a:solidFill>
                            <a:srgbClr val="000000"/>
                          </a:solidFill>
                          <a:effectLst/>
                          <a:latin typeface="楷体" panose="02010609060101010101" charset="-122"/>
                          <a:ea typeface="楷体" panose="02010609060101010101" charset="-122"/>
                          <a:cs typeface="楷体" panose="02010609060101010101" charset="-122"/>
                        </a:rPr>
                        <a:t>中俄经过谈判</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签订条约</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收回伊犁大部分地区</a:t>
                      </a:r>
                      <a:endParaRPr lang="zh-CN" sz="24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400" b="1">
                          <a:solidFill>
                            <a:srgbClr val="000000"/>
                          </a:solidFill>
                          <a:effectLst/>
                          <a:latin typeface="楷体" panose="02010609060101010101" charset="-122"/>
                          <a:ea typeface="楷体" panose="02010609060101010101" charset="-122"/>
                          <a:cs typeface="楷体" panose="02010609060101010101" charset="-122"/>
                        </a:rPr>
                        <a:t>(3)1884 </a:t>
                      </a:r>
                      <a:r>
                        <a:rPr lang="zh-CN" sz="2400" b="1">
                          <a:solidFill>
                            <a:srgbClr val="000000"/>
                          </a:solidFill>
                          <a:effectLst/>
                          <a:latin typeface="楷体" panose="02010609060101010101" charset="-122"/>
                          <a:ea typeface="楷体" panose="02010609060101010101" charset="-122"/>
                          <a:cs typeface="楷体" panose="02010609060101010101" charset="-122"/>
                        </a:rPr>
                        <a:t>年</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清政府在新疆地区建立行省</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改称西域为</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新疆</a:t>
                      </a:r>
                      <a:r>
                        <a:rPr lang="en-US" sz="2400" b="1">
                          <a:solidFill>
                            <a:srgbClr val="000000"/>
                          </a:solidFill>
                          <a:effectLst/>
                          <a:latin typeface="楷体" panose="02010609060101010101" charset="-122"/>
                          <a:ea typeface="楷体" panose="02010609060101010101" charset="-122"/>
                          <a:cs typeface="楷体" panose="02010609060101010101" charset="-122"/>
                        </a:rPr>
                        <a:t>”</a:t>
                      </a:r>
                      <a:endParaRPr lang="zh-CN" sz="24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Times New Roman" panose="02020603050405020304" pitchFamily="34" charset="-120"/>
                        </a:rPr>
                        <a:t>意义</a:t>
                      </a:r>
                      <a:endParaRPr lang="zh-CN" sz="24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400" b="1">
                          <a:solidFill>
                            <a:srgbClr val="000000"/>
                          </a:solidFill>
                          <a:effectLst/>
                          <a:latin typeface="楷体" panose="02010609060101010101" charset="-122"/>
                          <a:ea typeface="楷体" panose="02010609060101010101" charset="-122"/>
                          <a:cs typeface="楷体" panose="02010609060101010101" charset="-122"/>
                        </a:rPr>
                        <a:t>新疆建省</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巩固了西北边防</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加强了新疆与内地的联系</a:t>
                      </a:r>
                      <a:r>
                        <a:rPr lang="en-US" sz="2400" b="1">
                          <a:solidFill>
                            <a:srgbClr val="000000"/>
                          </a:solidFill>
                          <a:effectLst/>
                          <a:latin typeface="楷体" panose="02010609060101010101" charset="-122"/>
                          <a:ea typeface="楷体" panose="02010609060101010101" charset="-122"/>
                          <a:cs typeface="楷体" panose="02010609060101010101" charset="-122"/>
                        </a:rPr>
                        <a:t>,</a:t>
                      </a:r>
                      <a:r>
                        <a:rPr lang="zh-CN" sz="2400" b="1">
                          <a:solidFill>
                            <a:srgbClr val="000000"/>
                          </a:solidFill>
                          <a:effectLst/>
                          <a:latin typeface="楷体" panose="02010609060101010101" charset="-122"/>
                          <a:ea typeface="楷体" panose="02010609060101010101" charset="-122"/>
                          <a:cs typeface="楷体" panose="02010609060101010101" charset="-122"/>
                        </a:rPr>
                        <a:t>维护了边疆稳定和国家统一</a:t>
                      </a:r>
                      <a:endParaRPr lang="zh-CN" sz="24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r>
            </a:tbl>
          </a:graphicData>
        </a:graphic>
      </p:graphicFrame>
    </p:spTree>
    <p:custDataLst>
      <p:tags r:id="rId6"/>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328295" y="1095420"/>
          <a:ext cx="11430000" cy="3883152"/>
        </p:xfrm>
        <a:graphic>
          <a:graphicData uri="http://schemas.openxmlformats.org/drawingml/2006/table">
            <a:tbl>
              <a:tblPr firstRow="1" firstCol="1" bandRow="1">
                <a:effectLst/>
                <a:tableStyleId>{5940675A-B579-460E-94D1-54222C63F5DA}</a:tableStyleId>
              </a:tblPr>
              <a:tblGrid>
                <a:gridCol w="1293688"/>
                <a:gridCol w="883577"/>
                <a:gridCol w="9252735"/>
              </a:tblGrid>
              <a:tr h="0">
                <a:tc rowSpan="4">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中法战争</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西南边疆</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时间</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1883—1885</a:t>
                      </a:r>
                      <a:r>
                        <a:rPr lang="zh-CN" sz="2800" b="1">
                          <a:solidFill>
                            <a:srgbClr val="000000"/>
                          </a:solidFill>
                          <a:effectLst/>
                          <a:latin typeface="楷体" panose="02010609060101010101" charset="-122"/>
                          <a:ea typeface="楷体" panose="02010609060101010101" charset="-122"/>
                          <a:cs typeface="楷体" panose="02010609060101010101" charset="-122"/>
                        </a:rPr>
                        <a:t>年</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过程</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(1)1884</a:t>
                      </a:r>
                      <a:r>
                        <a:rPr lang="zh-CN" sz="2800" b="1">
                          <a:solidFill>
                            <a:srgbClr val="000000"/>
                          </a:solidFill>
                          <a:effectLst/>
                          <a:latin typeface="楷体" panose="02010609060101010101" charset="-122"/>
                          <a:ea typeface="楷体" panose="02010609060101010101" charset="-122"/>
                          <a:cs typeface="楷体" panose="02010609060101010101" charset="-122"/>
                        </a:rPr>
                        <a:t>年中法马尾海战</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福建水师全军覆没</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刘铭传率军在台湾击退法军</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(3)1885</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3</a:t>
                      </a:r>
                      <a:r>
                        <a:rPr lang="zh-CN" sz="2800" b="1">
                          <a:solidFill>
                            <a:srgbClr val="000000"/>
                          </a:solidFill>
                          <a:effectLst/>
                          <a:latin typeface="楷体" panose="02010609060101010101" charset="-122"/>
                          <a:ea typeface="楷体" panose="02010609060101010101" charset="-122"/>
                          <a:cs typeface="楷体" panose="02010609060101010101" charset="-122"/>
                        </a:rPr>
                        <a:t>月冯子材取得镇南关大捷</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收复越南谅山等地</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结果</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1885</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台湾建立行省</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10871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意义</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加强了东南海防</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强化了对台湾的治理</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推动了台湾社会经济的发展</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r>
            </a:tbl>
          </a:graphicData>
        </a:graphic>
      </p:graphicFrame>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p:cNvSpPr txBox="1"/>
          <p:nvPr>
            <p:custDataLst>
              <p:tags r:id="rId3"/>
            </p:custDataLst>
          </p:nvPr>
        </p:nvSpPr>
        <p:spPr>
          <a:xfrm>
            <a:off x="635" y="8255"/>
            <a:ext cx="12191365" cy="961390"/>
          </a:xfrm>
          <a:prstGeom prst="rect">
            <a:avLst/>
          </a:prstGeom>
          <a:solidFill>
            <a:schemeClr val="accent2">
              <a:lumMod val="20000"/>
              <a:lumOff val="80000"/>
            </a:schemeClr>
          </a:solidFill>
        </p:spPr>
        <p:txBody>
          <a:bodyPr wrap="square">
            <a:noAutofit/>
            <a:extLst>
              <a:ext uri="{4A0BC546-FE56-4ADE-93B0-CB8AF2F6F144}">
                <wpsdc:textFrameExt xmlns:wpsdc="http://www.wps.cn/officeDocument/2022/drawingmlCustomData" type="text"/>
              </a:ext>
            </a:extLs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r>
              <a:rPr lang="zh-CN" altLang="en-US" sz="2800" b="1" noProof="1">
                <a:solidFill>
                  <a:srgbClr val="FF0000"/>
                </a:solidFill>
                <a:latin typeface="楷体" panose="02010609060101010101" charset="-122"/>
                <a:ea typeface="楷体" panose="02010609060101010101" charset="-122"/>
                <a:cs typeface="楷体" panose="02010609060101010101" charset="-122"/>
              </a:rPr>
              <a:t>考点</a:t>
            </a:r>
            <a:r>
              <a:rPr lang="en-US" altLang="zh-CN" sz="2800" b="1" noProof="1">
                <a:solidFill>
                  <a:srgbClr val="FF0000"/>
                </a:solidFill>
                <a:latin typeface="楷体" panose="02010609060101010101" charset="-122"/>
                <a:ea typeface="楷体" panose="02010609060101010101" charset="-122"/>
                <a:cs typeface="楷体" panose="02010609060101010101" charset="-122"/>
              </a:rPr>
              <a:t>2:</a:t>
            </a:r>
            <a:r>
              <a:rPr sz="2800" b="1" noProof="1">
                <a:solidFill>
                  <a:srgbClr val="FF0000"/>
                </a:solidFill>
                <a:latin typeface="楷体" panose="02010609060101010101" charset="-122"/>
                <a:ea typeface="楷体" panose="02010609060101010101" charset="-122"/>
                <a:cs typeface="楷体" panose="02010609060101010101" charset="-122"/>
              </a:rPr>
              <a:t>知道甲午中日战争的主要战役；列举《马关条约》的主要内容，说明《马关条约》与中国民族危机加剧的关系</a:t>
            </a:r>
            <a:endParaRPr sz="2800" b="1" noProof="1">
              <a:solidFill>
                <a:srgbClr val="FF0000"/>
              </a:solidFill>
              <a:latin typeface="楷体" panose="02010609060101010101" charset="-122"/>
              <a:ea typeface="楷体" panose="02010609060101010101" charset="-122"/>
              <a:cs typeface="楷体" panose="02010609060101010101" charset="-122"/>
            </a:endParaRPr>
          </a:p>
        </p:txBody>
      </p:sp>
      <p:graphicFrame>
        <p:nvGraphicFramePr>
          <p:cNvPr id="3" name="表格 2" title=""/>
          <p:cNvGraphicFramePr>
            <a:graphicFrameLocks noGrp="1" noChangeAspect="1"/>
          </p:cNvGraphicFramePr>
          <p:nvPr>
            <p:custDataLst>
              <p:tags r:id="rId4"/>
            </p:custDataLst>
          </p:nvPr>
        </p:nvGraphicFramePr>
        <p:xfrm>
          <a:off x="292735" y="1565275"/>
          <a:ext cx="11430000" cy="5118100"/>
        </p:xfrm>
        <a:graphic>
          <a:graphicData uri="http://schemas.openxmlformats.org/drawingml/2006/table">
            <a:tbl>
              <a:tblPr firstRow="1" firstCol="1" bandRow="1">
                <a:effectLst/>
                <a:tableStyleId>{5940675A-B579-460E-94D1-54222C63F5DA}</a:tableStyleId>
              </a:tblPr>
              <a:tblGrid>
                <a:gridCol w="914400"/>
                <a:gridCol w="914400"/>
                <a:gridCol w="2273300"/>
                <a:gridCol w="1663700"/>
                <a:gridCol w="5664200"/>
              </a:tblGrid>
              <a:tr h="1023620">
                <a:tc rowSpan="3">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甲午中日战争</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时间</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1894—1895</a:t>
                      </a:r>
                      <a:r>
                        <a:rPr lang="zh-CN" sz="2800" b="1">
                          <a:solidFill>
                            <a:srgbClr val="000000"/>
                          </a:solidFill>
                          <a:effectLst/>
                          <a:latin typeface="楷体" panose="02010609060101010101" charset="-122"/>
                          <a:ea typeface="楷体" panose="02010609060101010101" charset="-122"/>
                          <a:cs typeface="楷体" panose="02010609060101010101" charset="-122"/>
                        </a:rPr>
                        <a:t>年</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名称来源</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1894</a:t>
                      </a:r>
                      <a:r>
                        <a:rPr lang="zh-CN" sz="2800" b="1">
                          <a:solidFill>
                            <a:srgbClr val="000000"/>
                          </a:solidFill>
                          <a:effectLst/>
                          <a:latin typeface="楷体" panose="02010609060101010101" charset="-122"/>
                          <a:ea typeface="楷体" panose="02010609060101010101" charset="-122"/>
                          <a:cs typeface="楷体" panose="02010609060101010101" charset="-122"/>
                        </a:rPr>
                        <a:t>年是农历甲午年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因此这场战争被称为</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甲午中日战争</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2559050">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背景</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日本</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日本对朝鲜觊觎已久</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征服朝鲜是日本企图侵略中国、称霸世界的重要步骤</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中国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①</a:t>
                      </a:r>
                      <a:r>
                        <a:rPr lang="en-US" sz="2800" b="1">
                          <a:solidFill>
                            <a:srgbClr val="000000"/>
                          </a:solidFill>
                          <a:effectLst/>
                          <a:latin typeface="楷体" panose="02010609060101010101" charset="-122"/>
                          <a:ea typeface="楷体" panose="02010609060101010101" charset="-122"/>
                          <a:cs typeface="楷体" panose="02010609060101010101" charset="-122"/>
                        </a:rPr>
                        <a:t>19</a:t>
                      </a:r>
                      <a:r>
                        <a:rPr lang="zh-CN" sz="2800" b="1">
                          <a:solidFill>
                            <a:srgbClr val="000000"/>
                          </a:solidFill>
                          <a:effectLst/>
                          <a:latin typeface="楷体" panose="02010609060101010101" charset="-122"/>
                          <a:ea typeface="楷体" panose="02010609060101010101" charset="-122"/>
                          <a:cs typeface="楷体" panose="02010609060101010101" charset="-122"/>
                        </a:rPr>
                        <a:t>世纪</a:t>
                      </a:r>
                      <a:r>
                        <a:rPr lang="en-US" sz="2800" b="1">
                          <a:solidFill>
                            <a:srgbClr val="000000"/>
                          </a:solidFill>
                          <a:effectLst/>
                          <a:latin typeface="楷体" panose="02010609060101010101" charset="-122"/>
                          <a:ea typeface="楷体" panose="02010609060101010101" charset="-122"/>
                          <a:cs typeface="楷体" panose="02010609060101010101" charset="-122"/>
                        </a:rPr>
                        <a:t>60</a:t>
                      </a:r>
                      <a:r>
                        <a:rPr lang="zh-CN" sz="2800" b="1">
                          <a:solidFill>
                            <a:srgbClr val="000000"/>
                          </a:solidFill>
                          <a:effectLst/>
                          <a:latin typeface="楷体" panose="02010609060101010101" charset="-122"/>
                          <a:ea typeface="楷体" panose="02010609060101010101" charset="-122"/>
                          <a:cs typeface="楷体" panose="02010609060101010101" charset="-122"/>
                        </a:rPr>
                        <a:t>年代起</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洋务运动取得一定成效</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②中国边疆危机加深</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③清朝经历了两次鸦片战争</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从</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天朝大国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沦为列强宰割的对象</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民族危机不断加深</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r h="1535430">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buNone/>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sym typeface="+mn-ea"/>
                        </a:rPr>
                        <a:t>爆发</a:t>
                      </a:r>
                      <a:endParaRPr lang="zh-CN" altLang="en-US" sz="2800" b="1">
                        <a:solidFill>
                          <a:srgbClr val="000000"/>
                        </a:solidFill>
                        <a:effectLst/>
                        <a:latin typeface="楷体" panose="02010609060101010101" charset="-122"/>
                        <a:ea typeface="楷体" panose="02010609060101010101" charset="-122"/>
                        <a:cs typeface="Times New Roman" panose="02020603050405020304" pitchFamily="34" charset="-120"/>
                        <a:sym typeface="+mn-ea"/>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buNone/>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1894</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年</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7</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月</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日军进攻驻守朝鲜的中国军队</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并在牙山口外丰岛海面袭击清军运兵船</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清政府被迫对日宣战</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buNone/>
                        <a:tabLst>
                          <a:tab pos="1188085"/>
                          <a:tab pos="2163445"/>
                          <a:tab pos="3142615"/>
                          <a:tab pos="4190365"/>
                        </a:tabLst>
                      </a:pPr>
                      <a:endParaRPr lang="zh-CN" altLang="en-US"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tc h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tr>
            </a:tbl>
          </a:graphicData>
        </a:graphic>
      </p:graphicFrame>
      <p:cxnSp>
        <p:nvCxnSpPr>
          <p:cNvPr id="15" name="直接连接符 14" title=""/>
          <p:cNvCxnSpPr/>
          <p:nvPr>
            <p:custDataLst>
              <p:tags r:id="rId5"/>
            </p:custDataLst>
          </p:nvPr>
        </p:nvCxnSpPr>
        <p:spPr>
          <a:xfrm>
            <a:off x="7301273" y="2182937"/>
            <a:ext cx="2152562" cy="0"/>
          </a:xfrm>
          <a:prstGeom prst="line">
            <a:avLst/>
          </a:prstGeom>
          <a:noFill/>
          <a:ln w="12700" cap="flat" cmpd="sng" algn="ctr">
            <a:solidFill>
              <a:sysClr val="windowText" lastClr="000000"/>
            </a:solidFill>
            <a:prstDash val="solid"/>
            <a:miter lim="800000"/>
          </a:ln>
          <a:effectLst/>
        </p:spPr>
      </p:cxnSp>
      <p:sp>
        <p:nvSpPr>
          <p:cNvPr id="6" name="文本框 5" title=""/>
          <p:cNvSpPr txBox="1"/>
          <p:nvPr>
            <p:custDataLst>
              <p:tags r:id="rId6"/>
            </p:custDataLst>
          </p:nvPr>
        </p:nvSpPr>
        <p:spPr>
          <a:xfrm>
            <a:off x="635" y="1037590"/>
            <a:ext cx="609600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latinLnBrk="1"/>
            <a:r>
              <a:rPr lang="zh-CN" altLang="en-US" sz="2800" b="1">
                <a:solidFill>
                  <a:srgbClr val="FF0000"/>
                </a:solidFill>
                <a:latin typeface="楷体" panose="02010609060101010101" charset="-122"/>
                <a:ea typeface="楷体" panose="02010609060101010101" charset="-122"/>
                <a:cs typeface="Times New Roman" panose="02020603050405020304" pitchFamily="34" charset="-120"/>
                <a:sym typeface="+mn-ea"/>
              </a:rPr>
              <a:t>一</a:t>
            </a:r>
            <a:r>
              <a:rPr lang="en-US" altLang="zh-CN" sz="2800" b="1">
                <a:solidFill>
                  <a:srgbClr val="FF0000"/>
                </a:solidFill>
                <a:latin typeface="楷体" panose="02010609060101010101" charset="-122"/>
                <a:ea typeface="楷体" panose="02010609060101010101" charset="-122"/>
                <a:cs typeface="Times New Roman" panose="02020603050405020304" pitchFamily="34" charset="-120"/>
                <a:sym typeface="+mn-ea"/>
              </a:rPr>
              <a:t>、</a:t>
            </a:r>
            <a:r>
              <a:rPr lang="zh-CN" altLang="en-US" sz="2800" b="1">
                <a:solidFill>
                  <a:srgbClr val="FF0000"/>
                </a:solidFill>
                <a:latin typeface="楷体" panose="02010609060101010101" charset="-122"/>
                <a:ea typeface="楷体" panose="02010609060101010101" charset="-122"/>
                <a:cs typeface="Times New Roman" panose="02020603050405020304" pitchFamily="34" charset="-120"/>
                <a:sym typeface="+mn-ea"/>
              </a:rPr>
              <a:t>甲午中日战争</a:t>
            </a:r>
            <a:endParaRPr lang="zh-CN" altLang="en-US" sz="2800" b="1">
              <a:solidFill>
                <a:srgbClr val="FF0000"/>
              </a:solidFill>
              <a:latin typeface="楷体" panose="02010609060101010101" charset="-122"/>
              <a:ea typeface="楷体" panose="02010609060101010101" charset="-122"/>
              <a:cs typeface="Times New Roman" panose="02020603050405020304" pitchFamily="34" charset="-120"/>
              <a:sym typeface="+mn-ea"/>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64770" y="305435"/>
          <a:ext cx="12072620" cy="5408295"/>
        </p:xfrm>
        <a:graphic>
          <a:graphicData uri="http://schemas.openxmlformats.org/drawingml/2006/table">
            <a:tbl>
              <a:tblPr firstRow="1" firstCol="1" bandRow="1">
                <a:effectLst/>
                <a:tableStyleId>{5940675A-B579-460E-94D1-54222C63F5DA}</a:tableStyleId>
              </a:tblPr>
              <a:tblGrid>
                <a:gridCol w="502285"/>
                <a:gridCol w="859155"/>
                <a:gridCol w="10711180"/>
              </a:tblGrid>
              <a:tr h="5408295">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甲午中日战争</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p>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mpd="sng">
                      <a:solidFill>
                        <a:sysClr val="windowText" lastClr="000000"/>
                      </a:solidFill>
                    </a:lnR>
                    <a:lnT w="12700" cmpd="sng">
                      <a:solidFill>
                        <a:sysClr val="windowText" lastClr="000000"/>
                      </a:solidFill>
                    </a:lnT>
                    <a:lnB w="12700" cmpd="sng">
                      <a:solidFill>
                        <a:sysClr val="windowText" lastClr="000000"/>
                      </a:solidFill>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主要</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战役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FF0000"/>
                          </a:solidFill>
                          <a:effectLst/>
                          <a:latin typeface="楷体" panose="02010609060101010101" charset="-122"/>
                          <a:ea typeface="楷体" panose="02010609060101010101" charset="-122"/>
                          <a:cs typeface="楷体" panose="02010609060101010101" charset="-122"/>
                        </a:rPr>
                        <a:t>平壤战役</a:t>
                      </a:r>
                      <a:r>
                        <a:rPr lang="en-US" sz="2800" b="1">
                          <a:solidFill>
                            <a:srgbClr val="000000"/>
                          </a:solidFill>
                          <a:effectLst/>
                          <a:latin typeface="楷体" panose="02010609060101010101" charset="-122"/>
                          <a:ea typeface="楷体" panose="02010609060101010101" charset="-122"/>
                          <a:cs typeface="楷体" panose="02010609060101010101" charset="-122"/>
                        </a:rPr>
                        <a:t>:1894</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9</a:t>
                      </a:r>
                      <a:r>
                        <a:rPr lang="zh-CN" sz="2800" b="1">
                          <a:solidFill>
                            <a:srgbClr val="000000"/>
                          </a:solidFill>
                          <a:effectLst/>
                          <a:latin typeface="楷体" panose="02010609060101010101" charset="-122"/>
                          <a:ea typeface="楷体" panose="02010609060101010101" charset="-122"/>
                          <a:cs typeface="楷体" panose="02010609060101010101" charset="-122"/>
                        </a:rPr>
                        <a:t>月</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日军围攻平壤。清军将领</a:t>
                      </a:r>
                      <a:r>
                        <a:rPr lang="zh-CN" sz="2800" b="1">
                          <a:solidFill>
                            <a:srgbClr val="FF0000"/>
                          </a:solidFill>
                          <a:effectLst/>
                          <a:latin typeface="楷体" panose="02010609060101010101" charset="-122"/>
                          <a:ea typeface="楷体" panose="02010609060101010101" charset="-122"/>
                          <a:cs typeface="楷体" panose="02010609060101010101" charset="-122"/>
                        </a:rPr>
                        <a:t>左宝贵</a:t>
                      </a:r>
                      <a:r>
                        <a:rPr lang="zh-CN" sz="2800" b="1">
                          <a:solidFill>
                            <a:srgbClr val="000000"/>
                          </a:solidFill>
                          <a:effectLst/>
                          <a:latin typeface="楷体" panose="02010609060101010101" charset="-122"/>
                          <a:ea typeface="楷体" panose="02010609060101010101" charset="-122"/>
                          <a:cs typeface="楷体" panose="02010609060101010101" charset="-122"/>
                        </a:rPr>
                        <a:t>牺牲</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统帅叶志超弃城逃跑</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平壤陷落</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FF0000"/>
                          </a:solidFill>
                          <a:effectLst/>
                          <a:latin typeface="楷体" panose="02010609060101010101" charset="-122"/>
                          <a:ea typeface="楷体" panose="02010609060101010101" charset="-122"/>
                          <a:cs typeface="楷体" panose="02010609060101010101" charset="-122"/>
                        </a:rPr>
                        <a:t>黄海海战</a:t>
                      </a:r>
                      <a:r>
                        <a:rPr lang="en-US" sz="2800" b="1">
                          <a:solidFill>
                            <a:srgbClr val="000000"/>
                          </a:solidFill>
                          <a:effectLst/>
                          <a:latin typeface="楷体" panose="02010609060101010101" charset="-122"/>
                          <a:ea typeface="楷体" panose="02010609060101010101" charset="-122"/>
                          <a:cs typeface="楷体" panose="02010609060101010101" charset="-122"/>
                        </a:rPr>
                        <a:t>:1894</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9</a:t>
                      </a:r>
                      <a:r>
                        <a:rPr lang="zh-CN" sz="2800" b="1">
                          <a:solidFill>
                            <a:srgbClr val="000000"/>
                          </a:solidFill>
                          <a:effectLst/>
                          <a:latin typeface="楷体" panose="02010609060101010101" charset="-122"/>
                          <a:ea typeface="楷体" panose="02010609060101010101" charset="-122"/>
                          <a:cs typeface="楷体" panose="02010609060101010101" charset="-122"/>
                        </a:rPr>
                        <a:t>月</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北洋舰队</a:t>
                      </a:r>
                      <a:r>
                        <a:rPr lang="zh-CN" sz="2800" b="1">
                          <a:solidFill>
                            <a:srgbClr val="000000"/>
                          </a:solidFill>
                          <a:effectLst/>
                          <a:latin typeface="楷体" panose="02010609060101010101" charset="-122"/>
                          <a:ea typeface="楷体" panose="02010609060101010101" charset="-122"/>
                          <a:cs typeface="楷体" panose="02010609060101010101" charset="-122"/>
                        </a:rPr>
                        <a:t>与日本联合舰队在黄海海面展开激战。致远舰管带</a:t>
                      </a:r>
                      <a:r>
                        <a:rPr lang="zh-CN" sz="2800" b="1">
                          <a:solidFill>
                            <a:srgbClr val="FF0000"/>
                          </a:solidFill>
                          <a:effectLst/>
                          <a:latin typeface="楷体" panose="02010609060101010101" charset="-122"/>
                          <a:ea typeface="楷体" panose="02010609060101010101" charset="-122"/>
                          <a:cs typeface="楷体" panose="02010609060101010101" charset="-122"/>
                        </a:rPr>
                        <a:t>邓世昌</a:t>
                      </a:r>
                      <a:r>
                        <a:rPr lang="zh-CN" sz="2800" b="1">
                          <a:solidFill>
                            <a:srgbClr val="000000"/>
                          </a:solidFill>
                          <a:effectLst/>
                          <a:latin typeface="楷体" panose="02010609060101010101" charset="-122"/>
                          <a:ea typeface="楷体" panose="02010609060101010101" charset="-122"/>
                          <a:cs typeface="楷体" panose="02010609060101010101" charset="-122"/>
                        </a:rPr>
                        <a:t>与全舰将士殉国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战后北洋舰队退守威海卫军港</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日军夺取制海权</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(3)</a:t>
                      </a:r>
                      <a:r>
                        <a:rPr lang="zh-CN" sz="2800" b="1">
                          <a:solidFill>
                            <a:srgbClr val="FF0000"/>
                          </a:solidFill>
                          <a:effectLst/>
                          <a:latin typeface="楷体" panose="02010609060101010101" charset="-122"/>
                          <a:ea typeface="楷体" panose="02010609060101010101" charset="-122"/>
                          <a:cs typeface="楷体" panose="02010609060101010101" charset="-122"/>
                        </a:rPr>
                        <a:t>辽东战役</a:t>
                      </a:r>
                      <a:r>
                        <a:rPr lang="en-US" sz="2800" b="1">
                          <a:solidFill>
                            <a:srgbClr val="000000"/>
                          </a:solidFill>
                          <a:effectLst/>
                          <a:latin typeface="楷体" panose="02010609060101010101" charset="-122"/>
                          <a:ea typeface="楷体" panose="02010609060101010101" charset="-122"/>
                          <a:cs typeface="楷体" panose="02010609060101010101" charset="-122"/>
                        </a:rPr>
                        <a:t>:1894</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10</a:t>
                      </a:r>
                      <a:r>
                        <a:rPr lang="zh-CN" sz="2800" b="1">
                          <a:solidFill>
                            <a:srgbClr val="000000"/>
                          </a:solidFill>
                          <a:effectLst/>
                          <a:latin typeface="楷体" panose="02010609060101010101" charset="-122"/>
                          <a:ea typeface="楷体" panose="02010609060101010101" charset="-122"/>
                          <a:cs typeface="楷体" panose="02010609060101010101" charset="-122"/>
                        </a:rPr>
                        <a:t>月</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日军分两路入侵中国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旅顺守将</a:t>
                      </a:r>
                      <a:r>
                        <a:rPr lang="zh-CN" sz="2800" b="1">
                          <a:solidFill>
                            <a:srgbClr val="FF0000"/>
                          </a:solidFill>
                          <a:effectLst/>
                          <a:latin typeface="楷体" panose="02010609060101010101" charset="-122"/>
                          <a:ea typeface="楷体" panose="02010609060101010101" charset="-122"/>
                          <a:cs typeface="楷体" panose="02010609060101010101" charset="-122"/>
                        </a:rPr>
                        <a:t>徐邦道</a:t>
                      </a:r>
                      <a:r>
                        <a:rPr lang="zh-CN" sz="2800" b="1">
                          <a:solidFill>
                            <a:srgbClr val="000000"/>
                          </a:solidFill>
                          <a:effectLst/>
                          <a:latin typeface="楷体" panose="02010609060101010101" charset="-122"/>
                          <a:ea typeface="楷体" panose="02010609060101010101" charset="-122"/>
                          <a:cs typeface="楷体" panose="02010609060101010101" charset="-122"/>
                        </a:rPr>
                        <a:t>孤军迎敌</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战败。日军占领旅顺并制造</a:t>
                      </a:r>
                      <a:r>
                        <a:rPr lang="zh-CN" sz="2800" b="1">
                          <a:solidFill>
                            <a:srgbClr val="FF0000"/>
                          </a:solidFill>
                          <a:effectLst/>
                          <a:latin typeface="楷体" panose="02010609060101010101" charset="-122"/>
                          <a:ea typeface="楷体" panose="02010609060101010101" charset="-122"/>
                          <a:cs typeface="楷体" panose="02010609060101010101" charset="-122"/>
                        </a:rPr>
                        <a:t>旅顺大屠杀</a:t>
                      </a:r>
                      <a:r>
                        <a:rPr lang="en-US" sz="2800" b="1">
                          <a:solidFill>
                            <a:srgbClr val="000000"/>
                          </a:solidFill>
                          <a:effectLst/>
                          <a:latin typeface="楷体" panose="02010609060101010101" charset="-122"/>
                          <a:ea typeface="楷体" panose="02010609060101010101" charset="-122"/>
                          <a:cs typeface="楷体" panose="02010609060101010101" charset="-122"/>
                        </a:rPr>
                        <a:t>,4</a:t>
                      </a:r>
                      <a:r>
                        <a:rPr lang="zh-CN" sz="2800" b="1">
                          <a:solidFill>
                            <a:srgbClr val="000000"/>
                          </a:solidFill>
                          <a:effectLst/>
                          <a:latin typeface="楷体" panose="02010609060101010101" charset="-122"/>
                          <a:ea typeface="楷体" panose="02010609060101010101" charset="-122"/>
                          <a:cs typeface="楷体" panose="02010609060101010101" charset="-122"/>
                        </a:rPr>
                        <a:t>天之内两万多中国民众被杀害</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(4)</a:t>
                      </a:r>
                      <a:r>
                        <a:rPr lang="zh-CN" sz="2800" b="1">
                          <a:solidFill>
                            <a:srgbClr val="FF0000"/>
                          </a:solidFill>
                          <a:effectLst/>
                          <a:latin typeface="楷体" panose="02010609060101010101" charset="-122"/>
                          <a:ea typeface="楷体" panose="02010609060101010101" charset="-122"/>
                          <a:cs typeface="楷体" panose="02010609060101010101" charset="-122"/>
                        </a:rPr>
                        <a:t>威海卫战役</a:t>
                      </a:r>
                      <a:r>
                        <a:rPr lang="en-US" sz="2800" b="1">
                          <a:solidFill>
                            <a:srgbClr val="000000"/>
                          </a:solidFill>
                          <a:effectLst/>
                          <a:latin typeface="楷体" panose="02010609060101010101" charset="-122"/>
                          <a:ea typeface="楷体" panose="02010609060101010101" charset="-122"/>
                          <a:cs typeface="楷体" panose="02010609060101010101" charset="-122"/>
                        </a:rPr>
                        <a:t>:1895</a:t>
                      </a:r>
                      <a:r>
                        <a:rPr lang="zh-CN" sz="2800" b="1">
                          <a:solidFill>
                            <a:srgbClr val="000000"/>
                          </a:solidFill>
                          <a:effectLst/>
                          <a:latin typeface="楷体" panose="02010609060101010101" charset="-122"/>
                          <a:ea typeface="楷体" panose="02010609060101010101" charset="-122"/>
                          <a:cs typeface="楷体" panose="02010609060101010101" charset="-122"/>
                        </a:rPr>
                        <a:t>年初</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日本陆海军进攻山东威海卫</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北洋水师提督</a:t>
                      </a:r>
                      <a:r>
                        <a:rPr lang="zh-CN" sz="2800" b="1">
                          <a:solidFill>
                            <a:srgbClr val="FF0000"/>
                          </a:solidFill>
                          <a:effectLst/>
                          <a:latin typeface="楷体" panose="02010609060101010101" charset="-122"/>
                          <a:ea typeface="楷体" panose="02010609060101010101" charset="-122"/>
                          <a:cs typeface="楷体" panose="02010609060101010101" charset="-122"/>
                        </a:rPr>
                        <a:t>丁汝昌</a:t>
                      </a:r>
                      <a:r>
                        <a:rPr lang="zh-CN" sz="2800" b="1">
                          <a:solidFill>
                            <a:srgbClr val="000000"/>
                          </a:solidFill>
                          <a:effectLst/>
                          <a:latin typeface="楷体" panose="02010609060101010101" charset="-122"/>
                          <a:ea typeface="楷体" panose="02010609060101010101" charset="-122"/>
                          <a:cs typeface="楷体" panose="02010609060101010101" charset="-122"/>
                        </a:rPr>
                        <a:t>自杀殉国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北洋舰队全军覆没</a:t>
                      </a:r>
                      <a:endParaRPr lang="zh-CN" sz="2800" b="1">
                        <a:solidFill>
                          <a:srgbClr val="FF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cxnSp>
        <p:nvCxnSpPr>
          <p:cNvPr id="6" name="直接连接符 5" title=""/>
          <p:cNvCxnSpPr/>
          <p:nvPr>
            <p:custDataLst>
              <p:tags r:id="rId4"/>
            </p:custDataLst>
          </p:nvPr>
        </p:nvCxnSpPr>
        <p:spPr>
          <a:xfrm>
            <a:off x="2058750" y="944259"/>
            <a:ext cx="1423464" cy="0"/>
          </a:xfrm>
          <a:prstGeom prst="line">
            <a:avLst/>
          </a:prstGeom>
          <a:noFill/>
          <a:ln w="12700" cap="flat" cmpd="sng" algn="ctr">
            <a:solidFill>
              <a:sysClr val="windowText" lastClr="000000"/>
            </a:solidFill>
            <a:prstDash val="solid"/>
            <a:miter lim="800000"/>
          </a:ln>
          <a:effectLst/>
        </p:spPr>
      </p:cxnSp>
      <p:cxnSp>
        <p:nvCxnSpPr>
          <p:cNvPr id="8" name="直接连接符 7" title=""/>
          <p:cNvCxnSpPr/>
          <p:nvPr>
            <p:custDataLst>
              <p:tags r:id="rId5"/>
            </p:custDataLst>
          </p:nvPr>
        </p:nvCxnSpPr>
        <p:spPr>
          <a:xfrm>
            <a:off x="9189996" y="890593"/>
            <a:ext cx="1054072" cy="0"/>
          </a:xfrm>
          <a:prstGeom prst="line">
            <a:avLst/>
          </a:prstGeom>
          <a:noFill/>
          <a:ln w="12700" cap="flat" cmpd="sng" algn="ctr">
            <a:solidFill>
              <a:sysClr val="windowText" lastClr="000000"/>
            </a:solidFill>
            <a:prstDash val="solid"/>
            <a:miter lim="800000"/>
          </a:ln>
          <a:effectLst/>
        </p:spPr>
      </p:cxnSp>
      <p:cxnSp>
        <p:nvCxnSpPr>
          <p:cNvPr id="10" name="直接连接符 9" title=""/>
          <p:cNvCxnSpPr/>
          <p:nvPr>
            <p:custDataLst>
              <p:tags r:id="rId6"/>
            </p:custDataLst>
          </p:nvPr>
        </p:nvCxnSpPr>
        <p:spPr>
          <a:xfrm>
            <a:off x="2070473" y="1899118"/>
            <a:ext cx="1423464" cy="0"/>
          </a:xfrm>
          <a:prstGeom prst="line">
            <a:avLst/>
          </a:prstGeom>
          <a:noFill/>
          <a:ln w="12700" cap="flat" cmpd="sng" algn="ctr">
            <a:solidFill>
              <a:sysClr val="windowText" lastClr="000000"/>
            </a:solidFill>
            <a:prstDash val="solid"/>
            <a:miter lim="800000"/>
          </a:ln>
          <a:effectLst/>
        </p:spPr>
      </p:cxnSp>
      <p:cxnSp>
        <p:nvCxnSpPr>
          <p:cNvPr id="12" name="直接连接符 11" title=""/>
          <p:cNvCxnSpPr/>
          <p:nvPr>
            <p:custDataLst>
              <p:tags r:id="rId7"/>
            </p:custDataLst>
          </p:nvPr>
        </p:nvCxnSpPr>
        <p:spPr>
          <a:xfrm>
            <a:off x="5282597" y="1899118"/>
            <a:ext cx="1423464" cy="0"/>
          </a:xfrm>
          <a:prstGeom prst="line">
            <a:avLst/>
          </a:prstGeom>
          <a:noFill/>
          <a:ln w="12700" cap="flat" cmpd="sng" algn="ctr">
            <a:solidFill>
              <a:sysClr val="windowText" lastClr="000000"/>
            </a:solidFill>
            <a:prstDash val="solid"/>
            <a:miter lim="800000"/>
          </a:ln>
          <a:effectLst/>
        </p:spPr>
      </p:cxnSp>
      <p:cxnSp>
        <p:nvCxnSpPr>
          <p:cNvPr id="14" name="直接连接符 13" title=""/>
          <p:cNvCxnSpPr/>
          <p:nvPr>
            <p:custDataLst>
              <p:tags r:id="rId8"/>
            </p:custDataLst>
          </p:nvPr>
        </p:nvCxnSpPr>
        <p:spPr>
          <a:xfrm>
            <a:off x="4500765" y="2411816"/>
            <a:ext cx="1054072" cy="0"/>
          </a:xfrm>
          <a:prstGeom prst="line">
            <a:avLst/>
          </a:prstGeom>
          <a:noFill/>
          <a:ln w="12700" cap="flat" cmpd="sng" algn="ctr">
            <a:solidFill>
              <a:sysClr val="windowText" lastClr="000000"/>
            </a:solidFill>
            <a:prstDash val="solid"/>
            <a:miter lim="800000"/>
          </a:ln>
          <a:effectLst/>
        </p:spPr>
      </p:cxnSp>
      <p:cxnSp>
        <p:nvCxnSpPr>
          <p:cNvPr id="16" name="直接连接符 15" title=""/>
          <p:cNvCxnSpPr/>
          <p:nvPr>
            <p:custDataLst>
              <p:tags r:id="rId9"/>
            </p:custDataLst>
          </p:nvPr>
        </p:nvCxnSpPr>
        <p:spPr>
          <a:xfrm>
            <a:off x="2070473" y="3488166"/>
            <a:ext cx="1423464" cy="0"/>
          </a:xfrm>
          <a:prstGeom prst="line">
            <a:avLst/>
          </a:prstGeom>
          <a:noFill/>
          <a:ln w="12700" cap="flat" cmpd="sng" algn="ctr">
            <a:solidFill>
              <a:sysClr val="windowText" lastClr="000000"/>
            </a:solidFill>
            <a:prstDash val="solid"/>
            <a:miter lim="800000"/>
          </a:ln>
          <a:effectLst/>
        </p:spPr>
      </p:cxnSp>
      <p:cxnSp>
        <p:nvCxnSpPr>
          <p:cNvPr id="18" name="直接连接符 17" title=""/>
          <p:cNvCxnSpPr/>
          <p:nvPr>
            <p:custDataLst>
              <p:tags r:id="rId10"/>
            </p:custDataLst>
          </p:nvPr>
        </p:nvCxnSpPr>
        <p:spPr>
          <a:xfrm>
            <a:off x="10184842" y="3457946"/>
            <a:ext cx="1054072" cy="0"/>
          </a:xfrm>
          <a:prstGeom prst="line">
            <a:avLst/>
          </a:prstGeom>
          <a:noFill/>
          <a:ln w="12700" cap="flat" cmpd="sng" algn="ctr">
            <a:solidFill>
              <a:sysClr val="windowText" lastClr="000000"/>
            </a:solidFill>
            <a:prstDash val="solid"/>
            <a:miter lim="800000"/>
          </a:ln>
          <a:effectLst/>
        </p:spPr>
      </p:cxnSp>
      <p:cxnSp>
        <p:nvCxnSpPr>
          <p:cNvPr id="20" name="直接连接符 19" title=""/>
          <p:cNvCxnSpPr/>
          <p:nvPr>
            <p:custDataLst>
              <p:tags r:id="rId11"/>
            </p:custDataLst>
          </p:nvPr>
        </p:nvCxnSpPr>
        <p:spPr>
          <a:xfrm>
            <a:off x="7080831" y="3962850"/>
            <a:ext cx="1751963" cy="0"/>
          </a:xfrm>
          <a:prstGeom prst="line">
            <a:avLst/>
          </a:prstGeom>
          <a:noFill/>
          <a:ln w="12700" cap="flat" cmpd="sng" algn="ctr">
            <a:solidFill>
              <a:sysClr val="windowText" lastClr="000000"/>
            </a:solidFill>
            <a:prstDash val="solid"/>
            <a:miter lim="800000"/>
          </a:ln>
          <a:effectLst/>
        </p:spPr>
      </p:cxnSp>
      <p:cxnSp>
        <p:nvCxnSpPr>
          <p:cNvPr id="22" name="直接连接符 21" title=""/>
          <p:cNvCxnSpPr/>
          <p:nvPr>
            <p:custDataLst>
              <p:tags r:id="rId12"/>
            </p:custDataLst>
          </p:nvPr>
        </p:nvCxnSpPr>
        <p:spPr>
          <a:xfrm>
            <a:off x="2086801" y="4971034"/>
            <a:ext cx="1751963" cy="0"/>
          </a:xfrm>
          <a:prstGeom prst="line">
            <a:avLst/>
          </a:prstGeom>
          <a:noFill/>
          <a:ln w="12700" cap="flat" cmpd="sng" algn="ctr">
            <a:solidFill>
              <a:sysClr val="windowText" lastClr="000000"/>
            </a:solidFill>
            <a:prstDash val="solid"/>
            <a:miter lim="800000"/>
          </a:ln>
          <a:effectLst/>
        </p:spPr>
      </p:cxnSp>
      <p:cxnSp>
        <p:nvCxnSpPr>
          <p:cNvPr id="24" name="直接连接符 23" title=""/>
          <p:cNvCxnSpPr/>
          <p:nvPr>
            <p:custDataLst>
              <p:tags r:id="rId13"/>
            </p:custDataLst>
          </p:nvPr>
        </p:nvCxnSpPr>
        <p:spPr>
          <a:xfrm>
            <a:off x="1992026" y="5488339"/>
            <a:ext cx="1054072" cy="0"/>
          </a:xfrm>
          <a:prstGeom prst="line">
            <a:avLst/>
          </a:prstGeom>
          <a:noFill/>
          <a:ln w="12700" cap="flat" cmpd="sng" algn="ctr">
            <a:solidFill>
              <a:sysClr val="windowText" lastClr="000000"/>
            </a:solidFill>
            <a:prstDash val="solid"/>
            <a:miter lim="800000"/>
          </a:ln>
          <a:effectLst/>
        </p:spPr>
      </p:cxnSp>
      <p:cxnSp>
        <p:nvCxnSpPr>
          <p:cNvPr id="26" name="直接连接符 25" title=""/>
          <p:cNvCxnSpPr/>
          <p:nvPr>
            <p:custDataLst>
              <p:tags r:id="rId14"/>
            </p:custDataLst>
          </p:nvPr>
        </p:nvCxnSpPr>
        <p:spPr>
          <a:xfrm>
            <a:off x="4570840" y="5488339"/>
            <a:ext cx="3000998" cy="0"/>
          </a:xfrm>
          <a:prstGeom prst="line">
            <a:avLst/>
          </a:prstGeom>
          <a:noFill/>
          <a:ln w="12700" cap="flat" cmpd="sng" algn="ctr">
            <a:solidFill>
              <a:sysClr val="windowText" lastClr="000000"/>
            </a:solidFill>
            <a:prstDash val="solid"/>
            <a:miter lim="800000"/>
          </a:ln>
          <a:effectLst/>
        </p:spPr>
      </p:cxnSp>
    </p:spTree>
    <p:custDataLst>
      <p:tags r:id="rId1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381000" y="251414"/>
          <a:ext cx="11430000" cy="5632704"/>
        </p:xfrm>
        <a:graphic>
          <a:graphicData uri="http://schemas.openxmlformats.org/drawingml/2006/table">
            <a:tbl>
              <a:tblPr firstRow="1" firstCol="1" bandRow="1">
                <a:effectLst/>
                <a:tableStyleId>{5940675A-B579-460E-94D1-54222C63F5DA}</a:tableStyleId>
              </a:tblPr>
              <a:tblGrid>
                <a:gridCol w="914400"/>
                <a:gridCol w="914400"/>
                <a:gridCol w="9601200"/>
              </a:tblGrid>
              <a:tr h="0">
                <a:tc rowSpan="3">
                  <a:txBody>
                    <a:bodyPr vert="horz" wrap="square"/>
                    <a:lstStyle/>
                    <a:p>
                      <a:pPr marL="0" marR="0" indent="0" algn="l" defTabSz="914400" rtl="0" eaLnBrk="1" fontAlgn="auto" latinLnBrk="0" hangingPunct="1">
                        <a:lnSpc>
                          <a:spcPct val="120000"/>
                        </a:lnSpc>
                        <a:spcBef>
                          <a:spcPct val="0"/>
                        </a:spcBef>
                        <a:spcAft>
                          <a:spcPct val="0"/>
                        </a:spcAft>
                        <a:buClrTx/>
                        <a:buSzTx/>
                        <a:buFontTx/>
                        <a:buNone/>
                        <a:tabLst>
                          <a:tab pos="1188085"/>
                          <a:tab pos="2163445"/>
                          <a:tab pos="3142615"/>
                          <a:tab pos="4190365"/>
                        </a:tabLst>
                        <a:defRPr/>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甲午中日战争</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结果</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1895</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清政府战败求和</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与日本签订《</a:t>
                      </a:r>
                      <a:r>
                        <a:rPr lang="zh-CN" sz="2800" b="1">
                          <a:solidFill>
                            <a:srgbClr val="FF0000"/>
                          </a:solidFill>
                          <a:effectLst/>
                          <a:latin typeface="楷体" panose="02010609060101010101" charset="-122"/>
                          <a:ea typeface="楷体" panose="02010609060101010101" charset="-122"/>
                          <a:cs typeface="楷体" panose="02010609060101010101" charset="-122"/>
                        </a:rPr>
                        <a:t>马关条约</a:t>
                      </a:r>
                      <a:r>
                        <a:rPr lang="zh-CN"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性质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日本蓄意挑起的一场侵华战争</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中国被迫自卫的反侵略战争</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4608576">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影响</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对中国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①甲午战败和《马关条约》的签订</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使外国侵略势力进一步深入中国腹地</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大大加深了中国的半殖民地化程</a:t>
                      </a:r>
                      <a:r>
                        <a:rPr lang="zh-CN" sz="2800" b="1">
                          <a:solidFill>
                            <a:srgbClr val="FF0000"/>
                          </a:solidFill>
                          <a:effectLst/>
                          <a:latin typeface="楷体" panose="02010609060101010101" charset="-122"/>
                          <a:ea typeface="楷体" panose="02010609060101010101" charset="-122"/>
                          <a:cs typeface="楷体" panose="02010609060101010101" charset="-122"/>
                          <a:sym typeface="+mn-ea"/>
                        </a:rPr>
                        <a:t>度</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②条约签订后</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列强掀起瓜分中国的狂潮</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对中国的殖民掠夺进一步升级</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由以商品输出为主转为以资本输出为主</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中国的民族危机空前加剧</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③使先进的中国人认识到单纯引进外国器物不足以自强</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具有群体意义的民族意识觉醒</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康有为、梁启超等掀起了维新变法运动</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出现实业救国、兴办实业的热潮</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张謇兴办实业</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对日本</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使日本更加野心勃勃地走上军国主义扩张道路</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cxnSp>
        <p:nvCxnSpPr>
          <p:cNvPr id="4" name="直接连接符 3" title=""/>
          <p:cNvCxnSpPr/>
          <p:nvPr>
            <p:custDataLst>
              <p:tags r:id="rId4"/>
            </p:custDataLst>
          </p:nvPr>
        </p:nvCxnSpPr>
        <p:spPr>
          <a:xfrm>
            <a:off x="8123488" y="712239"/>
            <a:ext cx="1423464" cy="0"/>
          </a:xfrm>
          <a:prstGeom prst="line">
            <a:avLst/>
          </a:prstGeom>
          <a:noFill/>
          <a:ln w="12700" cap="flat" cmpd="sng" algn="ctr">
            <a:solidFill>
              <a:sysClr val="windowText" lastClr="000000"/>
            </a:solidFill>
            <a:prstDash val="solid"/>
            <a:miter lim="800000"/>
          </a:ln>
          <a:effectLst/>
        </p:spPr>
      </p:cxn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8" name="TextBox 1" title=""/>
          <p:cNvSpPr txBox="1"/>
          <p:nvPr>
            <p:custDataLst>
              <p:tags r:id="rId3"/>
            </p:custDataLst>
          </p:nvPr>
        </p:nvSpPr>
        <p:spPr>
          <a:xfrm>
            <a:off x="0" y="184150"/>
            <a:ext cx="1502410" cy="521970"/>
          </a:xfrm>
          <a:prstGeom prst="rect">
            <a:avLst/>
          </a:prstGeom>
          <a:solidFill>
            <a:schemeClr val="accent2">
              <a:lumMod val="20000"/>
              <a:lumOff val="80000"/>
            </a:schemeClr>
          </a:solid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zh-CN" altLang="en-US" sz="2800" b="1">
                <a:solidFill>
                  <a:srgbClr val="FF0000"/>
                </a:solidFill>
                <a:latin typeface="楷体" panose="02010609060101010101" charset="-122"/>
                <a:ea typeface="楷体" panose="02010609060101010101" charset="-122"/>
              </a:rPr>
              <a:t>微点拨</a:t>
            </a:r>
            <a:endParaRPr lang="zh-CN" altLang="en-US" sz="2800" b="1">
              <a:solidFill>
                <a:srgbClr val="FF0000"/>
              </a:solidFill>
              <a:latin typeface="楷体" panose="02010609060101010101" charset="-122"/>
              <a:ea typeface="楷体" panose="02010609060101010101" charset="-122"/>
            </a:endParaRPr>
          </a:p>
        </p:txBody>
      </p:sp>
      <p:sp>
        <p:nvSpPr>
          <p:cNvPr id="3" name="文本框 2" title=""/>
          <p:cNvSpPr txBox="1"/>
          <p:nvPr>
            <p:custDataLst>
              <p:tags r:id="rId4"/>
            </p:custDataLst>
          </p:nvPr>
        </p:nvSpPr>
        <p:spPr>
          <a:xfrm>
            <a:off x="717550" y="1832610"/>
            <a:ext cx="11250295" cy="267652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defTabSz="914400">
              <a:lnSpc>
                <a:spcPct val="150000"/>
              </a:lnSpc>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(1)</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根本原因</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腐朽没落的封建制度无力抵抗先进的资本主义制度</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gn="l" defTabSz="914400">
              <a:lnSpc>
                <a:spcPct val="150000"/>
              </a:lnSpc>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(2)</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主观原因</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清政府消极避战</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军备废弛</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指挥失误</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gn="l" defTabSz="914400">
              <a:lnSpc>
                <a:spcPct val="150000"/>
              </a:lnSpc>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(3)</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客观原因</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日本处于资本主义上升时期</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经济、军事力量强大</a:t>
            </a:r>
            <a:r>
              <a:rPr lang="en-US" sz="2800" b="1">
                <a:solidFill>
                  <a:srgbClr val="000000"/>
                </a:solidFill>
                <a:effectLst/>
                <a:latin typeface="楷体" panose="02010609060101010101" charset="-122"/>
                <a:ea typeface="楷体" panose="02010609060101010101" charset="-122"/>
                <a:cs typeface="楷体" panose="02010609060101010101" charset="-122"/>
                <a:sym typeface="+mn-ea"/>
              </a:rPr>
              <a:t>,</a:t>
            </a:r>
            <a:r>
              <a:rPr lang="zh-CN" sz="2800" b="1">
                <a:solidFill>
                  <a:srgbClr val="000000"/>
                </a:solidFill>
                <a:effectLst/>
                <a:latin typeface="楷体" panose="02010609060101010101" charset="-122"/>
                <a:ea typeface="楷体" panose="02010609060101010101" charset="-122"/>
                <a:cs typeface="楷体" panose="02010609060101010101" charset="-122"/>
                <a:sym typeface="+mn-ea"/>
              </a:rPr>
              <a:t>且蓄谋已久</a:t>
            </a:r>
            <a:endParaRPr lang="zh-CN" altLang="en-US" sz="2800" b="1">
              <a:solidFill>
                <a:srgbClr val="000000"/>
              </a:solidFill>
              <a:effectLst/>
              <a:latin typeface="楷体" panose="02010609060101010101" charset="-122"/>
              <a:ea typeface="楷体" panose="02010609060101010101" charset="-122"/>
              <a:cs typeface="楷体" panose="02010609060101010101" charset="-122"/>
              <a:sym typeface="+mn-ea"/>
            </a:endParaRPr>
          </a:p>
        </p:txBody>
      </p:sp>
      <p:sp>
        <p:nvSpPr>
          <p:cNvPr id="4" name="文本框 3" title=""/>
          <p:cNvSpPr txBox="1"/>
          <p:nvPr>
            <p:custDataLst>
              <p:tags r:id="rId5"/>
            </p:custDataLst>
          </p:nvPr>
        </p:nvSpPr>
        <p:spPr>
          <a:xfrm>
            <a:off x="885825" y="962025"/>
            <a:ext cx="3086100" cy="75565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a:lnSpc>
                <a:spcPct val="120000"/>
              </a:lnSpc>
              <a:tabLst>
                <a:tab pos="1188085"/>
                <a:tab pos="2163445"/>
                <a:tab pos="3142615"/>
                <a:tab pos="4190365"/>
              </a:tabLst>
            </a:pPr>
            <a:r>
              <a:rPr lang="zh-CN" sz="3600" b="1">
                <a:solidFill>
                  <a:srgbClr val="FF0000"/>
                </a:solidFill>
                <a:effectLst/>
                <a:latin typeface="楷体" panose="02010609060101010101" charset="-122"/>
                <a:ea typeface="楷体" panose="02010609060101010101" charset="-122"/>
                <a:cs typeface="Times New Roman" panose="02020603050405020304" pitchFamily="34" charset="-120"/>
                <a:sym typeface="+mn-ea"/>
              </a:rPr>
              <a:t>中国战败原因</a:t>
            </a:r>
            <a:endParaRPr lang="zh-CN" altLang="en-US" sz="3600" b="1">
              <a:solidFill>
                <a:srgbClr val="FF0000"/>
              </a:solidFill>
              <a:effectLst/>
              <a:latin typeface="楷体" panose="02010609060101010101" charset="-122"/>
              <a:ea typeface="楷体" panose="02010609060101010101" charset="-122"/>
              <a:cs typeface="Times New Roman" panose="02020603050405020304" pitchFamily="34" charset="-120"/>
              <a:sym typeface="+mn-ea"/>
            </a:endParaRPr>
          </a:p>
        </p:txBody>
      </p:sp>
    </p:spTree>
    <p:custDataLst>
      <p:tags r:id="rId6"/>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title=""/>
          <p:cNvSpPr txBox="1"/>
          <p:nvPr>
            <p:custDataLst>
              <p:tags r:id="rId3"/>
            </p:custDataLst>
          </p:nvPr>
        </p:nvSpPr>
        <p:spPr>
          <a:xfrm>
            <a:off x="635" y="36830"/>
            <a:ext cx="609600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latinLnBrk="1"/>
            <a:r>
              <a:rPr lang="zh-CN" sz="2800" b="1">
                <a:solidFill>
                  <a:srgbClr val="FF0000"/>
                </a:solidFill>
                <a:latin typeface="楷体" panose="02010609060101010101" charset="-122"/>
                <a:ea typeface="楷体" panose="02010609060101010101" charset="-122"/>
                <a:cs typeface="楷体" panose="02010609060101010101" charset="-122"/>
                <a:sym typeface="+mn-ea"/>
              </a:rPr>
              <a:t>二、</a:t>
            </a:r>
            <a:r>
              <a:rPr sz="2800" b="1">
                <a:solidFill>
                  <a:srgbClr val="FF0000"/>
                </a:solidFill>
                <a:latin typeface="楷体" panose="02010609060101010101" charset="-122"/>
                <a:ea typeface="楷体" panose="02010609060101010101" charset="-122"/>
                <a:cs typeface="楷体" panose="02010609060101010101" charset="-122"/>
                <a:sym typeface="+mn-ea"/>
              </a:rPr>
              <a:t>《马关条约》</a:t>
            </a:r>
            <a:endParaRPr sz="2800" b="1">
              <a:solidFill>
                <a:srgbClr val="FF0000"/>
              </a:solidFill>
              <a:latin typeface="楷体" panose="02010609060101010101" charset="-122"/>
              <a:ea typeface="楷体" panose="02010609060101010101" charset="-122"/>
              <a:cs typeface="楷体" panose="02010609060101010101" charset="-122"/>
              <a:sym typeface="+mn-ea"/>
            </a:endParaRPr>
          </a:p>
        </p:txBody>
      </p:sp>
      <p:graphicFrame>
        <p:nvGraphicFramePr>
          <p:cNvPr id="3" name="表格 2" title=""/>
          <p:cNvGraphicFramePr>
            <a:graphicFrameLocks noGrp="1" noChangeAspect="1"/>
          </p:cNvGraphicFramePr>
          <p:nvPr>
            <p:custDataLst>
              <p:tags r:id="rId4"/>
            </p:custDataLst>
          </p:nvPr>
        </p:nvGraphicFramePr>
        <p:xfrm>
          <a:off x="380999" y="635565"/>
          <a:ext cx="11430002" cy="5120640"/>
        </p:xfrm>
        <a:graphic>
          <a:graphicData uri="http://schemas.openxmlformats.org/drawingml/2006/table">
            <a:tbl>
              <a:tblPr firstRow="1" firstCol="1" bandRow="1">
                <a:effectLst/>
                <a:tableStyleId>{5940675A-B579-460E-94D1-54222C63F5DA}</a:tableStyleId>
              </a:tblPr>
              <a:tblGrid>
                <a:gridCol w="1511301"/>
                <a:gridCol w="863600"/>
                <a:gridCol w="2387600"/>
                <a:gridCol w="2298700"/>
                <a:gridCol w="4368801"/>
              </a:tblGrid>
              <a:tr h="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签订时间</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1895</a:t>
                      </a:r>
                      <a:r>
                        <a:rPr lang="zh-CN" sz="2800" b="1">
                          <a:solidFill>
                            <a:srgbClr val="000000"/>
                          </a:solidFill>
                          <a:effectLst/>
                          <a:latin typeface="楷体" panose="02010609060101010101" charset="-122"/>
                          <a:ea typeface="楷体" panose="02010609060101010101" charset="-122"/>
                          <a:cs typeface="楷体" panose="02010609060101010101" charset="-122"/>
                        </a:rPr>
                        <a:t>年</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地点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日本马关</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今下关市</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签约双方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4">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清政府</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李鸿章</a:t>
                      </a:r>
                      <a:r>
                        <a:rPr lang="en-US" altLang="zh-CN" sz="2800" b="1">
                          <a:solidFill>
                            <a:srgbClr val="FF0000"/>
                          </a:solidFill>
                          <a:effectLst/>
                          <a:latin typeface="楷体" panose="02010609060101010101" charset="-122"/>
                          <a:ea typeface="楷体" panose="02010609060101010101" charset="-122"/>
                          <a:cs typeface="楷体" panose="02010609060101010101" charset="-122"/>
                        </a:rPr>
                        <a:t> </a:t>
                      </a:r>
                      <a:r>
                        <a:rPr lang="zh-CN" sz="2800" b="1">
                          <a:solidFill>
                            <a:srgbClr val="000000"/>
                          </a:solidFill>
                          <a:effectLst/>
                          <a:latin typeface="楷体" panose="02010609060101010101" charset="-122"/>
                          <a:ea typeface="楷体" panose="02010609060101010101" charset="-122"/>
                          <a:cs typeface="楷体" panose="02010609060101010101" charset="-122"/>
                        </a:rPr>
                        <a:t>日本</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伊藤博文</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c hMerge="1">
                  <a:txBody>
                    <a:bodyPr vert="horz" wrap="square"/>
                    <a:lstStyle/>
                    <a:p/>
                  </a:txBody>
                  <a:tcPr/>
                </a:tc>
              </a:tr>
              <a:tr h="0">
                <a:tc rowSpan="3">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主要内</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容及其</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危害</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主要内容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对中国的危害</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2358669">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割地</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清政府割</a:t>
                      </a:r>
                      <a:r>
                        <a:rPr lang="zh-CN" sz="2800" b="1">
                          <a:solidFill>
                            <a:srgbClr val="FF0000"/>
                          </a:solidFill>
                          <a:effectLst/>
                          <a:latin typeface="楷体" panose="02010609060101010101" charset="-122"/>
                          <a:ea typeface="楷体" panose="02010609060101010101" charset="-122"/>
                          <a:cs typeface="楷体" panose="02010609060101010101" charset="-122"/>
                        </a:rPr>
                        <a:t>辽东半岛</a:t>
                      </a:r>
                      <a:r>
                        <a:rPr lang="zh-CN"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台湾全岛</a:t>
                      </a:r>
                      <a:r>
                        <a:rPr lang="zh-CN" sz="2800" b="1">
                          <a:solidFill>
                            <a:srgbClr val="000000"/>
                          </a:solidFill>
                          <a:effectLst/>
                          <a:latin typeface="楷体" panose="02010609060101010101" charset="-122"/>
                          <a:ea typeface="楷体" panose="02010609060101010101" charset="-122"/>
                          <a:cs typeface="楷体" panose="02010609060101010101" charset="-122"/>
                        </a:rPr>
                        <a:t>及所有附属各岛屿、</a:t>
                      </a:r>
                      <a:r>
                        <a:rPr lang="zh-CN" sz="2800" b="1">
                          <a:solidFill>
                            <a:srgbClr val="FF0000"/>
                          </a:solidFill>
                          <a:effectLst/>
                          <a:latin typeface="楷体" panose="02010609060101010101" charset="-122"/>
                          <a:ea typeface="楷体" panose="02010609060101010101" charset="-122"/>
                          <a:cs typeface="楷体" panose="02010609060101010101" charset="-122"/>
                        </a:rPr>
                        <a:t>澎湖列岛</a:t>
                      </a:r>
                      <a:r>
                        <a:rPr lang="zh-CN" sz="2800" b="1">
                          <a:solidFill>
                            <a:srgbClr val="000000"/>
                          </a:solidFill>
                          <a:effectLst/>
                          <a:latin typeface="楷体" panose="02010609060101010101" charset="-122"/>
                          <a:ea typeface="楷体" panose="02010609060101010101" charset="-122"/>
                          <a:cs typeface="楷体" panose="02010609060101010101" charset="-122"/>
                        </a:rPr>
                        <a:t>给日本</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后德、法、俄干涉</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日本放弃辽东半岛</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中国支付</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赎辽费</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进一步破坏了中国主权的完整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刺激了列强瓜分中国的野心</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民族危机进一步加深</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024128">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赔款</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赔偿日本兵费白银</a:t>
                      </a:r>
                      <a:r>
                        <a:rPr lang="en-US" sz="2800" b="1">
                          <a:solidFill>
                            <a:srgbClr val="FF0000"/>
                          </a:solidFill>
                          <a:effectLst/>
                          <a:latin typeface="楷体" panose="02010609060101010101" charset="-122"/>
                          <a:ea typeface="楷体" panose="02010609060101010101" charset="-122"/>
                          <a:cs typeface="楷体" panose="02010609060101010101" charset="-122"/>
                        </a:rPr>
                        <a:t>2</a:t>
                      </a:r>
                      <a:r>
                        <a:rPr lang="zh-CN" sz="2800" b="1">
                          <a:solidFill>
                            <a:srgbClr val="FF0000"/>
                          </a:solidFill>
                          <a:effectLst/>
                          <a:latin typeface="楷体" panose="02010609060101010101" charset="-122"/>
                          <a:ea typeface="楷体" panose="02010609060101010101" charset="-122"/>
                          <a:cs typeface="楷体" panose="02010609060101010101" charset="-122"/>
                        </a:rPr>
                        <a:t>亿两</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大大加重了中国人民的经济负担</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cxnSp>
        <p:nvCxnSpPr>
          <p:cNvPr id="5" name="直接连接符 4" title=""/>
          <p:cNvCxnSpPr/>
          <p:nvPr>
            <p:custDataLst>
              <p:tags r:id="rId5"/>
            </p:custDataLst>
          </p:nvPr>
        </p:nvCxnSpPr>
        <p:spPr>
          <a:xfrm>
            <a:off x="3089039" y="1620532"/>
            <a:ext cx="1054072" cy="0"/>
          </a:xfrm>
          <a:prstGeom prst="line">
            <a:avLst/>
          </a:prstGeom>
          <a:noFill/>
          <a:ln w="12700" cap="flat" cmpd="sng" algn="ctr">
            <a:solidFill>
              <a:sysClr val="windowText" lastClr="000000"/>
            </a:solidFill>
            <a:prstDash val="solid"/>
            <a:miter lim="800000"/>
          </a:ln>
          <a:effectLst/>
        </p:spPr>
      </p:cxnSp>
      <p:cxnSp>
        <p:nvCxnSpPr>
          <p:cNvPr id="8" name="直接连接符 7" title=""/>
          <p:cNvCxnSpPr/>
          <p:nvPr>
            <p:custDataLst>
              <p:tags r:id="rId6"/>
            </p:custDataLst>
          </p:nvPr>
        </p:nvCxnSpPr>
        <p:spPr>
          <a:xfrm>
            <a:off x="5298227" y="1607183"/>
            <a:ext cx="1423464" cy="0"/>
          </a:xfrm>
          <a:prstGeom prst="line">
            <a:avLst/>
          </a:prstGeom>
          <a:noFill/>
          <a:ln w="12700" cap="flat" cmpd="sng" algn="ctr">
            <a:solidFill>
              <a:sysClr val="windowText" lastClr="000000"/>
            </a:solidFill>
            <a:prstDash val="solid"/>
            <a:miter lim="800000"/>
          </a:ln>
          <a:effectLst/>
        </p:spPr>
      </p:cxnSp>
      <p:cxnSp>
        <p:nvCxnSpPr>
          <p:cNvPr id="10" name="直接连接符 9" title=""/>
          <p:cNvCxnSpPr/>
          <p:nvPr>
            <p:custDataLst>
              <p:tags r:id="rId7"/>
            </p:custDataLst>
          </p:nvPr>
        </p:nvCxnSpPr>
        <p:spPr>
          <a:xfrm>
            <a:off x="4166812" y="2659165"/>
            <a:ext cx="1423464" cy="0"/>
          </a:xfrm>
          <a:prstGeom prst="line">
            <a:avLst/>
          </a:prstGeom>
          <a:noFill/>
          <a:ln w="12700" cap="flat" cmpd="sng" algn="ctr">
            <a:solidFill>
              <a:sysClr val="windowText" lastClr="000000"/>
            </a:solidFill>
            <a:prstDash val="solid"/>
            <a:miter lim="800000"/>
          </a:ln>
          <a:effectLst/>
        </p:spPr>
      </p:cxnSp>
      <p:cxnSp>
        <p:nvCxnSpPr>
          <p:cNvPr id="12" name="直接连接符 11" title=""/>
          <p:cNvCxnSpPr/>
          <p:nvPr>
            <p:custDataLst>
              <p:tags r:id="rId8"/>
            </p:custDataLst>
          </p:nvPr>
        </p:nvCxnSpPr>
        <p:spPr>
          <a:xfrm>
            <a:off x="5948718" y="2659165"/>
            <a:ext cx="1423464" cy="0"/>
          </a:xfrm>
          <a:prstGeom prst="line">
            <a:avLst/>
          </a:prstGeom>
          <a:noFill/>
          <a:ln w="12700" cap="flat" cmpd="sng" algn="ctr">
            <a:solidFill>
              <a:sysClr val="windowText" lastClr="000000"/>
            </a:solidFill>
            <a:prstDash val="solid"/>
            <a:miter lim="800000"/>
          </a:ln>
          <a:effectLst/>
        </p:spPr>
      </p:cxnSp>
      <p:cxnSp>
        <p:nvCxnSpPr>
          <p:cNvPr id="14" name="直接连接符 13" title=""/>
          <p:cNvCxnSpPr/>
          <p:nvPr>
            <p:custDataLst>
              <p:tags r:id="rId9"/>
            </p:custDataLst>
          </p:nvPr>
        </p:nvCxnSpPr>
        <p:spPr>
          <a:xfrm>
            <a:off x="5948482" y="3129920"/>
            <a:ext cx="1423464" cy="0"/>
          </a:xfrm>
          <a:prstGeom prst="line">
            <a:avLst/>
          </a:prstGeom>
          <a:noFill/>
          <a:ln w="12700" cap="flat" cmpd="sng" algn="ctr">
            <a:solidFill>
              <a:sysClr val="windowText" lastClr="000000"/>
            </a:solidFill>
            <a:prstDash val="solid"/>
            <a:miter lim="800000"/>
          </a:ln>
          <a:effectLst/>
        </p:spPr>
      </p:cxnSp>
      <p:cxnSp>
        <p:nvCxnSpPr>
          <p:cNvPr id="16" name="直接连接符 15" title=""/>
          <p:cNvCxnSpPr/>
          <p:nvPr>
            <p:custDataLst>
              <p:tags r:id="rId10"/>
            </p:custDataLst>
          </p:nvPr>
        </p:nvCxnSpPr>
        <p:spPr>
          <a:xfrm>
            <a:off x="5597164" y="5430532"/>
            <a:ext cx="1054072" cy="0"/>
          </a:xfrm>
          <a:prstGeom prst="line">
            <a:avLst/>
          </a:prstGeom>
          <a:noFill/>
          <a:ln w="12700" cap="flat" cmpd="sng" algn="ctr">
            <a:solidFill>
              <a:sysClr val="windowText" lastClr="000000"/>
            </a:solidFill>
            <a:prstDash val="solid"/>
            <a:miter lim="800000"/>
          </a:ln>
          <a:effectLst/>
        </p:spPr>
      </p:cxnSp>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380999" y="420935"/>
          <a:ext cx="11252201" cy="2560320"/>
        </p:xfrm>
        <a:graphic>
          <a:graphicData uri="http://schemas.openxmlformats.org/drawingml/2006/table">
            <a:tbl>
              <a:tblPr firstRow="1" firstCol="1" bandRow="1">
                <a:effectLst/>
                <a:tableStyleId>{5940675A-B579-460E-94D1-54222C63F5DA}</a:tableStyleId>
              </a:tblPr>
              <a:tblGrid>
                <a:gridCol w="1511301"/>
                <a:gridCol w="863600"/>
                <a:gridCol w="4686300"/>
                <a:gridCol w="4191000"/>
              </a:tblGrid>
              <a:tr h="650667">
                <a:tc rowSpan="2">
                  <a:txBody>
                    <a:bodyPr vert="horz" wrap="square"/>
                    <a:lstStyle/>
                    <a:p>
                      <a:pPr>
                        <a:lnSpc>
                          <a:spcPct val="120000"/>
                        </a:lnSpc>
                        <a:spcAft>
                          <a:spcPct val="0"/>
                        </a:spcAft>
                        <a:tabLst>
                          <a:tab pos="1188085"/>
                          <a:tab pos="2163445"/>
                          <a:tab pos="3142615"/>
                          <a:tab pos="4190365"/>
                        </a:tabLst>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主要内</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容及其</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危害</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p>
                      <a:endParaRPr lang="zh-CN" altLang="en-US" sz="2800" b="1">
                        <a:solidFill>
                          <a:sysClr val="windowText" lastClr="000000"/>
                        </a:solidFill>
                        <a:latin typeface="楷体" panose="02010609060101010101" charset="-122"/>
                        <a:ea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altLang="en-US" sz="2800" b="1" smtClean="0">
                          <a:solidFill>
                            <a:srgbClr val="000000"/>
                          </a:solidFill>
                          <a:effectLst/>
                          <a:latin typeface="楷体" panose="02010609060101010101" charset="-122"/>
                          <a:ea typeface="楷体" panose="02010609060101010101" charset="-122"/>
                          <a:cs typeface="Times New Roman" panose="02020603050405020304" pitchFamily="34" charset="-120"/>
                        </a:rPr>
                        <a:t>开埠</a:t>
                      </a:r>
                      <a:endParaRPr lang="zh-CN" altLang="en-US"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开放</a:t>
                      </a: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沙市</a:t>
                      </a: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a:t>
                      </a: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重庆</a:t>
                      </a: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a:t>
                      </a: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苏州</a:t>
                      </a: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a:t>
                      </a: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杭州</a:t>
                      </a: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为商埠</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使列强侵略势力进一步深入中国腹地</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772667">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altLang="en-US" sz="2800" b="1" smtClean="0">
                          <a:solidFill>
                            <a:srgbClr val="000000"/>
                          </a:solidFill>
                          <a:effectLst/>
                          <a:latin typeface="楷体" panose="02010609060101010101" charset="-122"/>
                          <a:ea typeface="楷体" panose="02010609060101010101" charset="-122"/>
                          <a:cs typeface="Times New Roman" panose="02020603050405020304" pitchFamily="34" charset="-120"/>
                        </a:rPr>
                        <a:t>设厂</a:t>
                      </a:r>
                      <a:endParaRPr lang="zh-CN" altLang="en-US"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允许日本在通商口岸开设工厂</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投资办厂</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便利了帝国主义国家对华</a:t>
                      </a:r>
                      <a:r>
                        <a:rPr lang="zh-CN" sz="2800" b="1">
                          <a:solidFill>
                            <a:srgbClr val="FF0000"/>
                          </a:solidFill>
                          <a:effectLst/>
                          <a:latin typeface="楷体" panose="02010609060101010101" charset="-122"/>
                          <a:ea typeface="楷体" panose="02010609060101010101" charset="-122"/>
                          <a:cs typeface="楷体" panose="02010609060101010101" charset="-122"/>
                        </a:rPr>
                        <a:t>资本输出</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严重阻碍了中国民族资本主义的发展</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8158" marR="81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cxnSp>
        <p:nvCxnSpPr>
          <p:cNvPr id="5" name="直接连接符 4" title=""/>
          <p:cNvCxnSpPr/>
          <p:nvPr>
            <p:custDataLst>
              <p:tags r:id="rId4"/>
            </p:custDataLst>
          </p:nvPr>
        </p:nvCxnSpPr>
        <p:spPr>
          <a:xfrm>
            <a:off x="3464961" y="876445"/>
            <a:ext cx="728253" cy="0"/>
          </a:xfrm>
          <a:prstGeom prst="line">
            <a:avLst/>
          </a:prstGeom>
          <a:noFill/>
          <a:ln w="12700" cap="flat" cmpd="sng" algn="ctr">
            <a:solidFill>
              <a:sysClr val="windowText" lastClr="000000"/>
            </a:solidFill>
            <a:prstDash val="solid"/>
            <a:miter lim="800000"/>
          </a:ln>
          <a:effectLst/>
        </p:spPr>
      </p:cxnSp>
      <p:cxnSp>
        <p:nvCxnSpPr>
          <p:cNvPr id="7" name="直接连接符 6" title=""/>
          <p:cNvCxnSpPr/>
          <p:nvPr>
            <p:custDataLst>
              <p:tags r:id="rId5"/>
            </p:custDataLst>
          </p:nvPr>
        </p:nvCxnSpPr>
        <p:spPr>
          <a:xfrm>
            <a:off x="4543484" y="876445"/>
            <a:ext cx="728253" cy="0"/>
          </a:xfrm>
          <a:prstGeom prst="line">
            <a:avLst/>
          </a:prstGeom>
          <a:noFill/>
          <a:ln w="12700" cap="flat" cmpd="sng" algn="ctr">
            <a:solidFill>
              <a:sysClr val="windowText" lastClr="000000"/>
            </a:solidFill>
            <a:prstDash val="solid"/>
            <a:miter lim="800000"/>
          </a:ln>
          <a:effectLst/>
        </p:spPr>
      </p:cxnSp>
      <p:cxnSp>
        <p:nvCxnSpPr>
          <p:cNvPr id="9" name="直接连接符 8" title=""/>
          <p:cNvCxnSpPr/>
          <p:nvPr>
            <p:custDataLst>
              <p:tags r:id="rId6"/>
            </p:custDataLst>
          </p:nvPr>
        </p:nvCxnSpPr>
        <p:spPr>
          <a:xfrm>
            <a:off x="5575116" y="876445"/>
            <a:ext cx="728253" cy="0"/>
          </a:xfrm>
          <a:prstGeom prst="line">
            <a:avLst/>
          </a:prstGeom>
          <a:noFill/>
          <a:ln w="12700" cap="flat" cmpd="sng" algn="ctr">
            <a:solidFill>
              <a:sysClr val="windowText" lastClr="000000"/>
            </a:solidFill>
            <a:prstDash val="solid"/>
            <a:miter lim="800000"/>
          </a:ln>
          <a:effectLst/>
        </p:spPr>
      </p:cxnSp>
      <p:cxnSp>
        <p:nvCxnSpPr>
          <p:cNvPr id="11" name="直接连接符 10" title=""/>
          <p:cNvCxnSpPr/>
          <p:nvPr>
            <p:custDataLst>
              <p:tags r:id="rId7"/>
            </p:custDataLst>
          </p:nvPr>
        </p:nvCxnSpPr>
        <p:spPr>
          <a:xfrm>
            <a:off x="6630194" y="876445"/>
            <a:ext cx="728253" cy="0"/>
          </a:xfrm>
          <a:prstGeom prst="line">
            <a:avLst/>
          </a:prstGeom>
          <a:noFill/>
          <a:ln w="12700" cap="flat" cmpd="sng" algn="ctr">
            <a:solidFill>
              <a:sysClr val="windowText" lastClr="000000"/>
            </a:solidFill>
            <a:prstDash val="solid"/>
            <a:miter lim="800000"/>
          </a:ln>
          <a:effectLst/>
        </p:spPr>
      </p:cxnSp>
      <p:cxnSp>
        <p:nvCxnSpPr>
          <p:cNvPr id="13" name="直接连接符 12" title=""/>
          <p:cNvCxnSpPr/>
          <p:nvPr>
            <p:custDataLst>
              <p:tags r:id="rId8"/>
            </p:custDataLst>
          </p:nvPr>
        </p:nvCxnSpPr>
        <p:spPr>
          <a:xfrm>
            <a:off x="2894996" y="2695441"/>
            <a:ext cx="1423464" cy="0"/>
          </a:xfrm>
          <a:prstGeom prst="line">
            <a:avLst/>
          </a:prstGeom>
          <a:noFill/>
          <a:ln w="12700" cap="flat" cmpd="sng" algn="ctr">
            <a:solidFill>
              <a:sysClr val="windowText" lastClr="000000"/>
            </a:solidFill>
            <a:prstDash val="solid"/>
            <a:miter lim="800000"/>
          </a:ln>
          <a:effectLst/>
        </p:spPr>
      </p:cxnSp>
      <p:cxnSp>
        <p:nvCxnSpPr>
          <p:cNvPr id="15" name="直接连接符 14" title=""/>
          <p:cNvCxnSpPr/>
          <p:nvPr>
            <p:custDataLst>
              <p:tags r:id="rId9"/>
            </p:custDataLst>
          </p:nvPr>
        </p:nvCxnSpPr>
        <p:spPr>
          <a:xfrm>
            <a:off x="7464209" y="2441666"/>
            <a:ext cx="1423464" cy="0"/>
          </a:xfrm>
          <a:prstGeom prst="line">
            <a:avLst/>
          </a:prstGeom>
          <a:noFill/>
          <a:ln w="12700" cap="flat" cmpd="sng" algn="ctr">
            <a:solidFill>
              <a:sysClr val="windowText" lastClr="000000"/>
            </a:solidFill>
            <a:prstDash val="solid"/>
            <a:miter lim="800000"/>
          </a:ln>
          <a:effectLst/>
        </p:spPr>
      </p:cxnSp>
      <p:sp>
        <p:nvSpPr>
          <p:cNvPr id="16" name="TextBox 1" title=""/>
          <p:cNvSpPr txBox="1"/>
          <p:nvPr>
            <p:custDataLst>
              <p:tags r:id="rId10"/>
            </p:custDataLst>
          </p:nvPr>
        </p:nvSpPr>
        <p:spPr>
          <a:xfrm>
            <a:off x="0" y="3168015"/>
            <a:ext cx="1502410" cy="521970"/>
          </a:xfrm>
          <a:prstGeom prst="rect">
            <a:avLst/>
          </a:prstGeom>
          <a:solidFill>
            <a:schemeClr val="accent2">
              <a:lumMod val="20000"/>
              <a:lumOff val="80000"/>
            </a:schemeClr>
          </a:solid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zh-CN" altLang="en-US" sz="2800" b="1">
                <a:solidFill>
                  <a:srgbClr val="FF0000"/>
                </a:solidFill>
                <a:latin typeface="楷体" panose="02010609060101010101" charset="-122"/>
                <a:ea typeface="楷体" panose="02010609060101010101" charset="-122"/>
              </a:rPr>
              <a:t>微点拨</a:t>
            </a:r>
            <a:endParaRPr lang="zh-CN" altLang="en-US" sz="2800" b="1">
              <a:solidFill>
                <a:srgbClr val="FF0000"/>
              </a:solidFill>
              <a:latin typeface="楷体" panose="02010609060101010101" charset="-122"/>
              <a:ea typeface="楷体" panose="02010609060101010101" charset="-122"/>
            </a:endParaRPr>
          </a:p>
        </p:txBody>
      </p:sp>
      <p:sp>
        <p:nvSpPr>
          <p:cNvPr id="17" name="文本框 16" title=""/>
          <p:cNvSpPr txBox="1"/>
          <p:nvPr>
            <p:custDataLst>
              <p:tags r:id="rId11"/>
            </p:custDataLst>
          </p:nvPr>
        </p:nvSpPr>
        <p:spPr>
          <a:xfrm>
            <a:off x="3118485" y="3103245"/>
            <a:ext cx="6096000" cy="65087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ctr">
              <a:lnSpc>
                <a:spcPct val="130000"/>
              </a:lnSpc>
              <a:tabLst>
                <a:tab pos="1188085"/>
                <a:tab pos="2163445"/>
                <a:tab pos="3142615"/>
                <a:tab pos="4190365"/>
              </a:tabLst>
            </a:pPr>
            <a:r>
              <a:rPr lang="zh-CN" altLang="zh-CN" sz="2800" b="1">
                <a:solidFill>
                  <a:srgbClr val="FF0000"/>
                </a:solidFill>
                <a:latin typeface="楷体" panose="02010609060101010101" charset="-122"/>
                <a:ea typeface="楷体" panose="02010609060101010101" charset="-122"/>
                <a:cs typeface="Times New Roman" panose="02020603050405020304" pitchFamily="34" charset="-120"/>
                <a:sym typeface="+mn-ea"/>
              </a:rPr>
              <a:t>列强侵华方式的</a:t>
            </a:r>
            <a:r>
              <a:rPr lang="zh-CN" altLang="zh-CN" sz="2800" b="1" smtClean="0">
                <a:solidFill>
                  <a:srgbClr val="FF0000"/>
                </a:solidFill>
                <a:latin typeface="楷体" panose="02010609060101010101" charset="-122"/>
                <a:ea typeface="楷体" panose="02010609060101010101" charset="-122"/>
                <a:cs typeface="Times New Roman" panose="02020603050405020304" pitchFamily="34" charset="-120"/>
                <a:sym typeface="+mn-ea"/>
              </a:rPr>
              <a:t>转变</a:t>
            </a:r>
            <a:r>
              <a:rPr lang="en-US" altLang="zh-CN" sz="2800" smtClean="0">
                <a:solidFill>
                  <a:srgbClr val="000000"/>
                </a:solidFill>
                <a:ea typeface="黑体" panose="02010609060101010101" charset="-122"/>
                <a:cs typeface="Times New Roman" panose="02020603050405020304" pitchFamily="34" charset="-120"/>
                <a:sym typeface="+mn-ea"/>
              </a:rPr>
              <a:t> </a:t>
            </a:r>
            <a:endParaRPr lang="en-US" altLang="zh-CN" sz="2800" smtClean="0">
              <a:solidFill>
                <a:srgbClr val="000000"/>
              </a:solidFill>
              <a:ea typeface="黑体" panose="02010609060101010101" charset="-122"/>
              <a:cs typeface="Times New Roman" panose="02020603050405020304" pitchFamily="34" charset="-120"/>
              <a:sym typeface="+mn-ea"/>
            </a:endParaRPr>
          </a:p>
        </p:txBody>
      </p:sp>
      <p:pic>
        <p:nvPicPr>
          <p:cNvPr id="18" name="JZ80.eps" title=""/>
          <p:cNvPicPr>
            <a:picLocks noChangeAspect="1"/>
          </p:cNvPicPr>
          <p:nvPr>
            <p:custDataLst>
              <p:tags r:id="rId13"/>
            </p:custDataLst>
          </p:nvPr>
        </p:nvPicPr>
        <p:blipFill>
          <a:blip r:embed="rId12">
            <a:clrChange>
              <a:clrFrom>
                <a:srgbClr val="FFFFFF"/>
              </a:clrFrom>
              <a:clrTo>
                <a:srgbClr val="FFFFFF">
                  <a:alpha val="0"/>
                </a:srgbClr>
              </a:clrTo>
            </a:clrChange>
          </a:blip>
          <a:stretch>
            <a:fillRect/>
          </a:stretch>
        </p:blipFill>
        <p:spPr>
          <a:xfrm>
            <a:off x="381000" y="3877274"/>
            <a:ext cx="11430000" cy="2822583"/>
          </a:xfrm>
          <a:prstGeom prst="rect">
            <a:avLst/>
          </a:prstGeom>
        </p:spPr>
      </p:pic>
    </p:spTree>
    <p:custDataLst>
      <p:tags r:id="rId14"/>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903605" y="193040"/>
            <a:ext cx="10879455" cy="13836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just" fontAlgn="ctr" hangingPunct="0">
              <a:lnSpc>
                <a:spcPct val="150000"/>
              </a:lnSpc>
            </a:pPr>
            <a:r>
              <a:rPr lang="zh-CN" altLang="zh-CN" sz="2800" b="1">
                <a:solidFill>
                  <a:srgbClr val="FF0000"/>
                </a:solidFill>
                <a:effectLst/>
                <a:latin typeface="楷体" panose="02010609060101010101" charset="-122"/>
                <a:ea typeface="楷体" panose="02010609060101010101" charset="-122"/>
                <a:cs typeface="Arial" pitchFamily="34" charset="0"/>
                <a:sym typeface="+mn-ea"/>
              </a:rPr>
              <a:t>通过《马关条约》，清政府被迫允许外国在中国投资办厂，而今天中国同样允许外国在中国投资办厂，这二者之间有什么不同？</a:t>
            </a:r>
            <a:endParaRPr lang="zh-CN" altLang="zh-CN" sz="2800" b="1">
              <a:solidFill>
                <a:srgbClr val="FF0000"/>
              </a:solidFill>
              <a:effectLst/>
              <a:latin typeface="楷体" panose="02010609060101010101" charset="-122"/>
              <a:ea typeface="楷体" panose="02010609060101010101" charset="-122"/>
              <a:cs typeface="Arial" pitchFamily="34" charset="0"/>
              <a:sym typeface="+mn-ea"/>
            </a:endParaRPr>
          </a:p>
        </p:txBody>
      </p:sp>
      <p:sp>
        <p:nvSpPr>
          <p:cNvPr id="4" name="文本框 3" title=""/>
          <p:cNvSpPr txBox="1"/>
          <p:nvPr>
            <p:custDataLst>
              <p:tags r:id="rId4"/>
            </p:custDataLst>
          </p:nvPr>
        </p:nvSpPr>
        <p:spPr>
          <a:xfrm>
            <a:off x="1057910" y="2052955"/>
            <a:ext cx="10570210" cy="332295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lang="zh-CN" altLang="en-US" sz="2800" b="1">
                <a:latin typeface="楷体" panose="02010609060101010101" charset="-122"/>
                <a:ea typeface="楷体" panose="02010609060101010101" charset="-122"/>
              </a:rPr>
              <a:t>清政府是在丧失主权的情况下，被迫允许列强在中国投资办厂，便利了列强对中国进行经济侵略</a:t>
            </a:r>
            <a:endParaRPr lang="zh-CN" altLang="en-US" sz="2800" b="1">
              <a:latin typeface="楷体" panose="02010609060101010101" charset="-122"/>
              <a:ea typeface="楷体" panose="02010609060101010101" charset="-122"/>
            </a:endParaRPr>
          </a:p>
          <a:p>
            <a:pPr>
              <a:lnSpc>
                <a:spcPct val="150000"/>
              </a:lnSpc>
            </a:pPr>
            <a:endParaRPr lang="zh-CN" altLang="en-US" sz="2800" b="1">
              <a:latin typeface="楷体" panose="02010609060101010101" charset="-122"/>
              <a:ea typeface="楷体" panose="02010609060101010101" charset="-122"/>
            </a:endParaRPr>
          </a:p>
          <a:p>
            <a:pPr>
              <a:lnSpc>
                <a:spcPct val="150000"/>
              </a:lnSpc>
            </a:pPr>
            <a:r>
              <a:rPr lang="zh-CN" altLang="en-US" sz="2800" b="1">
                <a:latin typeface="楷体" panose="02010609060101010101" charset="-122"/>
                <a:ea typeface="楷体" panose="02010609060101010101" charset="-122"/>
              </a:rPr>
              <a:t>今天的招商引资则是在中国政府充分行使主权的情况下，主动利用外资来加快中国的经济发展，是双赢互惠的</a:t>
            </a:r>
            <a:endParaRPr lang="zh-CN" altLang="en-US" sz="2800" b="1">
              <a:latin typeface="楷体" panose="02010609060101010101" charset="-122"/>
              <a:ea typeface="楷体" panose="02010609060101010101"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title=""/>
          <p:cNvSpPr txBox="1"/>
          <p:nvPr>
            <p:custDataLst>
              <p:tags r:id="rId3"/>
            </p:custDataLst>
          </p:nvPr>
        </p:nvSpPr>
        <p:spPr>
          <a:xfrm>
            <a:off x="635" y="36830"/>
            <a:ext cx="609600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latinLnBrk="1"/>
            <a:r>
              <a:rPr lang="zh-CN" sz="2800" b="1">
                <a:solidFill>
                  <a:srgbClr val="FF0000"/>
                </a:solidFill>
                <a:latin typeface="楷体" panose="02010609060101010101" charset="-122"/>
                <a:ea typeface="楷体" panose="02010609060101010101" charset="-122"/>
                <a:cs typeface="楷体" panose="02010609060101010101" charset="-122"/>
                <a:sym typeface="+mn-ea"/>
              </a:rPr>
              <a:t>三、</a:t>
            </a:r>
            <a:r>
              <a:rPr sz="2800" b="1">
                <a:solidFill>
                  <a:srgbClr val="FF0000"/>
                </a:solidFill>
                <a:latin typeface="楷体" panose="02010609060101010101" charset="-122"/>
                <a:ea typeface="楷体" panose="02010609060101010101" charset="-122"/>
                <a:cs typeface="楷体" panose="02010609060101010101" charset="-122"/>
                <a:sym typeface="+mn-ea"/>
              </a:rPr>
              <a:t>列强瓜分中国狂潮 </a:t>
            </a:r>
            <a:endParaRPr sz="2800" b="1">
              <a:solidFill>
                <a:srgbClr val="FF0000"/>
              </a:solidFill>
              <a:latin typeface="楷体" panose="02010609060101010101" charset="-122"/>
              <a:ea typeface="楷体" panose="02010609060101010101" charset="-122"/>
              <a:cs typeface="楷体" panose="02010609060101010101" charset="-122"/>
              <a:sym typeface="+mn-ea"/>
            </a:endParaRPr>
          </a:p>
        </p:txBody>
      </p:sp>
      <p:graphicFrame>
        <p:nvGraphicFramePr>
          <p:cNvPr id="3" name="表格 2" title=""/>
          <p:cNvGraphicFramePr>
            <a:graphicFrameLocks noGrp="1" noChangeAspect="1"/>
          </p:cNvGraphicFramePr>
          <p:nvPr>
            <p:custDataLst>
              <p:tags r:id="rId4"/>
            </p:custDataLst>
          </p:nvPr>
        </p:nvGraphicFramePr>
        <p:xfrm>
          <a:off x="381000" y="558992"/>
          <a:ext cx="11430000" cy="5120640"/>
        </p:xfrm>
        <a:graphic>
          <a:graphicData uri="http://schemas.openxmlformats.org/drawingml/2006/table">
            <a:tbl>
              <a:tblPr firstRow="1" firstCol="1" bandRow="1">
                <a:effectLst/>
                <a:tableStyleId>{5940675A-B579-460E-94D1-54222C63F5DA}</a:tableStyleId>
              </a:tblPr>
              <a:tblGrid>
                <a:gridCol w="863600"/>
                <a:gridCol w="10566400"/>
              </a:tblGrid>
              <a:tr h="102362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契机</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《马关条约》签订后</a:t>
                      </a:r>
                      <a:r>
                        <a:rPr lang="en-US" sz="2800" b="1" smtClean="0">
                          <a:solidFill>
                            <a:srgbClr val="000000"/>
                          </a:solidFill>
                          <a:effectLst/>
                          <a:latin typeface="楷体" panose="02010609060101010101" charset="-122"/>
                          <a:ea typeface="楷体" panose="02010609060101010101" charset="-122"/>
                          <a:cs typeface="楷体" panose="02010609060101010101" charset="-122"/>
                        </a:rPr>
                        <a:t>,</a:t>
                      </a:r>
                      <a:r>
                        <a:rPr lang="zh-CN" altLang="en-US" sz="2800" b="1" smtClean="0">
                          <a:solidFill>
                            <a:srgbClr val="000000"/>
                          </a:solidFill>
                          <a:effectLst/>
                          <a:latin typeface="楷体" panose="02010609060101010101" charset="-122"/>
                          <a:ea typeface="楷体" panose="02010609060101010101" charset="-122"/>
                          <a:cs typeface="楷体" panose="02010609060101010101" charset="-122"/>
                        </a:rPr>
                        <a:t>俄国联合法</a:t>
                      </a:r>
                      <a:r>
                        <a:rPr lang="zh-CN" sz="2800" b="1" smtClean="0">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德迫使日本放弃辽东半岛</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日本则向中国索取</a:t>
                      </a:r>
                      <a:r>
                        <a:rPr lang="en-US" sz="2800" b="1">
                          <a:solidFill>
                            <a:srgbClr val="000000"/>
                          </a:solidFill>
                          <a:effectLst/>
                          <a:latin typeface="楷体" panose="02010609060101010101" charset="-122"/>
                          <a:ea typeface="楷体" panose="02010609060101010101" charset="-122"/>
                          <a:cs typeface="楷体" panose="02010609060101010101" charset="-122"/>
                        </a:rPr>
                        <a:t>3 000</a:t>
                      </a:r>
                      <a:r>
                        <a:rPr lang="zh-CN" sz="2800" b="1">
                          <a:solidFill>
                            <a:srgbClr val="000000"/>
                          </a:solidFill>
                          <a:effectLst/>
                          <a:latin typeface="楷体" panose="02010609060101010101" charset="-122"/>
                          <a:ea typeface="楷体" panose="02010609060101010101" charset="-122"/>
                          <a:cs typeface="楷体" panose="02010609060101010101" charset="-122"/>
                        </a:rPr>
                        <a:t>万两白银作为</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赎辽费</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方式</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抢夺利权</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对华资本输出、设立银行、兴修铁路、开矿设厂等</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强租租借地、划分</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势力范围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俄国</a:t>
                      </a:r>
                      <a:r>
                        <a:rPr lang="zh-CN" sz="2800" b="1">
                          <a:solidFill>
                            <a:srgbClr val="000000"/>
                          </a:solidFill>
                          <a:effectLst/>
                          <a:latin typeface="楷体" panose="02010609060101010101" charset="-122"/>
                          <a:ea typeface="楷体" panose="02010609060101010101" charset="-122"/>
                          <a:cs typeface="楷体" panose="02010609060101010101" charset="-122"/>
                        </a:rPr>
                        <a:t>强租旅大租借地</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势力范围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为长城以北、新疆、东北</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德国</a:t>
                      </a:r>
                      <a:r>
                        <a:rPr lang="zh-CN" sz="2800" b="1">
                          <a:solidFill>
                            <a:srgbClr val="000000"/>
                          </a:solidFill>
                          <a:effectLst/>
                          <a:latin typeface="楷体" panose="02010609060101010101" charset="-122"/>
                          <a:ea typeface="楷体" panose="02010609060101010101" charset="-122"/>
                          <a:cs typeface="楷体" panose="02010609060101010101" charset="-122"/>
                        </a:rPr>
                        <a:t>强租胶州湾租借地</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势力范围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为山东</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法国</a:t>
                      </a:r>
                      <a:r>
                        <a:rPr lang="zh-CN" sz="2800" b="1">
                          <a:solidFill>
                            <a:srgbClr val="000000"/>
                          </a:solidFill>
                          <a:effectLst/>
                          <a:latin typeface="楷体" panose="02010609060101010101" charset="-122"/>
                          <a:ea typeface="楷体" panose="02010609060101010101" charset="-122"/>
                          <a:cs typeface="楷体" panose="02010609060101010101" charset="-122"/>
                        </a:rPr>
                        <a:t>强租广州湾租借地</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势力范围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为广东、广西和云南</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英国</a:t>
                      </a:r>
                      <a:r>
                        <a:rPr lang="zh-CN" sz="2800" b="1">
                          <a:solidFill>
                            <a:srgbClr val="000000"/>
                          </a:solidFill>
                          <a:effectLst/>
                          <a:latin typeface="楷体" panose="02010609060101010101" charset="-122"/>
                          <a:ea typeface="楷体" panose="02010609060101010101" charset="-122"/>
                          <a:cs typeface="楷体" panose="02010609060101010101" charset="-122"/>
                        </a:rPr>
                        <a:t>强租九龙租借地和威海卫租借地</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势力范围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为长江流域</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日本</a:t>
                      </a:r>
                      <a:r>
                        <a:rPr lang="zh-CN" sz="2800" b="1">
                          <a:solidFill>
                            <a:srgbClr val="000000"/>
                          </a:solidFill>
                          <a:effectLst/>
                          <a:latin typeface="楷体" panose="02010609060101010101" charset="-122"/>
                          <a:ea typeface="楷体" panose="02010609060101010101" charset="-122"/>
                          <a:cs typeface="楷体" panose="02010609060101010101" charset="-122"/>
                        </a:rPr>
                        <a:t>将福建划为其</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势力范围</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(3)“</a:t>
                      </a:r>
                      <a:r>
                        <a:rPr lang="zh-CN" sz="2800" b="1">
                          <a:solidFill>
                            <a:srgbClr val="000000"/>
                          </a:solidFill>
                          <a:effectLst/>
                          <a:latin typeface="楷体" panose="02010609060101010101" charset="-122"/>
                          <a:ea typeface="楷体" panose="02010609060101010101" charset="-122"/>
                          <a:cs typeface="楷体" panose="02010609060101010101" charset="-122"/>
                        </a:rPr>
                        <a:t>门户开放</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政策</a:t>
                      </a:r>
                      <a:r>
                        <a:rPr lang="en-US" sz="2800" b="1">
                          <a:solidFill>
                            <a:srgbClr val="000000"/>
                          </a:solidFill>
                          <a:effectLst/>
                          <a:latin typeface="楷体" panose="02010609060101010101" charset="-122"/>
                          <a:ea typeface="楷体" panose="02010609060101010101" charset="-122"/>
                          <a:cs typeface="楷体" panose="02010609060101010101" charset="-122"/>
                        </a:rPr>
                        <a:t>:1899</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美国提出</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门户开放</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政策</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主张利益均沾</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得到各国同意；列强不但划分了“势力范围”，而且彼此协调关系，共同奴役中国</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spTree>
    <p:custDataLst>
      <p:tags r:id="rId5"/>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p:custDataLst>
              <p:tags r:id="rId4"/>
            </p:custDataLst>
          </p:nvPr>
        </p:nvPicPr>
        <p:blipFill>
          <a:blip r:embed="rId3"/>
          <a:stretch>
            <a:fillRect/>
          </a:stretch>
        </p:blipFill>
        <p:spPr>
          <a:xfrm>
            <a:off x="314960" y="1021715"/>
            <a:ext cx="2947035" cy="4489450"/>
          </a:xfrm>
          <a:prstGeom prst="rect">
            <a:avLst/>
          </a:prstGeom>
        </p:spPr>
      </p:pic>
      <p:sp>
        <p:nvSpPr>
          <p:cNvPr id="4" name="文本框 3" title=""/>
          <p:cNvSpPr txBox="1"/>
          <p:nvPr>
            <p:custDataLst>
              <p:tags r:id="rId5"/>
            </p:custDataLst>
          </p:nvPr>
        </p:nvSpPr>
        <p:spPr>
          <a:xfrm>
            <a:off x="3604260" y="1021715"/>
            <a:ext cx="8081645" cy="461581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just" fontAlgn="ctr" hangingPunct="0">
              <a:lnSpc>
                <a:spcPct val="150000"/>
              </a:lnSpc>
            </a:pPr>
            <a:r>
              <a:rPr lang="zh-CN" altLang="zh-CN" sz="2800">
                <a:solidFill>
                  <a:srgbClr val="000000"/>
                </a:solidFill>
                <a:effectLst/>
                <a:latin typeface="白正" pitchFamily="16"/>
                <a:ea typeface="楷体" panose="02010609060101010101" charset="-122"/>
                <a:cs typeface="Arial" pitchFamily="34" charset="0"/>
                <a:sym typeface="+mn-ea"/>
              </a:rPr>
              <a:t>《时局图》是中国近代时事漫画的杰作。它把</a:t>
            </a:r>
            <a:r>
              <a:rPr lang="en-US" altLang="zh-CN" sz="2800">
                <a:solidFill>
                  <a:srgbClr val="000000"/>
                </a:solidFill>
                <a:effectLst/>
                <a:latin typeface="Times New Roman" panose="02020603050405020304" pitchFamily="28"/>
                <a:ea typeface="Times New Roman" panose="02020603050405020304" pitchFamily="28"/>
                <a:cs typeface="Arial" pitchFamily="34" charset="0"/>
                <a:sym typeface="+mn-ea"/>
              </a:rPr>
              <a:t>19</a:t>
            </a:r>
            <a:r>
              <a:rPr lang="zh-CN" altLang="zh-CN" sz="2800">
                <a:solidFill>
                  <a:srgbClr val="000000"/>
                </a:solidFill>
                <a:effectLst/>
                <a:latin typeface="白正" pitchFamily="16"/>
                <a:ea typeface="楷体" panose="02010609060101010101" charset="-122"/>
                <a:cs typeface="Arial" pitchFamily="34" charset="0"/>
                <a:sym typeface="+mn-ea"/>
              </a:rPr>
              <a:t>世纪末甲午中日战争后中国面临的被列强瓜分豆剖的严重危机，深刻形象地展示在人们面前，起到了警示钟的作用</a:t>
            </a:r>
            <a:endParaRPr lang="zh-CN" altLang="zh-CN" sz="2800">
              <a:solidFill>
                <a:srgbClr val="000000"/>
              </a:solidFill>
              <a:effectLst/>
              <a:latin typeface="白正" pitchFamily="16"/>
              <a:ea typeface="楷体" panose="02010609060101010101" charset="-122"/>
              <a:cs typeface="Arial" pitchFamily="34" charset="0"/>
              <a:sym typeface="+mn-ea"/>
            </a:endParaRPr>
          </a:p>
          <a:p>
            <a:pPr algn="just" fontAlgn="ctr" hangingPunct="0">
              <a:lnSpc>
                <a:spcPct val="150000"/>
              </a:lnSpc>
            </a:pPr>
            <a:endParaRPr lang="zh-CN" altLang="zh-CN" sz="2800">
              <a:solidFill>
                <a:srgbClr val="000000"/>
              </a:solidFill>
              <a:effectLst/>
              <a:latin typeface="白正" pitchFamily="16"/>
              <a:ea typeface="楷体" panose="02010609060101010101" charset="-122"/>
              <a:cs typeface="Arial" pitchFamily="34" charset="0"/>
              <a:sym typeface="+mn-ea"/>
            </a:endParaRPr>
          </a:p>
          <a:p>
            <a:pPr algn="just" fontAlgn="ctr" hangingPunct="0">
              <a:lnSpc>
                <a:spcPct val="150000"/>
              </a:lnSpc>
            </a:pPr>
            <a:r>
              <a:rPr lang="zh-CN" altLang="zh-CN" sz="2800">
                <a:solidFill>
                  <a:srgbClr val="000000"/>
                </a:solidFill>
                <a:effectLst/>
                <a:latin typeface="白正" pitchFamily="16"/>
                <a:ea typeface="楷体" panose="02010609060101010101" charset="-122"/>
                <a:cs typeface="Arial" pitchFamily="34" charset="0"/>
                <a:sym typeface="+mn-ea"/>
              </a:rPr>
              <a:t>《时局图》反映了爱国者呼吁中华民族觉醒，挽救民族危亡的爱国之情</a:t>
            </a:r>
            <a:endParaRPr lang="zh-CN" altLang="zh-CN" sz="2800">
              <a:solidFill>
                <a:srgbClr val="000000"/>
              </a:solidFill>
              <a:effectLst/>
              <a:latin typeface="白正" pitchFamily="16"/>
              <a:ea typeface="楷体" panose="02010609060101010101" charset="-122"/>
              <a:cs typeface="Arial" pitchFamily="34" charset="0"/>
              <a:sym typeface="+mn-ea"/>
            </a:endParaRPr>
          </a:p>
        </p:txBody>
      </p:sp>
      <p:sp>
        <p:nvSpPr>
          <p:cNvPr id="16" name="TextBox 1" title=""/>
          <p:cNvSpPr txBox="1"/>
          <p:nvPr>
            <p:custDataLst>
              <p:tags r:id="rId6"/>
            </p:custDataLst>
          </p:nvPr>
        </p:nvSpPr>
        <p:spPr>
          <a:xfrm>
            <a:off x="0" y="210820"/>
            <a:ext cx="1502410" cy="521970"/>
          </a:xfrm>
          <a:prstGeom prst="rect">
            <a:avLst/>
          </a:prstGeom>
          <a:solidFill>
            <a:schemeClr val="accent2">
              <a:lumMod val="20000"/>
              <a:lumOff val="80000"/>
            </a:schemeClr>
          </a:solid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zh-CN" altLang="en-US" sz="2800" b="1">
                <a:solidFill>
                  <a:srgbClr val="FF0000"/>
                </a:solidFill>
                <a:latin typeface="楷体" panose="02010609060101010101" charset="-122"/>
                <a:ea typeface="楷体" panose="02010609060101010101" charset="-122"/>
              </a:rPr>
              <a:t>微点拨</a:t>
            </a:r>
            <a:endParaRPr lang="zh-CN" altLang="en-US" sz="2800" b="1">
              <a:solidFill>
                <a:srgbClr val="FF0000"/>
              </a:solidFill>
              <a:latin typeface="楷体" panose="02010609060101010101" charset="-122"/>
              <a:ea typeface="楷体"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 name="文本框 4" title=""/>
          <p:cNvSpPr txBox="1"/>
          <p:nvPr>
            <p:custDataLst>
              <p:tags r:id="rId4"/>
            </p:custDataLst>
          </p:nvPr>
        </p:nvSpPr>
        <p:spPr>
          <a:xfrm>
            <a:off x="-7620" y="0"/>
            <a:ext cx="12191365" cy="537845"/>
          </a:xfrm>
          <a:prstGeom prst="rect">
            <a:avLst/>
          </a:prstGeom>
          <a:solidFill>
            <a:schemeClr val="accent2">
              <a:lumMod val="20000"/>
              <a:lumOff val="80000"/>
            </a:schemeClr>
          </a:solidFill>
        </p:spPr>
        <p:txBody>
          <a:bodyPr wrap="square">
            <a:noAutofit/>
            <a:extLst>
              <a:ext uri="{4A0BC546-FE56-4ADE-93B0-CB8AF2F6F144}">
                <wpsdc:textFrameExt xmlns:wpsdc="http://www.wps.cn/officeDocument/2022/drawingmlCustomData" type="text"/>
              </a:ext>
            </a:extLs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r>
              <a:rPr lang="zh-CN" altLang="en-US" sz="2800" b="1" noProof="1">
                <a:solidFill>
                  <a:srgbClr val="FF0000"/>
                </a:solidFill>
                <a:latin typeface="楷体" panose="02010609060101010101" charset="-122"/>
                <a:ea typeface="楷体" panose="02010609060101010101" charset="-122"/>
                <a:cs typeface="楷体" panose="02010609060101010101" charset="-122"/>
              </a:rPr>
              <a:t>考点</a:t>
            </a:r>
            <a:r>
              <a:rPr lang="en-US" altLang="zh-CN" sz="2800" b="1" noProof="1">
                <a:solidFill>
                  <a:srgbClr val="FF0000"/>
                </a:solidFill>
                <a:latin typeface="楷体" panose="02010609060101010101" charset="-122"/>
                <a:ea typeface="楷体" panose="02010609060101010101" charset="-122"/>
                <a:cs typeface="楷体" panose="02010609060101010101" charset="-122"/>
              </a:rPr>
              <a:t>3:</a:t>
            </a:r>
            <a:r>
              <a:rPr sz="2800" b="1" noProof="1">
                <a:solidFill>
                  <a:srgbClr val="FF0000"/>
                </a:solidFill>
                <a:latin typeface="楷体" panose="02010609060101010101" charset="-122"/>
                <a:ea typeface="楷体" panose="02010609060101010101" charset="-122"/>
                <a:cs typeface="楷体" panose="02010609060101010101" charset="-122"/>
              </a:rPr>
              <a:t>知道康有为、梁启超等维新派代表，了解“百日维新”的主要史实</a:t>
            </a:r>
            <a:endParaRPr sz="2800" b="1" noProof="1">
              <a:solidFill>
                <a:srgbClr val="FF0000"/>
              </a:solidFill>
              <a:latin typeface="楷体" panose="02010609060101010101" charset="-122"/>
              <a:ea typeface="楷体" panose="02010609060101010101" charset="-122"/>
              <a:cs typeface="楷体" panose="02010609060101010101" charset="-122"/>
            </a:endParaRPr>
          </a:p>
        </p:txBody>
      </p:sp>
      <p:graphicFrame>
        <p:nvGraphicFramePr>
          <p:cNvPr id="11058" name="yt_table_11058" title=""/>
          <p:cNvGraphicFramePr>
            <a:graphicFrameLocks noGrp="1"/>
          </p:cNvGraphicFramePr>
          <p:nvPr>
            <p:custDataLst>
              <p:tags r:id="rId5"/>
            </p:custDataLst>
          </p:nvPr>
        </p:nvGraphicFramePr>
        <p:xfrm>
          <a:off x="208280" y="713740"/>
          <a:ext cx="11693525" cy="3352800"/>
        </p:xfrm>
        <a:graphic>
          <a:graphicData uri="http://schemas.openxmlformats.org/drawingml/2006/table">
            <a:tbl>
              <a:tblPr>
                <a:effectLst/>
                <a:tableStyleId>{5940675A-B579-460E-94D1-54222C63F5DA}</a:tableStyleId>
              </a:tblPr>
              <a:tblGrid>
                <a:gridCol w="1068705"/>
                <a:gridCol w="1068705"/>
                <a:gridCol w="9556115"/>
              </a:tblGrid>
              <a:tr h="518160">
                <a:tc>
                  <a:txBody>
                    <a:bodyPr vert="horz" wrap="square"/>
                    <a:lstStyle/>
                    <a:p>
                      <a:pPr indent="0" algn="ctr" fontAlgn="ctr" hangingPunct="0">
                        <a:lnSpc>
                          <a:spcPct val="100000"/>
                        </a:lnSpc>
                        <a:buNone/>
                      </a:pPr>
                      <a:r>
                        <a:rPr lang="zh-CN" altLang="en-US" sz="2800" b="1" i="0" u="none">
                          <a:solidFill>
                            <a:schemeClr val="tx1"/>
                          </a:solidFill>
                          <a:effectLst/>
                          <a:latin typeface="楷体" panose="02010609060101010101" charset="-122"/>
                          <a:ea typeface="楷体" panose="02010609060101010101" charset="-122"/>
                          <a:cs typeface="楷体" panose="02010609060101010101" charset="-122"/>
                        </a:rPr>
                        <a:t>目的</a:t>
                      </a:r>
                      <a:endParaRPr lang="zh-CN" altLang="en-US" sz="2800" b="1" i="0" u="none">
                        <a:solidFill>
                          <a:schemeClr val="tx1"/>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gridSpan="2">
                  <a:txBody>
                    <a:bodyPr vert="horz" wrap="square"/>
                    <a:lstStyle/>
                    <a:p>
                      <a:pPr indent="0" algn="l" fontAlgn="ctr" hangingPunct="0">
                        <a:lnSpc>
                          <a:spcPct val="100000"/>
                        </a:lnSpc>
                        <a:buNone/>
                      </a:pPr>
                      <a:r>
                        <a:rPr lang="zh-CN" altLang="en-US" sz="2800" b="1" i="0" u="none">
                          <a:solidFill>
                            <a:schemeClr val="tx1"/>
                          </a:solidFill>
                          <a:effectLst/>
                          <a:latin typeface="楷体" panose="02010609060101010101" charset="-122"/>
                          <a:ea typeface="楷体" panose="02010609060101010101" charset="-122"/>
                          <a:cs typeface="楷体" panose="02010609060101010101" charset="-122"/>
                        </a:rPr>
                        <a:t>救亡图存,发展资本主义</a:t>
                      </a:r>
                      <a:endParaRPr lang="zh-CN" altLang="en-US" sz="2800" b="1" i="0" u="none">
                        <a:solidFill>
                          <a:schemeClr val="tx1"/>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hMerge="1">
                  <a:txBody>
                    <a:bodyPr vert="horz" wrap="square"/>
                    <a:lstStyle/>
                    <a:p/>
                  </a:txBody>
                  <a:tcPr>
                    <a:lnR w="9522" cap="flat" cmpd="sng" algn="ctr">
                      <a:solidFill>
                        <a:srgbClr val="000000"/>
                      </a:solidFill>
                      <a:prstDash val="solid"/>
                      <a:round/>
                    </a:lnR>
                    <a:lnB w="9522" cap="flat" cmpd="sng" algn="ctr">
                      <a:solidFill>
                        <a:srgbClr val="000000"/>
                      </a:solidFill>
                      <a:prstDash val="solid"/>
                      <a:round/>
                    </a:lnB>
                  </a:tcPr>
                </a:tc>
              </a:tr>
              <a:tr h="618490">
                <a:tc>
                  <a:txBody>
                    <a:bodyPr vert="horz" wrap="square"/>
                    <a:lstStyle/>
                    <a:p>
                      <a:pPr indent="0" algn="ctr" fontAlgn="ctr" hangingPunct="0">
                        <a:lnSpc>
                          <a:spcPct val="100000"/>
                        </a:lnSpc>
                      </a:pPr>
                      <a:r>
                        <a:rPr lang="zh-CN" sz="2800" b="1" i="0" u="none">
                          <a:solidFill>
                            <a:schemeClr val="tx1"/>
                          </a:solidFill>
                          <a:effectLst/>
                          <a:latin typeface="楷体" panose="02010609060101010101" charset="-122"/>
                          <a:ea typeface="楷体" panose="02010609060101010101" charset="-122"/>
                          <a:cs typeface="楷体" panose="02010609060101010101" charset="-122"/>
                        </a:rPr>
                        <a:t>代表人物</a:t>
                      </a:r>
                      <a:endParaRPr lang="zh-CN" sz="2800" b="1" i="0" u="none">
                        <a:solidFill>
                          <a:schemeClr val="tx1"/>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gridSpan="2">
                  <a:txBody>
                    <a:bodyPr vert="horz" wrap="square"/>
                    <a:lstStyle/>
                    <a:p>
                      <a:pPr indent="0" algn="l" fontAlgn="ctr" hangingPunct="0">
                        <a:lnSpc>
                          <a:spcPct val="100000"/>
                        </a:lnSpc>
                      </a:pPr>
                      <a:r>
                        <a:rPr lang="zh-CN" sz="2800" b="1" i="0" u="none">
                          <a:solidFill>
                            <a:schemeClr val="tx1"/>
                          </a:solidFill>
                          <a:effectLst/>
                          <a:latin typeface="楷体" panose="02010609060101010101" charset="-122"/>
                          <a:ea typeface="楷体" panose="02010609060101010101" charset="-122"/>
                          <a:cs typeface="楷体" panose="02010609060101010101" charset="-122"/>
                        </a:rPr>
                        <a:t>康有为、梁启超（资产阶级维新派）</a:t>
                      </a:r>
                      <a:endParaRPr lang="zh-CN" sz="2800" b="1" i="0" u="none">
                        <a:solidFill>
                          <a:schemeClr val="tx1"/>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hMerge="1">
                  <a:txBody>
                    <a:bodyPr vert="horz" wrap="square"/>
                    <a:lstStyle/>
                    <a:p/>
                  </a:txBody>
                  <a:tcPr/>
                </a:tc>
              </a:tr>
              <a:tr h="697865">
                <a:tc>
                  <a:txBody>
                    <a:bodyPr vert="horz" wrap="square"/>
                    <a:lstStyle/>
                    <a:p>
                      <a:pPr indent="0" algn="ctr" fontAlgn="ctr" hangingPunct="0">
                        <a:lnSpc>
                          <a:spcPct val="100000"/>
                        </a:lnSpc>
                      </a:pPr>
                      <a:r>
                        <a:rPr lang="zh-CN" sz="2800" b="1" i="0" u="none">
                          <a:solidFill>
                            <a:schemeClr val="tx1"/>
                          </a:solidFill>
                          <a:effectLst/>
                          <a:latin typeface="楷体" panose="02010609060101010101" charset="-122"/>
                          <a:ea typeface="楷体" panose="02010609060101010101" charset="-122"/>
                          <a:cs typeface="楷体" panose="02010609060101010101" charset="-122"/>
                        </a:rPr>
                        <a:t>学习层面</a:t>
                      </a:r>
                      <a:endParaRPr lang="zh-CN" sz="2800" b="1" i="0" u="none">
                        <a:solidFill>
                          <a:schemeClr val="tx1"/>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gridSpan="2">
                  <a:txBody>
                    <a:bodyPr vert="horz" wrap="square"/>
                    <a:lstStyle/>
                    <a:p>
                      <a:pPr indent="0" algn="l" fontAlgn="ctr" hangingPunct="0">
                        <a:lnSpc>
                          <a:spcPct val="100000"/>
                        </a:lnSpc>
                      </a:pPr>
                      <a:r>
                        <a:rPr lang="zh-CN" sz="2800" b="1" i="0" u="none">
                          <a:solidFill>
                            <a:schemeClr val="tx1"/>
                          </a:solidFill>
                          <a:effectLst/>
                          <a:latin typeface="楷体" panose="02010609060101010101" charset="-122"/>
                          <a:ea typeface="楷体" panose="02010609060101010101" charset="-122"/>
                          <a:cs typeface="楷体" panose="02010609060101010101" charset="-122"/>
                        </a:rPr>
                        <a:t>制度层面，学习西方的政治制度，即建立资产阶级君主立宪制</a:t>
                      </a:r>
                      <a:endParaRPr lang="zh-CN" sz="2800" b="1" i="0" u="none">
                        <a:solidFill>
                          <a:schemeClr val="tx1"/>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hMerge="1">
                  <a:txBody>
                    <a:bodyPr vert="horz" wrap="square"/>
                    <a:lstStyle/>
                    <a:p/>
                  </a:txBody>
                  <a:tcPr/>
                </a:tc>
              </a:tr>
              <a:tr h="944880">
                <a:tc>
                  <a:txBody>
                    <a:bodyPr vert="horz" wrap="square"/>
                    <a:lstStyle/>
                    <a:p>
                      <a:pPr indent="0" algn="ctr" fontAlgn="ctr" hangingPunct="0">
                        <a:lnSpc>
                          <a:spcPct val="100000"/>
                        </a:lnSpc>
                      </a:pPr>
                      <a:r>
                        <a:rPr lang="zh-CN" sz="2800" b="1" i="0" u="none">
                          <a:solidFill>
                            <a:schemeClr val="tx1"/>
                          </a:solidFill>
                          <a:effectLst/>
                          <a:latin typeface="楷体" panose="02010609060101010101" charset="-122"/>
                          <a:ea typeface="楷体" panose="02010609060101010101" charset="-122"/>
                          <a:cs typeface="楷体" panose="02010609060101010101" charset="-122"/>
                        </a:rPr>
                        <a:t>主要过程</a:t>
                      </a:r>
                      <a:endParaRPr lang="zh-CN" sz="2800" b="1" i="0" u="none">
                        <a:solidFill>
                          <a:schemeClr val="tx1"/>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ctr" fontAlgn="ctr" hangingPunct="0">
                        <a:lnSpc>
                          <a:spcPct val="100000"/>
                        </a:lnSpc>
                      </a:pPr>
                      <a:r>
                        <a:rPr lang="zh-CN" sz="2800" b="1" i="0" u="none">
                          <a:solidFill>
                            <a:srgbClr val="FF0000"/>
                          </a:solidFill>
                          <a:effectLst/>
                          <a:latin typeface="楷体" panose="02010609060101010101" charset="-122"/>
                          <a:ea typeface="楷体" panose="02010609060101010101" charset="-122"/>
                          <a:cs typeface="楷体" panose="02010609060101010101" charset="-122"/>
                        </a:rPr>
                        <a:t>公车上书</a:t>
                      </a:r>
                      <a:endParaRPr lang="zh-CN" sz="2800" b="1" i="0" u="none">
                        <a:solidFill>
                          <a:srgbClr val="FF0000"/>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l" fontAlgn="ctr" hangingPunct="0">
                        <a:lnSpc>
                          <a:spcPct val="100000"/>
                        </a:lnSpc>
                      </a:pPr>
                      <a:r>
                        <a:rPr lang="zh-CN" sz="2800" b="1" i="0" u="none">
                          <a:solidFill>
                            <a:schemeClr val="tx1"/>
                          </a:solidFill>
                          <a:effectLst/>
                          <a:latin typeface="楷体" panose="02010609060101010101" charset="-122"/>
                          <a:ea typeface="楷体" panose="02010609060101010101" charset="-122"/>
                          <a:cs typeface="楷体" panose="02010609060101010101" charset="-122"/>
                        </a:rPr>
                        <a:t>1895年春，康有为、梁启超等联合多名举人，上书光绪帝，请求拒和、迁都、变法，拉开了变法维新运动的</a:t>
                      </a:r>
                      <a:r>
                        <a:rPr lang="zh-CN" sz="2800" b="1" i="0" u="none">
                          <a:solidFill>
                            <a:srgbClr val="FF0000"/>
                          </a:solidFill>
                          <a:effectLst/>
                          <a:latin typeface="楷体" panose="02010609060101010101" charset="-122"/>
                          <a:ea typeface="楷体" panose="02010609060101010101" charset="-122"/>
                          <a:cs typeface="楷体" panose="02010609060101010101" charset="-122"/>
                        </a:rPr>
                        <a:t>序幕</a:t>
                      </a:r>
                      <a:endParaRPr lang="zh-CN" sz="2800" b="1" i="0" u="none">
                        <a:solidFill>
                          <a:srgbClr val="FF0000"/>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r>
            </a:tbl>
          </a:graphicData>
        </a:graphic>
      </p:graphicFrame>
      <p:graphicFrame>
        <p:nvGraphicFramePr>
          <p:cNvPr id="11061" name="yt_table_11061" title=""/>
          <p:cNvGraphicFramePr>
            <a:graphicFrameLocks noGrp="1"/>
          </p:cNvGraphicFramePr>
          <p:nvPr>
            <p:custDataLst>
              <p:tags r:id="rId6"/>
            </p:custDataLst>
          </p:nvPr>
        </p:nvGraphicFramePr>
        <p:xfrm>
          <a:off x="208280" y="4066540"/>
          <a:ext cx="11693525" cy="2743200"/>
        </p:xfrm>
        <a:graphic>
          <a:graphicData uri="http://schemas.openxmlformats.org/drawingml/2006/table">
            <a:tbl>
              <a:tblPr>
                <a:effectLst/>
                <a:tableStyleId>{5940675A-B579-460E-94D1-54222C63F5DA}</a:tableStyleId>
              </a:tblPr>
              <a:tblGrid>
                <a:gridCol w="1060450"/>
                <a:gridCol w="1074420"/>
                <a:gridCol w="1658620"/>
                <a:gridCol w="7900035"/>
              </a:tblGrid>
              <a:tr h="1798320">
                <a:tc rowSpan="2">
                  <a:txBody>
                    <a:bodyPr vert="horz" wrap="square"/>
                    <a:lstStyle/>
                    <a:p>
                      <a:pPr indent="0" algn="ctr"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主要过程</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ctr" fontAlgn="ctr" hangingPunct="0">
                        <a:lnSpc>
                          <a:spcPct val="100000"/>
                        </a:lnSpc>
                      </a:pPr>
                      <a:r>
                        <a:rPr lang="zh-CN" altLang="zh-CN" sz="2800" b="1" i="0" u="none">
                          <a:solidFill>
                            <a:srgbClr val="FF0000"/>
                          </a:solidFill>
                          <a:effectLst/>
                          <a:latin typeface="楷体" panose="02010609060101010101" charset="-122"/>
                          <a:ea typeface="楷体" panose="02010609060101010101" charset="-122"/>
                        </a:rPr>
                        <a:t>宣传变法</a:t>
                      </a:r>
                      <a:endParaRPr lang="zh-CN" altLang="zh-CN" sz="2800" b="1" i="0" u="none">
                        <a:solidFill>
                          <a:srgbClr val="FF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gridSpan="2">
                  <a:txBody>
                    <a:bodyPr vert="horz" wrap="square"/>
                    <a:lstStyle/>
                    <a:p>
                      <a:pPr indent="0" algn="just"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公车上书失败后，维新人士在各地组织学会，创办报刊，其中影响最大的报刊是上海的《时务报》和天津的《国闻报》。梁启超在《时务报》上发表《变法通议》，严复等主持的《国闻报》号召变法图强，成为北方最有影响的报纸</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hMerge="1">
                  <a:txBody>
                    <a:bodyPr vert="horz" wrap="square"/>
                    <a:lstStyle/>
                    <a:p/>
                  </a:txBody>
                  <a:tcPr/>
                </a:tc>
              </a:tr>
              <a:tr h="944880">
                <a:tc vMerge="1">
                  <a:txBody>
                    <a:bodyPr vert="horz" wrap="square"/>
                    <a:lstStyle/>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indent="0" algn="ctr" fontAlgn="ctr" hangingPunct="0">
                        <a:lnSpc>
                          <a:spcPct val="100000"/>
                        </a:lnSpc>
                      </a:pPr>
                      <a:r>
                        <a:rPr lang="zh-CN" altLang="zh-CN" sz="2800" b="1" i="0" u="none">
                          <a:solidFill>
                            <a:srgbClr val="FF0000"/>
                          </a:solidFill>
                          <a:effectLst/>
                          <a:latin typeface="楷体" panose="02010609060101010101" charset="-122"/>
                          <a:ea typeface="楷体" panose="02010609060101010101" charset="-122"/>
                        </a:rPr>
                        <a:t>百日维新</a:t>
                      </a:r>
                      <a:endParaRPr lang="zh-CN" altLang="zh-CN" sz="2800" b="1" i="0" u="none">
                        <a:solidFill>
                          <a:srgbClr val="FF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ctr"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开始标志</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l" fontAlgn="ctr" hangingPunct="0">
                        <a:lnSpc>
                          <a:spcPct val="100000"/>
                        </a:lnSpc>
                      </a:pPr>
                      <a:r>
                        <a:rPr lang="en-US" altLang="zh-CN" sz="2800" b="1" i="0" u="none">
                          <a:solidFill>
                            <a:srgbClr val="000000"/>
                          </a:solidFill>
                          <a:effectLst/>
                          <a:latin typeface="楷体" panose="02010609060101010101" charset="-122"/>
                          <a:ea typeface="楷体" panose="02010609060101010101" charset="-122"/>
                          <a:cs typeface="楷体" panose="02010609060101010101" charset="-122"/>
                        </a:rPr>
                        <a:t>1898 </a:t>
                      </a:r>
                      <a:r>
                        <a:rPr lang="zh-CN" altLang="zh-CN" sz="2800" b="1" i="0" u="none">
                          <a:solidFill>
                            <a:srgbClr val="000000"/>
                          </a:solidFill>
                          <a:effectLst/>
                          <a:latin typeface="楷体" panose="02010609060101010101" charset="-122"/>
                          <a:ea typeface="楷体" panose="02010609060101010101" charset="-122"/>
                          <a:cs typeface="楷体" panose="02010609060101010101" charset="-122"/>
                        </a:rPr>
                        <a:t>年（农历戊戌年）</a:t>
                      </a:r>
                      <a:r>
                        <a:rPr lang="en-US" altLang="zh-CN" sz="2800" b="1" i="0" u="none">
                          <a:solidFill>
                            <a:srgbClr val="000000"/>
                          </a:solidFill>
                          <a:effectLst/>
                          <a:latin typeface="楷体" panose="02010609060101010101" charset="-122"/>
                          <a:ea typeface="楷体" panose="02010609060101010101" charset="-122"/>
                          <a:cs typeface="楷体" panose="02010609060101010101" charset="-122"/>
                        </a:rPr>
                        <a:t>6</a:t>
                      </a:r>
                      <a:r>
                        <a:rPr lang="zh-CN" altLang="zh-CN" sz="2800" b="1" i="0" u="none">
                          <a:solidFill>
                            <a:srgbClr val="000000"/>
                          </a:solidFill>
                          <a:effectLst/>
                          <a:latin typeface="楷体" panose="02010609060101010101" charset="-122"/>
                          <a:ea typeface="楷体" panose="02010609060101010101" charset="-122"/>
                          <a:cs typeface="楷体" panose="02010609060101010101" charset="-122"/>
                        </a:rPr>
                        <a:t>月</a:t>
                      </a:r>
                      <a:r>
                        <a:rPr lang="en-US" altLang="zh-CN" sz="2800" b="1" i="0" u="none">
                          <a:solidFill>
                            <a:srgbClr val="000000"/>
                          </a:solidFill>
                          <a:effectLst/>
                          <a:latin typeface="楷体" panose="02010609060101010101" charset="-122"/>
                          <a:ea typeface="楷体" panose="02010609060101010101" charset="-122"/>
                          <a:cs typeface="楷体" panose="02010609060101010101" charset="-122"/>
                        </a:rPr>
                        <a:t>11</a:t>
                      </a:r>
                      <a:r>
                        <a:rPr lang="zh-CN" altLang="zh-CN" sz="2800" b="1" i="0" u="none">
                          <a:solidFill>
                            <a:srgbClr val="000000"/>
                          </a:solidFill>
                          <a:effectLst/>
                          <a:latin typeface="楷体" panose="02010609060101010101" charset="-122"/>
                          <a:ea typeface="楷体" panose="02010609060101010101" charset="-122"/>
                          <a:cs typeface="楷体" panose="02010609060101010101" charset="-122"/>
                        </a:rPr>
                        <a:t>日，清政府颁布“明定国是”诏书，宣布实行变法</a:t>
                      </a:r>
                      <a:endParaRPr lang="zh-CN" altLang="zh-CN" sz="2800" b="1" i="0" u="none">
                        <a:solidFill>
                          <a:srgbClr val="000000"/>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r>
            </a:tbl>
          </a:graphicData>
        </a:graphic>
      </p:graphicFrame>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381000" y="172233"/>
          <a:ext cx="11430000" cy="4992624"/>
        </p:xfrm>
        <a:graphic>
          <a:graphicData uri="http://schemas.openxmlformats.org/drawingml/2006/table">
            <a:tbl>
              <a:tblPr firstRow="1" firstCol="1" bandRow="1">
                <a:effectLst/>
                <a:tableStyleId>{5940675A-B579-460E-94D1-54222C63F5DA}</a:tableStyleId>
              </a:tblPr>
              <a:tblGrid>
                <a:gridCol w="393700"/>
                <a:gridCol w="876300"/>
                <a:gridCol w="4724400"/>
                <a:gridCol w="5435600"/>
              </a:tblGrid>
              <a:tr h="0">
                <a:tc rowSpan="5">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主要内容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gridSpan="2">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举措</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影响</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10871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政治</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裁撤</a:t>
                      </a:r>
                      <a:r>
                        <a:rPr lang="zh-CN" sz="2800" b="1">
                          <a:solidFill>
                            <a:srgbClr val="FF0000"/>
                          </a:solidFill>
                          <a:effectLst/>
                          <a:latin typeface="楷体" panose="02010609060101010101" charset="-122"/>
                          <a:ea typeface="楷体" panose="02010609060101010101" charset="-122"/>
                          <a:cs typeface="楷体" panose="02010609060101010101" charset="-122"/>
                        </a:rPr>
                        <a:t>冗官冗员</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允许官民上书言事</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有利于资产阶级知识分子参与政治</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严重损害了顽固派的利益</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经济</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鼓励</a:t>
                      </a:r>
                      <a:r>
                        <a:rPr lang="zh-CN" sz="2800" b="1">
                          <a:solidFill>
                            <a:srgbClr val="FF0000"/>
                          </a:solidFill>
                          <a:effectLst/>
                          <a:latin typeface="楷体" panose="02010609060101010101" charset="-122"/>
                          <a:ea typeface="楷体" panose="02010609060101010101" charset="-122"/>
                          <a:cs typeface="楷体" panose="02010609060101010101" charset="-122"/>
                        </a:rPr>
                        <a:t>私人兴办工矿企业</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发展农、工、商业</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改革财政</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编制国家预算</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有利于中国资本主义的发展</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增加国家财政收入</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文化</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教育</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楷体" panose="02010609060101010101" charset="-122"/>
                        </a:rPr>
                        <a:t>废除八股</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改试策论</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开办新式学堂</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京师大学堂</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有利于西方科学技术和资产阶级思想传播</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起到思想启蒙的作用</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军事</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裁减绿营</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训练</a:t>
                      </a:r>
                      <a:r>
                        <a:rPr lang="zh-CN" sz="2800" b="1">
                          <a:solidFill>
                            <a:srgbClr val="FF0000"/>
                          </a:solidFill>
                          <a:effectLst/>
                          <a:latin typeface="楷体" panose="02010609060101010101" charset="-122"/>
                          <a:ea typeface="楷体" panose="02010609060101010101" charset="-122"/>
                          <a:cs typeface="楷体" panose="02010609060101010101" charset="-122"/>
                        </a:rPr>
                        <a:t>新式军队</a:t>
                      </a:r>
                      <a:r>
                        <a:rPr lang="zh-CN" sz="2800" b="1">
                          <a:solidFill>
                            <a:srgbClr val="000000"/>
                          </a:solidFill>
                          <a:effectLst/>
                          <a:latin typeface="楷体" panose="02010609060101010101" charset="-122"/>
                          <a:ea typeface="楷体" panose="02010609060101010101" charset="-122"/>
                          <a:cs typeface="楷体" panose="02010609060101010101" charset="-122"/>
                        </a:rPr>
                        <a:t>等</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a:txBody>
                    <a:bodyPr vert="horz" wrap="square"/>
                    <a:lstStyle/>
                    <a:p>
                      <a:pPr>
                        <a:lnSpc>
                          <a:spcPct val="13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增强国家的军事实力</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33020" marR="3302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r>
            </a:tbl>
          </a:graphicData>
        </a:graphic>
      </p:graphicFrame>
      <p:cxnSp>
        <p:nvCxnSpPr>
          <p:cNvPr id="5" name="直接连接符 4" title=""/>
          <p:cNvCxnSpPr/>
          <p:nvPr>
            <p:custDataLst>
              <p:tags r:id="rId4"/>
            </p:custDataLst>
          </p:nvPr>
        </p:nvCxnSpPr>
        <p:spPr>
          <a:xfrm>
            <a:off x="2388796" y="1215102"/>
            <a:ext cx="1423464" cy="0"/>
          </a:xfrm>
          <a:prstGeom prst="line">
            <a:avLst/>
          </a:prstGeom>
          <a:noFill/>
          <a:ln w="12700" cap="flat" cmpd="sng" algn="ctr">
            <a:solidFill>
              <a:sysClr val="windowText" lastClr="000000"/>
            </a:solidFill>
            <a:prstDash val="solid"/>
            <a:miter lim="800000"/>
          </a:ln>
          <a:effectLst/>
        </p:spPr>
      </p:cxnSp>
      <p:cxnSp>
        <p:nvCxnSpPr>
          <p:cNvPr id="7" name="直接连接符 6" title=""/>
          <p:cNvCxnSpPr/>
          <p:nvPr>
            <p:custDataLst>
              <p:tags r:id="rId5"/>
            </p:custDataLst>
          </p:nvPr>
        </p:nvCxnSpPr>
        <p:spPr>
          <a:xfrm>
            <a:off x="2398834" y="2334985"/>
            <a:ext cx="2840261" cy="0"/>
          </a:xfrm>
          <a:prstGeom prst="line">
            <a:avLst/>
          </a:prstGeom>
          <a:noFill/>
          <a:ln w="12700" cap="flat" cmpd="sng" algn="ctr">
            <a:solidFill>
              <a:sysClr val="windowText" lastClr="000000"/>
            </a:solidFill>
            <a:prstDash val="solid"/>
            <a:miter lim="800000"/>
          </a:ln>
          <a:effectLst/>
        </p:spPr>
      </p:cxnSp>
      <p:cxnSp>
        <p:nvCxnSpPr>
          <p:cNvPr id="9" name="直接连接符 8" title=""/>
          <p:cNvCxnSpPr/>
          <p:nvPr>
            <p:custDataLst>
              <p:tags r:id="rId6"/>
            </p:custDataLst>
          </p:nvPr>
        </p:nvCxnSpPr>
        <p:spPr>
          <a:xfrm>
            <a:off x="1679643" y="3989125"/>
            <a:ext cx="1433187" cy="0"/>
          </a:xfrm>
          <a:prstGeom prst="line">
            <a:avLst/>
          </a:prstGeom>
          <a:noFill/>
          <a:ln w="12700" cap="flat" cmpd="sng" algn="ctr">
            <a:solidFill>
              <a:sysClr val="windowText" lastClr="000000"/>
            </a:solidFill>
            <a:prstDash val="solid"/>
            <a:miter lim="800000"/>
          </a:ln>
          <a:effectLst/>
        </p:spPr>
      </p:cxnSp>
      <p:cxnSp>
        <p:nvCxnSpPr>
          <p:cNvPr id="12" name="直接连接符 11" title=""/>
          <p:cNvCxnSpPr/>
          <p:nvPr>
            <p:custDataLst>
              <p:tags r:id="rId7"/>
            </p:custDataLst>
          </p:nvPr>
        </p:nvCxnSpPr>
        <p:spPr>
          <a:xfrm>
            <a:off x="2511850" y="4552810"/>
            <a:ext cx="1782386" cy="0"/>
          </a:xfrm>
          <a:prstGeom prst="line">
            <a:avLst/>
          </a:prstGeom>
          <a:noFill/>
          <a:ln w="12700" cap="flat" cmpd="sng" algn="ctr">
            <a:solidFill>
              <a:sysClr val="windowText" lastClr="000000"/>
            </a:solidFill>
            <a:prstDash val="solid"/>
            <a:miter lim="800000"/>
          </a:ln>
          <a:effectLst/>
        </p:spPr>
      </p:cxnSp>
      <p:cxnSp>
        <p:nvCxnSpPr>
          <p:cNvPr id="15" name="直接连接符 14" title=""/>
          <p:cNvCxnSpPr/>
          <p:nvPr>
            <p:custDataLst>
              <p:tags r:id="rId8"/>
            </p:custDataLst>
          </p:nvPr>
        </p:nvCxnSpPr>
        <p:spPr>
          <a:xfrm>
            <a:off x="3909136" y="5106221"/>
            <a:ext cx="1422914" cy="0"/>
          </a:xfrm>
          <a:prstGeom prst="line">
            <a:avLst/>
          </a:prstGeom>
          <a:noFill/>
          <a:ln w="12700" cap="flat" cmpd="sng" algn="ctr">
            <a:solidFill>
              <a:sysClr val="windowText" lastClr="000000"/>
            </a:solidFill>
            <a:prstDash val="solid"/>
            <a:miter lim="800000"/>
          </a:ln>
          <a:effectLst/>
        </p:spPr>
      </p:cxnSp>
      <p:graphicFrame>
        <p:nvGraphicFramePr>
          <p:cNvPr id="10" name="表格 9" title=""/>
          <p:cNvGraphicFramePr>
            <a:graphicFrameLocks noGrp="1" noChangeAspect="1"/>
          </p:cNvGraphicFramePr>
          <p:nvPr>
            <p:custDataLst>
              <p:tags r:id="rId9"/>
            </p:custDataLst>
          </p:nvPr>
        </p:nvGraphicFramePr>
        <p:xfrm>
          <a:off x="381000" y="5161476"/>
          <a:ext cx="11430000" cy="1535430"/>
        </p:xfrm>
        <a:graphic>
          <a:graphicData uri="http://schemas.openxmlformats.org/drawingml/2006/table">
            <a:tbl>
              <a:tblPr firstRow="1" firstCol="1" bandRow="1">
                <a:effectLst/>
                <a:tableStyleId>{5940675A-B579-460E-94D1-54222C63F5DA}</a:tableStyleId>
              </a:tblPr>
              <a:tblGrid>
                <a:gridCol w="1278890"/>
                <a:gridCol w="10151110"/>
              </a:tblGrid>
              <a:tr h="31081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结果</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1898</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9</a:t>
                      </a:r>
                      <a:r>
                        <a:rPr lang="zh-CN" sz="2800" b="1">
                          <a:solidFill>
                            <a:srgbClr val="000000"/>
                          </a:solidFill>
                          <a:effectLst/>
                          <a:latin typeface="楷体" panose="02010609060101010101" charset="-122"/>
                          <a:ea typeface="楷体" panose="02010609060101010101" charset="-122"/>
                          <a:cs typeface="楷体" panose="02010609060101010101" charset="-122"/>
                        </a:rPr>
                        <a:t>月</a:t>
                      </a:r>
                      <a:r>
                        <a:rPr lang="en-US" sz="2800" b="1">
                          <a:solidFill>
                            <a:srgbClr val="000000"/>
                          </a:solidFill>
                          <a:effectLst/>
                          <a:latin typeface="楷体" panose="02010609060101010101" charset="-122"/>
                          <a:ea typeface="楷体" panose="02010609060101010101" charset="-122"/>
                          <a:cs typeface="楷体" panose="02010609060101010101" charset="-122"/>
                        </a:rPr>
                        <a:t>21</a:t>
                      </a:r>
                      <a:r>
                        <a:rPr lang="zh-CN" sz="2800" b="1">
                          <a:solidFill>
                            <a:srgbClr val="000000"/>
                          </a:solidFill>
                          <a:effectLst/>
                          <a:latin typeface="楷体" panose="02010609060101010101" charset="-122"/>
                          <a:ea typeface="楷体" panose="02010609060101010101" charset="-122"/>
                          <a:cs typeface="楷体" panose="02010609060101010101" charset="-122"/>
                        </a:rPr>
                        <a:t>日</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慈禧太后等发动政变</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囚禁光绪帝</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搜捕维新人士</a:t>
                      </a:r>
                      <a:r>
                        <a:rPr lang="en-US" sz="2800" b="1" smtClean="0">
                          <a:solidFill>
                            <a:srgbClr val="000000"/>
                          </a:solidFill>
                          <a:effectLst/>
                          <a:latin typeface="楷体" panose="02010609060101010101" charset="-122"/>
                          <a:ea typeface="楷体" panose="02010609060101010101" charset="-122"/>
                          <a:cs typeface="楷体" panose="02010609060101010101" charset="-122"/>
                        </a:rPr>
                        <a:t>,</a:t>
                      </a:r>
                      <a:endParaRPr lang="en-US" sz="2800" b="1" smtClean="0">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zh-CN" sz="2800" b="1" smtClean="0">
                          <a:solidFill>
                            <a:srgbClr val="FF0000"/>
                          </a:solidFill>
                          <a:effectLst/>
                          <a:latin typeface="楷体" panose="02010609060101010101" charset="-122"/>
                          <a:ea typeface="楷体" panose="02010609060101010101" charset="-122"/>
                          <a:cs typeface="楷体" panose="02010609060101010101" charset="-122"/>
                        </a:rPr>
                        <a:t>谭</a:t>
                      </a:r>
                      <a:r>
                        <a:rPr lang="zh-CN" sz="2800" b="1">
                          <a:solidFill>
                            <a:srgbClr val="FF0000"/>
                          </a:solidFill>
                          <a:effectLst/>
                          <a:latin typeface="楷体" panose="02010609060101010101" charset="-122"/>
                          <a:ea typeface="楷体" panose="02010609060101010101" charset="-122"/>
                          <a:cs typeface="楷体" panose="02010609060101010101" charset="-122"/>
                        </a:rPr>
                        <a:t>嗣同</a:t>
                      </a:r>
                      <a:r>
                        <a:rPr lang="zh-CN" sz="2800" b="1">
                          <a:solidFill>
                            <a:srgbClr val="000000"/>
                          </a:solidFill>
                          <a:effectLst/>
                          <a:latin typeface="楷体" panose="02010609060101010101" charset="-122"/>
                          <a:ea typeface="楷体" panose="02010609060101010101" charset="-122"/>
                          <a:cs typeface="楷体" panose="02010609060101010101" charset="-122"/>
                        </a:rPr>
                        <a:t>等戊戌六君子被捕遇害。除京师大学堂保留外</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变法诏令一律废除</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变法失败</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1177" marR="311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spTree>
    <p:custDataLst>
      <p:tags r:id="rId10"/>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248285" y="66675"/>
          <a:ext cx="11836400" cy="3582670"/>
        </p:xfrm>
        <a:graphic>
          <a:graphicData uri="http://schemas.openxmlformats.org/drawingml/2006/table">
            <a:tbl>
              <a:tblPr firstRow="1" firstCol="1" bandRow="1">
                <a:effectLst/>
                <a:tableStyleId>{5940675A-B579-460E-94D1-54222C63F5DA}</a:tableStyleId>
              </a:tblPr>
              <a:tblGrid>
                <a:gridCol w="894080"/>
                <a:gridCol w="10942320"/>
              </a:tblGrid>
              <a:tr h="2258695">
                <a:tc>
                  <a:txBody>
                    <a:bodyPr vert="horz" wrap="square"/>
                    <a:lstStyle/>
                    <a:p>
                      <a:pPr>
                        <a:lnSpc>
                          <a:spcPct val="12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失败</a:t>
                      </a:r>
                      <a:endParaRPr lang="zh-CN" sz="2800" b="1">
                        <a:solidFill>
                          <a:srgbClr val="FF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原因</a:t>
                      </a:r>
                      <a:endParaRPr lang="zh-CN" sz="2800" b="1">
                        <a:solidFill>
                          <a:srgbClr val="FF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中国民族资产阶级自身的软弱性和妥协性（根本原因）。他们仅仅依靠没有实权的皇帝</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对列强和封建反动势力又抱有幻想</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变法脱离了人民群众</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急于求成</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变法措施过于急躁</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且缺乏改革经验和正确的理论指导</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(3)</a:t>
                      </a:r>
                      <a:r>
                        <a:rPr lang="zh-CN" sz="2800" b="1">
                          <a:solidFill>
                            <a:srgbClr val="000000"/>
                          </a:solidFill>
                          <a:effectLst/>
                          <a:latin typeface="楷体" panose="02010609060101010101" charset="-122"/>
                          <a:ea typeface="楷体" panose="02010609060101010101" charset="-122"/>
                          <a:cs typeface="楷体" panose="02010609060101010101" charset="-122"/>
                        </a:rPr>
                        <a:t>变法触动了以慈禧太后为首的顽固派的利益</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遭到他们强烈反对</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1177" marR="311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511810">
                <a:tc>
                  <a:txBody>
                    <a:bodyPr vert="horz" wrap="square"/>
                    <a:lstStyle/>
                    <a:p>
                      <a:pPr>
                        <a:lnSpc>
                          <a:spcPct val="120000"/>
                        </a:lnSpc>
                        <a:spcAft>
                          <a:spcPct val="0"/>
                        </a:spcAft>
                        <a:buNone/>
                        <a:tabLst>
                          <a:tab pos="1188085"/>
                          <a:tab pos="2163445"/>
                          <a:tab pos="3142615"/>
                          <a:tab pos="4190365"/>
                        </a:tabLst>
                      </a:pPr>
                      <a:r>
                        <a:rPr lang="zh-CN" altLang="en-US" sz="2800" b="1">
                          <a:solidFill>
                            <a:srgbClr val="FF0000"/>
                          </a:solidFill>
                          <a:effectLst/>
                          <a:latin typeface="楷体" panose="02010609060101010101" charset="-122"/>
                          <a:ea typeface="楷体" panose="02010609060101010101" charset="-122"/>
                          <a:cs typeface="Times New Roman" panose="02020603050405020304" pitchFamily="34" charset="-120"/>
                        </a:rPr>
                        <a:t>性质</a:t>
                      </a:r>
                      <a:endParaRPr lang="zh-CN" altLang="en-US" sz="2800" b="1">
                        <a:solidFill>
                          <a:srgbClr val="FF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buNone/>
                        <a:tabLst>
                          <a:tab pos="1188085"/>
                          <a:tab pos="2163445"/>
                          <a:tab pos="3142615"/>
                          <a:tab pos="4190365"/>
                        </a:tabLst>
                      </a:pPr>
                      <a:r>
                        <a:rPr lang="zh-CN" altLang="en-US" sz="2800" b="1">
                          <a:solidFill>
                            <a:srgbClr val="000000"/>
                          </a:solidFill>
                          <a:effectLst/>
                          <a:latin typeface="楷体" panose="02010609060101010101" charset="-122"/>
                          <a:ea typeface="楷体" panose="02010609060101010101" charset="-122"/>
                          <a:cs typeface="楷体" panose="02010609060101010101" charset="-122"/>
                        </a:rPr>
                        <a:t>自上而下的资产阶级改良运动</a:t>
                      </a:r>
                      <a:endParaRPr lang="zh-CN" altLang="en-US" sz="2800" b="1">
                        <a:solidFill>
                          <a:srgbClr val="000000"/>
                        </a:solidFill>
                        <a:effectLst/>
                        <a:latin typeface="楷体" panose="02010609060101010101" charset="-122"/>
                        <a:ea typeface="楷体" panose="02010609060101010101" charset="-122"/>
                        <a:cs typeface="楷体" panose="02010609060101010101" charset="-122"/>
                      </a:endParaRPr>
                    </a:p>
                  </a:txBody>
                  <a:tcPr marL="31177" marR="311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511810">
                <a:tc>
                  <a:txBody>
                    <a:bodyPr vert="horz" wrap="square"/>
                    <a:lstStyle/>
                    <a:p>
                      <a:pPr>
                        <a:lnSpc>
                          <a:spcPct val="120000"/>
                        </a:lnSpc>
                        <a:spcAft>
                          <a:spcPct val="0"/>
                        </a:spcAft>
                        <a:buNone/>
                        <a:tabLst>
                          <a:tab pos="1188085"/>
                          <a:tab pos="2163445"/>
                          <a:tab pos="3142615"/>
                          <a:tab pos="4190365"/>
                        </a:tabLst>
                      </a:pPr>
                      <a:r>
                        <a:rPr lang="zh-CN" altLang="en-US" sz="2800" b="1">
                          <a:solidFill>
                            <a:srgbClr val="FF0000"/>
                          </a:solidFill>
                          <a:effectLst/>
                          <a:latin typeface="楷体" panose="02010609060101010101" charset="-122"/>
                          <a:ea typeface="楷体" panose="02010609060101010101" charset="-122"/>
                          <a:cs typeface="Times New Roman" panose="02020603050405020304" pitchFamily="34" charset="-120"/>
                        </a:rPr>
                        <a:t>地位</a:t>
                      </a:r>
                      <a:endParaRPr lang="zh-CN" altLang="en-US" sz="2800" b="1">
                        <a:solidFill>
                          <a:srgbClr val="FF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buNone/>
                        <a:tabLst>
                          <a:tab pos="1188085"/>
                          <a:tab pos="2163445"/>
                          <a:tab pos="3142615"/>
                          <a:tab pos="4190365"/>
                        </a:tabLst>
                      </a:pPr>
                      <a:r>
                        <a:rPr lang="zh-CN" altLang="en-US" sz="2800" b="1">
                          <a:solidFill>
                            <a:srgbClr val="000000"/>
                          </a:solidFill>
                          <a:effectLst/>
                          <a:latin typeface="楷体" panose="02010609060101010101" charset="-122"/>
                          <a:ea typeface="楷体" panose="02010609060101010101" charset="-122"/>
                          <a:cs typeface="楷体" panose="02010609060101010101" charset="-122"/>
                        </a:rPr>
                        <a:t>中国近代史上第一次政治制度的探索</a:t>
                      </a:r>
                      <a:endParaRPr lang="zh-CN" altLang="en-US" sz="2800" b="1">
                        <a:solidFill>
                          <a:srgbClr val="000000"/>
                        </a:solidFill>
                        <a:effectLst/>
                        <a:latin typeface="楷体" panose="02010609060101010101" charset="-122"/>
                        <a:ea typeface="楷体" panose="02010609060101010101" charset="-122"/>
                        <a:cs typeface="楷体" panose="02010609060101010101" charset="-122"/>
                      </a:endParaRPr>
                    </a:p>
                  </a:txBody>
                  <a:tcPr marL="31177" marR="311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graphicFrame>
        <p:nvGraphicFramePr>
          <p:cNvPr id="4" name="表格 3" title=""/>
          <p:cNvGraphicFramePr>
            <a:graphicFrameLocks noGrp="1" noChangeAspect="1"/>
          </p:cNvGraphicFramePr>
          <p:nvPr>
            <p:custDataLst>
              <p:tags r:id="rId4"/>
            </p:custDataLst>
          </p:nvPr>
        </p:nvGraphicFramePr>
        <p:xfrm>
          <a:off x="248285" y="3649345"/>
          <a:ext cx="11430635" cy="2668270"/>
        </p:xfrm>
        <a:graphic>
          <a:graphicData uri="http://schemas.openxmlformats.org/drawingml/2006/table">
            <a:tbl>
              <a:tblPr firstRow="1" firstCol="1" bandRow="1">
                <a:effectLst/>
                <a:tableStyleId>{5940675A-B579-460E-94D1-54222C63F5DA}</a:tableStyleId>
              </a:tblPr>
              <a:tblGrid>
                <a:gridCol w="889000"/>
                <a:gridCol w="10541635"/>
              </a:tblGrid>
              <a:tr h="2047240">
                <a:tc>
                  <a:txBody>
                    <a:bodyPr vert="horz" wrap="square"/>
                    <a:lstStyle/>
                    <a:p>
                      <a:pPr>
                        <a:lnSpc>
                          <a:spcPct val="12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影响</a:t>
                      </a:r>
                      <a:endParaRPr lang="zh-CN" sz="2800" b="1">
                        <a:solidFill>
                          <a:srgbClr val="FF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sz="2800" b="1">
                          <a:solidFill>
                            <a:srgbClr val="000000"/>
                          </a:solidFill>
                          <a:effectLst/>
                          <a:latin typeface="楷体" panose="02010609060101010101" charset="-122"/>
                          <a:ea typeface="楷体" panose="02010609060101010101" charset="-122"/>
                          <a:cs typeface="楷体" panose="02010609060101010101" charset="-122"/>
                        </a:rPr>
                        <a:t>戊戌变法是一场爱国救亡运动，一场进步的政治改良运动，是中国学习西方政治制度的开端，推动了中国近代化的历程。它传播了资产阶级思想和政治观念，对当时的社会起到了思想启蒙的作用，在思想文化方面产生了广泛而持久的影响</a:t>
                      </a:r>
                      <a:endParaRPr sz="2800" b="1">
                        <a:solidFill>
                          <a:srgbClr val="000000"/>
                        </a:solidFill>
                        <a:effectLst/>
                        <a:latin typeface="楷体" panose="02010609060101010101" charset="-122"/>
                        <a:ea typeface="楷体" panose="02010609060101010101" charset="-122"/>
                        <a:cs typeface="楷体" panose="02010609060101010101" charset="-122"/>
                      </a:endParaRPr>
                    </a:p>
                  </a:txBody>
                  <a:tcPr marL="31177" marR="311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621030">
                <a:tc>
                  <a:txBody>
                    <a:bodyPr vert="horz" wrap="square"/>
                    <a:lstStyle/>
                    <a:p>
                      <a:pPr>
                        <a:lnSpc>
                          <a:spcPct val="120000"/>
                        </a:lnSpc>
                        <a:spcAft>
                          <a:spcPct val="0"/>
                        </a:spcAft>
                        <a:buNone/>
                        <a:tabLst>
                          <a:tab pos="1188085"/>
                          <a:tab pos="2163445"/>
                          <a:tab pos="3142615"/>
                          <a:tab pos="4190365"/>
                        </a:tabLst>
                      </a:pPr>
                      <a:r>
                        <a:rPr lang="zh-CN" altLang="en-US" sz="2800" b="1">
                          <a:solidFill>
                            <a:srgbClr val="FF0000"/>
                          </a:solidFill>
                          <a:effectLst/>
                          <a:latin typeface="楷体" panose="02010609060101010101" charset="-122"/>
                          <a:ea typeface="楷体" panose="02010609060101010101" charset="-122"/>
                          <a:cs typeface="Times New Roman" panose="02020603050405020304" pitchFamily="34" charset="-120"/>
                        </a:rPr>
                        <a:t>启示</a:t>
                      </a:r>
                      <a:endParaRPr lang="zh-CN" altLang="en-US" sz="2800" b="1">
                        <a:solidFill>
                          <a:srgbClr val="FF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buNone/>
                        <a:tabLst>
                          <a:tab pos="1188085"/>
                          <a:tab pos="2163445"/>
                          <a:tab pos="3142615"/>
                          <a:tab pos="4190365"/>
                        </a:tabLst>
                      </a:pPr>
                      <a:r>
                        <a:rPr lang="zh-CN" altLang="en-US" sz="2800" b="1">
                          <a:solidFill>
                            <a:srgbClr val="000000"/>
                          </a:solidFill>
                          <a:effectLst/>
                          <a:latin typeface="楷体" panose="02010609060101010101" charset="-122"/>
                          <a:ea typeface="楷体" panose="02010609060101010101" charset="-122"/>
                          <a:cs typeface="Times New Roman" panose="02020603050405020304" pitchFamily="34" charset="-120"/>
                        </a:rPr>
                        <a:t>资产阶级改良道路在半殖民地半封建社会的旧中国行不通</a:t>
                      </a:r>
                      <a:endParaRPr lang="zh-CN" altLang="en-US"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31177" marR="3117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spTree>
    <p:custDataLst>
      <p:tags r:id="rId5"/>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p:cNvSpPr txBox="1"/>
          <p:nvPr>
            <p:custDataLst>
              <p:tags r:id="rId3"/>
            </p:custDataLst>
          </p:nvPr>
        </p:nvSpPr>
        <p:spPr>
          <a:xfrm>
            <a:off x="-7620" y="0"/>
            <a:ext cx="12191365" cy="969645"/>
          </a:xfrm>
          <a:prstGeom prst="rect">
            <a:avLst/>
          </a:prstGeom>
          <a:solidFill>
            <a:schemeClr val="accent2">
              <a:lumMod val="20000"/>
              <a:lumOff val="80000"/>
            </a:schemeClr>
          </a:solidFill>
        </p:spPr>
        <p:txBody>
          <a:bodyPr wrap="square">
            <a:noAutofit/>
            <a:extLst>
              <a:ext uri="{4A0BC546-FE56-4ADE-93B0-CB8AF2F6F144}">
                <wpsdc:textFrameExt xmlns:wpsdc="http://www.wps.cn/officeDocument/2022/drawingmlCustomData" type="text"/>
              </a:ext>
            </a:extLs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fontAlgn="auto"/>
            <a:r>
              <a:rPr lang="zh-CN" altLang="en-US" sz="2800" b="1" noProof="1">
                <a:solidFill>
                  <a:srgbClr val="FF0000"/>
                </a:solidFill>
                <a:latin typeface="楷体" panose="02010609060101010101" charset="-122"/>
                <a:ea typeface="楷体" panose="02010609060101010101" charset="-122"/>
                <a:cs typeface="楷体" panose="02010609060101010101" charset="-122"/>
              </a:rPr>
              <a:t>考点</a:t>
            </a:r>
            <a:r>
              <a:rPr lang="en-US" altLang="zh-CN" sz="2800" b="1" noProof="1">
                <a:solidFill>
                  <a:srgbClr val="FF0000"/>
                </a:solidFill>
                <a:latin typeface="楷体" panose="02010609060101010101" charset="-122"/>
                <a:ea typeface="楷体" panose="02010609060101010101" charset="-122"/>
                <a:cs typeface="楷体" panose="02010609060101010101" charset="-122"/>
              </a:rPr>
              <a:t>4:</a:t>
            </a:r>
            <a:r>
              <a:rPr sz="2800" b="1" noProof="1">
                <a:solidFill>
                  <a:srgbClr val="FF0000"/>
                </a:solidFill>
                <a:latin typeface="楷体" panose="02010609060101010101" charset="-122"/>
                <a:ea typeface="楷体" panose="02010609060101010101" charset="-122"/>
                <a:cs typeface="楷体" panose="02010609060101010101" charset="-122"/>
              </a:rPr>
              <a:t>知道义和团运动和抗击八国联军侵华的史实；结合《辛丑条约》的主要内容，分析《辛丑条约》对中国民族危机全面加深的影响</a:t>
            </a:r>
            <a:endParaRPr sz="2800" b="1" noProof="1">
              <a:solidFill>
                <a:srgbClr val="FF0000"/>
              </a:solidFill>
              <a:latin typeface="楷体" panose="02010609060101010101" charset="-122"/>
              <a:ea typeface="楷体" panose="02010609060101010101" charset="-122"/>
              <a:cs typeface="楷体" panose="02010609060101010101" charset="-122"/>
            </a:endParaRPr>
          </a:p>
        </p:txBody>
      </p:sp>
      <p:sp>
        <p:nvSpPr>
          <p:cNvPr id="6" name="文本框 5" title=""/>
          <p:cNvSpPr txBox="1"/>
          <p:nvPr>
            <p:custDataLst>
              <p:tags r:id="rId4"/>
            </p:custDataLst>
          </p:nvPr>
        </p:nvSpPr>
        <p:spPr>
          <a:xfrm>
            <a:off x="635" y="1149350"/>
            <a:ext cx="609600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latinLnBrk="1"/>
            <a:r>
              <a:rPr lang="zh-CN" sz="2800" b="1">
                <a:solidFill>
                  <a:srgbClr val="FF0000"/>
                </a:solidFill>
                <a:latin typeface="楷体" panose="02010609060101010101" charset="-122"/>
                <a:ea typeface="楷体" panose="02010609060101010101" charset="-122"/>
                <a:cs typeface="楷体" panose="02010609060101010101" charset="-122"/>
                <a:sym typeface="+mn-ea"/>
              </a:rPr>
              <a:t>一、</a:t>
            </a:r>
            <a:r>
              <a:rPr sz="2800" b="1">
                <a:solidFill>
                  <a:srgbClr val="FF0000"/>
                </a:solidFill>
                <a:latin typeface="楷体" panose="02010609060101010101" charset="-122"/>
                <a:ea typeface="楷体" panose="02010609060101010101" charset="-122"/>
                <a:cs typeface="楷体" panose="02010609060101010101" charset="-122"/>
                <a:sym typeface="+mn-ea"/>
              </a:rPr>
              <a:t>义和团运动</a:t>
            </a:r>
            <a:endParaRPr sz="2800" b="1">
              <a:solidFill>
                <a:srgbClr val="FF0000"/>
              </a:solidFill>
              <a:latin typeface="楷体" panose="02010609060101010101" charset="-122"/>
              <a:ea typeface="楷体" panose="02010609060101010101" charset="-122"/>
              <a:cs typeface="楷体" panose="02010609060101010101" charset="-122"/>
              <a:sym typeface="+mn-ea"/>
            </a:endParaRPr>
          </a:p>
        </p:txBody>
      </p:sp>
      <p:graphicFrame>
        <p:nvGraphicFramePr>
          <p:cNvPr id="4" name="表格 3" title=""/>
          <p:cNvGraphicFramePr>
            <a:graphicFrameLocks noGrp="1" noChangeAspect="1"/>
          </p:cNvGraphicFramePr>
          <p:nvPr>
            <p:custDataLst>
              <p:tags r:id="rId5"/>
            </p:custDataLst>
          </p:nvPr>
        </p:nvGraphicFramePr>
        <p:xfrm>
          <a:off x="169545" y="1671320"/>
          <a:ext cx="11765915" cy="2633980"/>
        </p:xfrm>
        <a:graphic>
          <a:graphicData uri="http://schemas.openxmlformats.org/drawingml/2006/table">
            <a:tbl>
              <a:tblPr firstRow="1" firstCol="1" bandRow="1">
                <a:effectLst/>
                <a:tableStyleId>{5940675A-B579-460E-94D1-54222C63F5DA}</a:tableStyleId>
              </a:tblPr>
              <a:tblGrid>
                <a:gridCol w="1006475"/>
                <a:gridCol w="10759440"/>
              </a:tblGrid>
              <a:tr h="1053465">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背景</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19</a:t>
                      </a:r>
                      <a:r>
                        <a:rPr lang="zh-CN" sz="2800" b="1">
                          <a:solidFill>
                            <a:srgbClr val="000000"/>
                          </a:solidFill>
                          <a:effectLst/>
                          <a:latin typeface="楷体" panose="02010609060101010101" charset="-122"/>
                          <a:ea typeface="楷体" panose="02010609060101010101" charset="-122"/>
                          <a:cs typeface="楷体" panose="02010609060101010101" charset="-122"/>
                        </a:rPr>
                        <a:t>世纪末</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帝国主义侵略加剧</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外国传教士活动更加猖獗</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激起中国人民的强烈反抗</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580515">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口号</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扶清灭洋</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扶清</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反映出义和团对清政府的本质认识不清</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对它抱有幻想</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灭洋</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鲜明表达了中国人民反对帝国主义的斗争意识</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又具有盲目排外的落后性</a:t>
                      </a:r>
                      <a:r>
                        <a:rPr lang="en-US" sz="2800" b="1">
                          <a:solidFill>
                            <a:srgbClr val="000000"/>
                          </a:solidFill>
                          <a:effectLst/>
                          <a:latin typeface="楷体" panose="02010609060101010101" charset="-122"/>
                          <a:ea typeface="楷体" panose="02010609060101010101" charset="-122"/>
                          <a:cs typeface="楷体" panose="02010609060101010101" charset="-122"/>
                        </a:rPr>
                        <a:t>)</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graphicFrame>
        <p:nvGraphicFramePr>
          <p:cNvPr id="7" name="表格 6" title=""/>
          <p:cNvGraphicFramePr>
            <a:graphicFrameLocks noGrp="1" noChangeAspect="1"/>
          </p:cNvGraphicFramePr>
          <p:nvPr>
            <p:custDataLst>
              <p:tags r:id="rId6"/>
            </p:custDataLst>
          </p:nvPr>
        </p:nvGraphicFramePr>
        <p:xfrm>
          <a:off x="169545" y="4305089"/>
          <a:ext cx="11774170" cy="1986280"/>
        </p:xfrm>
        <a:graphic>
          <a:graphicData uri="http://schemas.openxmlformats.org/drawingml/2006/table">
            <a:tbl>
              <a:tblPr firstRow="1" firstCol="1" bandRow="1">
                <a:effectLst/>
                <a:tableStyleId>{5940675A-B579-460E-94D1-54222C63F5DA}</a:tableStyleId>
              </a:tblPr>
              <a:tblGrid>
                <a:gridCol w="995045"/>
                <a:gridCol w="10779125"/>
              </a:tblGrid>
              <a:tr h="198628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概况</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endParaRPr lang="en-US"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pic>
        <p:nvPicPr>
          <p:cNvPr id="8" name="图片 7" title=""/>
          <p:cNvPicPr>
            <a:picLocks noChangeAspect="1"/>
          </p:cNvPicPr>
          <p:nvPr>
            <p:custDataLst>
              <p:tags r:id="rId8"/>
            </p:custDataLst>
          </p:nvPr>
        </p:nvPicPr>
        <p:blipFill>
          <a:blip r:embed="rId7"/>
          <a:stretch>
            <a:fillRect/>
          </a:stretch>
        </p:blipFill>
        <p:spPr>
          <a:xfrm>
            <a:off x="1519555" y="4436110"/>
            <a:ext cx="9858375" cy="1724025"/>
          </a:xfrm>
          <a:prstGeom prst="rect">
            <a:avLst/>
          </a:prstGeom>
        </p:spPr>
      </p:pic>
    </p:spTree>
    <p:custDataLst>
      <p:tags r:id="rId9"/>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381000" y="104140"/>
          <a:ext cx="11430000" cy="2559050"/>
        </p:xfrm>
        <a:graphic>
          <a:graphicData uri="http://schemas.openxmlformats.org/drawingml/2006/table">
            <a:tbl>
              <a:tblPr firstRow="1" firstCol="1" bandRow="1">
                <a:effectLst/>
                <a:tableStyleId>{5940675A-B579-460E-94D1-54222C63F5DA}</a:tableStyleId>
              </a:tblPr>
              <a:tblGrid>
                <a:gridCol w="977900"/>
                <a:gridCol w="10452100"/>
              </a:tblGrid>
              <a:tr h="15875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性质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反帝爱国运动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626745">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影响</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楷体" panose="02010609060101010101" charset="-122"/>
                        </a:rPr>
                        <a:t>义和团运动沉重打击了帝国主义瓜分中国的野心</a:t>
                      </a:r>
                      <a:r>
                        <a:rPr lang="en-US" sz="2800" b="1">
                          <a:solidFill>
                            <a:srgbClr val="FF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使侵略者不得不承认中国</a:t>
                      </a:r>
                      <a:r>
                        <a:rPr lang="en-US" sz="2800" b="1">
                          <a:solidFill>
                            <a:srgbClr val="FF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尚含有无限蓬勃生气</a:t>
                      </a:r>
                      <a:r>
                        <a:rPr lang="en-US" sz="2800" b="1">
                          <a:solidFill>
                            <a:srgbClr val="FF0000"/>
                          </a:solidFill>
                          <a:effectLst/>
                          <a:latin typeface="楷体" panose="02010609060101010101" charset="-122"/>
                          <a:ea typeface="楷体" panose="02010609060101010101" charset="-122"/>
                          <a:cs typeface="楷体" panose="02010609060101010101" charset="-122"/>
                        </a:rPr>
                        <a:t>”</a:t>
                      </a:r>
                      <a:endParaRPr lang="zh-CN" sz="2800" b="1">
                        <a:solidFill>
                          <a:srgbClr val="FF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02362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失败原因</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农民阶级本身的局限性</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中外反动势力的联合绞杀</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sp>
        <p:nvSpPr>
          <p:cNvPr id="16" name="TextBox 1" title=""/>
          <p:cNvSpPr txBox="1"/>
          <p:nvPr>
            <p:custDataLst>
              <p:tags r:id="rId4"/>
            </p:custDataLst>
          </p:nvPr>
        </p:nvSpPr>
        <p:spPr>
          <a:xfrm>
            <a:off x="0" y="2907030"/>
            <a:ext cx="1502410" cy="521970"/>
          </a:xfrm>
          <a:prstGeom prst="rect">
            <a:avLst/>
          </a:prstGeom>
          <a:solidFill>
            <a:schemeClr val="accent2">
              <a:lumMod val="20000"/>
              <a:lumOff val="80000"/>
            </a:schemeClr>
          </a:solid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zh-CN" altLang="en-US" sz="2800" b="1">
                <a:solidFill>
                  <a:srgbClr val="FF0000"/>
                </a:solidFill>
                <a:latin typeface="楷体" panose="02010609060101010101" charset="-122"/>
                <a:ea typeface="楷体" panose="02010609060101010101" charset="-122"/>
              </a:rPr>
              <a:t>微点拨</a:t>
            </a:r>
            <a:endParaRPr lang="zh-CN" altLang="en-US" sz="2800" b="1">
              <a:solidFill>
                <a:srgbClr val="FF0000"/>
              </a:solidFill>
              <a:latin typeface="楷体" panose="02010609060101010101" charset="-122"/>
              <a:ea typeface="楷体" panose="02010609060101010101" charset="-122"/>
            </a:endParaRPr>
          </a:p>
        </p:txBody>
      </p:sp>
      <p:sp>
        <p:nvSpPr>
          <p:cNvPr id="4" name="文本框 3" title=""/>
          <p:cNvSpPr txBox="1"/>
          <p:nvPr>
            <p:custDataLst>
              <p:tags r:id="rId5"/>
            </p:custDataLst>
          </p:nvPr>
        </p:nvSpPr>
        <p:spPr>
          <a:xfrm>
            <a:off x="2094865" y="2691765"/>
            <a:ext cx="6096000" cy="73723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hangingPunct="0">
              <a:lnSpc>
                <a:spcPct val="150000"/>
              </a:lnSpc>
            </a:pPr>
            <a:r>
              <a:rPr lang="zh-CN" altLang="zh-CN" sz="2800" b="1">
                <a:solidFill>
                  <a:srgbClr val="FF0000"/>
                </a:solidFill>
                <a:effectLst/>
                <a:latin typeface="楷体" panose="02010609060101010101" charset="-122"/>
                <a:ea typeface="楷体" panose="02010609060101010101" charset="-122"/>
                <a:cs typeface="Arial" pitchFamily="34" charset="0"/>
                <a:sym typeface="+mn-ea"/>
              </a:rPr>
              <a:t>太平天国运动与义和团运动的比较</a:t>
            </a:r>
            <a:endParaRPr lang="zh-CN" altLang="zh-CN" sz="2800" b="1">
              <a:solidFill>
                <a:srgbClr val="FF0000"/>
              </a:solidFill>
              <a:effectLst/>
              <a:latin typeface="楷体" panose="02010609060101010101" charset="-122"/>
              <a:ea typeface="楷体" panose="02010609060101010101" charset="-122"/>
              <a:cs typeface="Arial" pitchFamily="34" charset="0"/>
              <a:sym typeface="+mn-ea"/>
            </a:endParaRPr>
          </a:p>
        </p:txBody>
      </p:sp>
      <p:graphicFrame>
        <p:nvGraphicFramePr>
          <p:cNvPr id="11085" name="yt_table_11085" title=""/>
          <p:cNvGraphicFramePr>
            <a:graphicFrameLocks noGrp="1"/>
          </p:cNvGraphicFramePr>
          <p:nvPr>
            <p:custDataLst>
              <p:tags r:id="rId6"/>
            </p:custDataLst>
          </p:nvPr>
        </p:nvGraphicFramePr>
        <p:xfrm>
          <a:off x="381000" y="3615055"/>
          <a:ext cx="11430000" cy="2926715"/>
        </p:xfrm>
        <a:graphic>
          <a:graphicData uri="http://schemas.openxmlformats.org/drawingml/2006/table">
            <a:tbl>
              <a:tblPr>
                <a:effectLst/>
                <a:tableStyleId>{5940675A-B579-460E-94D1-54222C63F5DA}</a:tableStyleId>
              </a:tblPr>
              <a:tblGrid>
                <a:gridCol w="767080"/>
                <a:gridCol w="2762885"/>
                <a:gridCol w="7900035"/>
              </a:tblGrid>
              <a:tr h="945515">
                <a:tc rowSpan="4">
                  <a:txBody>
                    <a:bodyPr vert="horz" wrap="square"/>
                    <a:lstStyle/>
                    <a:p>
                      <a:pPr algn="ctr" eaLnBrk="1" fontAlgn="ctr" latinLnBrk="0" hangingPunct="0">
                        <a:lnSpc>
                          <a:spcPct val="150000"/>
                        </a:lnSpc>
                      </a:pPr>
                      <a:r>
                        <a:rPr lang="zh-CN" altLang="zh-CN" sz="2800" b="1" i="0" u="none">
                          <a:solidFill>
                            <a:srgbClr val="000000"/>
                          </a:solidFill>
                          <a:effectLst/>
                          <a:latin typeface="楷体" panose="02010609060101010101" charset="-122"/>
                          <a:ea typeface="楷体" panose="02010609060101010101" charset="-122"/>
                        </a:rPr>
                        <a:t>相同点</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ctr"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领导阶级、运动主体、斗争方式</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l"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都是农民阶级领导的以农民群众为主体、以武装斗争为主要形式的农民运动</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r>
              <a:tr h="944880">
                <a:tc vMerge="1">
                  <a:txBody>
                    <a:bodyPr vert="horz" wrap="square"/>
                    <a:lstStyle/>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indent="0" algn="ctr"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组织形式</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l"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都是利用宗教结社形式来发动、组织群众，都具有浓厚的迷信色彩</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r>
              <a:tr h="518160">
                <a:tc vMerge="1">
                  <a:txBody>
                    <a:bodyPr vert="horz" wrap="square"/>
                    <a:lstStyle/>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indent="0" algn="ctr"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结果</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l"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都在中外反动势力联合镇压下失败</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r>
              <a:tr h="518160">
                <a:tc vMerge="1">
                  <a:txBody>
                    <a:bodyPr vert="horz" wrap="square"/>
                    <a:lstStyle/>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indent="0" algn="ctr"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作用</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indent="0" algn="l" fontAlgn="ctr" hangingPunct="0">
                        <a:lnSpc>
                          <a:spcPct val="100000"/>
                        </a:lnSpc>
                      </a:pPr>
                      <a:r>
                        <a:rPr lang="zh-CN" altLang="zh-CN" sz="2800" b="1" i="0" u="none">
                          <a:solidFill>
                            <a:srgbClr val="000000"/>
                          </a:solidFill>
                          <a:effectLst/>
                          <a:latin typeface="楷体" panose="02010609060101010101" charset="-122"/>
                          <a:ea typeface="楷体" panose="02010609060101010101" charset="-122"/>
                        </a:rPr>
                        <a:t>都沉重打击了中外反动势力</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r>
            </a:tbl>
          </a:graphicData>
        </a:graphic>
      </p:graphicFrame>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1088" name="yt_table_11088" title=""/>
          <p:cNvGraphicFramePr>
            <a:graphicFrameLocks noGrp="1"/>
          </p:cNvGraphicFramePr>
          <p:nvPr>
            <p:custDataLst>
              <p:tags r:id="rId3"/>
            </p:custDataLst>
          </p:nvPr>
        </p:nvGraphicFramePr>
        <p:xfrm>
          <a:off x="540000" y="1097280"/>
          <a:ext cx="11111999" cy="4663440"/>
        </p:xfrm>
        <a:graphic>
          <a:graphicData uri="http://schemas.openxmlformats.org/drawingml/2006/table">
            <a:tbl>
              <a:tblPr>
                <a:effectLst/>
                <a:tableStyleId>{5940675A-B579-460E-94D1-54222C63F5DA}</a:tableStyleId>
              </a:tblPr>
              <a:tblGrid>
                <a:gridCol w="811722"/>
                <a:gridCol w="2619752"/>
                <a:gridCol w="7680525"/>
              </a:tblGrid>
              <a:tr h="2651760">
                <a:tc rowSpan="2">
                  <a:txBody>
                    <a:bodyPr vert="horz" wrap="square"/>
                    <a:lstStyle/>
                    <a:p>
                      <a:pPr algn="ctr" eaLnBrk="1" fontAlgn="ctr" latinLnBrk="0" hangingPunct="0">
                        <a:lnSpc>
                          <a:spcPct val="150000"/>
                        </a:lnSpc>
                      </a:pPr>
                      <a:r>
                        <a:rPr lang="zh-CN" altLang="zh-CN" sz="2800" b="1" i="0" u="none">
                          <a:solidFill>
                            <a:srgbClr val="FF0000"/>
                          </a:solidFill>
                          <a:effectLst/>
                          <a:latin typeface="楷体" panose="02010609060101010101" charset="-122"/>
                          <a:ea typeface="楷体" panose="02010609060101010101" charset="-122"/>
                        </a:rPr>
                        <a:t>不同点</a:t>
                      </a:r>
                      <a:endParaRPr lang="zh-CN" altLang="zh-CN" sz="2800" b="1" i="0" u="none">
                        <a:solidFill>
                          <a:srgbClr val="FF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algn="ctr" eaLnBrk="1" fontAlgn="ctr" latinLnBrk="0" hangingPunct="0">
                        <a:lnSpc>
                          <a:spcPct val="150000"/>
                        </a:lnSpc>
                      </a:pPr>
                      <a:r>
                        <a:rPr lang="zh-CN" altLang="zh-CN" sz="2800" b="1" i="0" u="none">
                          <a:solidFill>
                            <a:srgbClr val="000000"/>
                          </a:solidFill>
                          <a:effectLst/>
                          <a:latin typeface="楷体" panose="02010609060101010101" charset="-122"/>
                          <a:ea typeface="楷体" panose="02010609060101010101" charset="-122"/>
                        </a:rPr>
                        <a:t>组织及发展</a:t>
                      </a:r>
                      <a:endParaRPr lang="zh-CN" altLang="zh-CN" sz="2800" b="1" i="0" u="none">
                        <a:solidFill>
                          <a:srgbClr val="000000"/>
                        </a:solidFill>
                        <a:effectLst/>
                        <a:latin typeface="楷体" panose="02010609060101010101" charset="-122"/>
                        <a:ea typeface="楷体" panose="02010609060101010101" charset="-122"/>
                      </a:endParaRPr>
                    </a:p>
                    <a:p>
                      <a:pPr algn="ctr" eaLnBrk="1" fontAlgn="ctr" latinLnBrk="0" hangingPunct="0">
                        <a:lnSpc>
                          <a:spcPct val="150000"/>
                        </a:lnSpc>
                      </a:pPr>
                      <a:r>
                        <a:rPr lang="zh-CN" altLang="zh-CN" sz="2800" b="1" i="0" u="none">
                          <a:solidFill>
                            <a:srgbClr val="000000"/>
                          </a:solidFill>
                          <a:effectLst/>
                          <a:latin typeface="楷体" panose="02010609060101010101" charset="-122"/>
                          <a:ea typeface="楷体" panose="02010609060101010101" charset="-122"/>
                        </a:rPr>
                        <a:t>情况</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algn="just" eaLnBrk="1" fontAlgn="ctr" latinLnBrk="0" hangingPunct="0">
                        <a:lnSpc>
                          <a:spcPct val="150000"/>
                        </a:lnSpc>
                      </a:pPr>
                      <a:r>
                        <a:rPr lang="zh-CN" altLang="zh-CN" sz="2800" b="1" i="0" u="none">
                          <a:solidFill>
                            <a:srgbClr val="000000"/>
                          </a:solidFill>
                          <a:effectLst/>
                          <a:latin typeface="楷体" panose="02010609060101010101" charset="-122"/>
                          <a:ea typeface="楷体" panose="02010609060101010101" charset="-122"/>
                          <a:cs typeface="楷体" panose="02010609060101010101" charset="-122"/>
                        </a:rPr>
                        <a:t>太平天国运动有组织、有纲领，建立了政权，坚持斗争</a:t>
                      </a:r>
                      <a:r>
                        <a:rPr lang="en-US" altLang="zh-CN" sz="2800" b="1" i="0" u="none">
                          <a:solidFill>
                            <a:srgbClr val="000000"/>
                          </a:solidFill>
                          <a:effectLst/>
                          <a:latin typeface="楷体" panose="02010609060101010101" charset="-122"/>
                          <a:ea typeface="楷体" panose="02010609060101010101" charset="-122"/>
                          <a:cs typeface="楷体" panose="02010609060101010101" charset="-122"/>
                        </a:rPr>
                        <a:t>14</a:t>
                      </a:r>
                      <a:r>
                        <a:rPr lang="zh-CN" altLang="zh-CN" sz="2800" b="1" i="0" u="none">
                          <a:solidFill>
                            <a:srgbClr val="000000"/>
                          </a:solidFill>
                          <a:effectLst/>
                          <a:latin typeface="楷体" panose="02010609060101010101" charset="-122"/>
                          <a:ea typeface="楷体" panose="02010609060101010101" charset="-122"/>
                          <a:cs typeface="楷体" panose="02010609060101010101" charset="-122"/>
                        </a:rPr>
                        <a:t>年，势力范围较广；义和团运动没有统一组织，没有纲领，没有建立政权，主力主要在山东、直隶一带，时间也仅一年多</a:t>
                      </a:r>
                      <a:endParaRPr lang="zh-CN" altLang="zh-CN" sz="2800" b="1" i="0" u="none">
                        <a:solidFill>
                          <a:srgbClr val="000000"/>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r>
              <a:tr h="467999">
                <a:tc vMerge="1">
                  <a:txBody>
                    <a:bodyPr vert="horz" wrap="square"/>
                    <a:lstStyle/>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algn="ctr" eaLnBrk="1" fontAlgn="ctr" latinLnBrk="0" hangingPunct="0">
                        <a:lnSpc>
                          <a:spcPct val="150000"/>
                        </a:lnSpc>
                      </a:pPr>
                      <a:r>
                        <a:rPr lang="zh-CN" altLang="zh-CN" sz="2800" b="1" i="0" u="none">
                          <a:solidFill>
                            <a:srgbClr val="000000"/>
                          </a:solidFill>
                          <a:effectLst/>
                          <a:latin typeface="楷体" panose="02010609060101010101" charset="-122"/>
                          <a:ea typeface="楷体" panose="02010609060101010101" charset="-122"/>
                        </a:rPr>
                        <a:t>主要斗争矛头</a:t>
                      </a:r>
                      <a:endParaRPr lang="zh-CN" altLang="zh-CN" sz="2800" b="1" i="0" u="none">
                        <a:solidFill>
                          <a:srgbClr val="000000"/>
                        </a:solidFill>
                        <a:effectLst/>
                        <a:latin typeface="楷体" panose="02010609060101010101" charset="-122"/>
                        <a:ea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c>
                  <a:txBody>
                    <a:bodyPr vert="horz" wrap="square"/>
                    <a:lstStyle/>
                    <a:p>
                      <a:pPr algn="l" eaLnBrk="1" fontAlgn="ctr" latinLnBrk="0" hangingPunct="0">
                        <a:lnSpc>
                          <a:spcPct val="150000"/>
                        </a:lnSpc>
                      </a:pPr>
                      <a:r>
                        <a:rPr lang="zh-CN" altLang="zh-CN" sz="2800" b="1" i="0" u="none">
                          <a:solidFill>
                            <a:srgbClr val="000000"/>
                          </a:solidFill>
                          <a:effectLst/>
                          <a:latin typeface="楷体" panose="02010609060101010101" charset="-122"/>
                          <a:ea typeface="楷体" panose="02010609060101010101" charset="-122"/>
                          <a:cs typeface="楷体" panose="02010609060101010101" charset="-122"/>
                        </a:rPr>
                        <a:t>太平天国运动以反封建为主，斗争矛头主要指向清政府；义和团运动的主要斗争矛头指向帝国主义，曾提出“扶清灭洋”的口号</a:t>
                      </a:r>
                      <a:endParaRPr lang="zh-CN" altLang="zh-CN" sz="2800" b="1" i="0" u="none">
                        <a:solidFill>
                          <a:srgbClr val="000000"/>
                        </a:solidFill>
                        <a:effectLst/>
                        <a:latin typeface="楷体" panose="02010609060101010101" charset="-122"/>
                        <a:ea typeface="楷体" panose="02010609060101010101" charset="-122"/>
                        <a:cs typeface="楷体" panose="02010609060101010101" charset="-122"/>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noFill/>
                  </a:tcPr>
                </a:tc>
              </a:tr>
            </a:tbl>
          </a:graphicData>
        </a:graphic>
      </p:graphicFrame>
    </p:spTree>
    <p:custDataLst>
      <p:tags r:id="rId4"/>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title=""/>
          <p:cNvSpPr txBox="1"/>
          <p:nvPr>
            <p:custDataLst>
              <p:tags r:id="rId3"/>
            </p:custDataLst>
          </p:nvPr>
        </p:nvSpPr>
        <p:spPr>
          <a:xfrm>
            <a:off x="635" y="0"/>
            <a:ext cx="609600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latinLnBrk="1"/>
            <a:r>
              <a:rPr lang="zh-CN" sz="2800" b="1">
                <a:solidFill>
                  <a:srgbClr val="FF0000"/>
                </a:solidFill>
                <a:latin typeface="楷体" panose="02010609060101010101" charset="-122"/>
                <a:ea typeface="楷体" panose="02010609060101010101" charset="-122"/>
                <a:cs typeface="楷体" panose="02010609060101010101" charset="-122"/>
                <a:sym typeface="+mn-ea"/>
              </a:rPr>
              <a:t>二、</a:t>
            </a:r>
            <a:r>
              <a:rPr sz="2800" b="1">
                <a:solidFill>
                  <a:srgbClr val="FF0000"/>
                </a:solidFill>
                <a:latin typeface="楷体" panose="02010609060101010101" charset="-122"/>
                <a:ea typeface="楷体" panose="02010609060101010101" charset="-122"/>
                <a:cs typeface="楷体" panose="02010609060101010101" charset="-122"/>
                <a:sym typeface="+mn-ea"/>
              </a:rPr>
              <a:t>抗击八国联军侵华</a:t>
            </a:r>
            <a:endParaRPr sz="2800" b="1">
              <a:solidFill>
                <a:srgbClr val="FF0000"/>
              </a:solidFill>
              <a:latin typeface="楷体" panose="02010609060101010101" charset="-122"/>
              <a:ea typeface="楷体" panose="02010609060101010101" charset="-122"/>
              <a:cs typeface="楷体" panose="02010609060101010101" charset="-122"/>
              <a:sym typeface="+mn-ea"/>
            </a:endParaRPr>
          </a:p>
        </p:txBody>
      </p:sp>
      <p:graphicFrame>
        <p:nvGraphicFramePr>
          <p:cNvPr id="3" name="表格 2" title=""/>
          <p:cNvGraphicFramePr>
            <a:graphicFrameLocks noGrp="1" noChangeAspect="1"/>
          </p:cNvGraphicFramePr>
          <p:nvPr>
            <p:custDataLst>
              <p:tags r:id="rId4"/>
            </p:custDataLst>
          </p:nvPr>
        </p:nvGraphicFramePr>
        <p:xfrm>
          <a:off x="151765" y="607060"/>
          <a:ext cx="11844655" cy="6179820"/>
        </p:xfrm>
        <a:graphic>
          <a:graphicData uri="http://schemas.openxmlformats.org/drawingml/2006/table">
            <a:tbl>
              <a:tblPr firstRow="1" firstCol="1" bandRow="1">
                <a:effectLst/>
                <a:tableStyleId>{5940675A-B579-460E-94D1-54222C63F5DA}</a:tableStyleId>
              </a:tblPr>
              <a:tblGrid>
                <a:gridCol w="1546225"/>
                <a:gridCol w="10298430"/>
              </a:tblGrid>
              <a:tr h="1544955">
                <a:tc>
                  <a:txBody>
                    <a:bodyPr vert="horz" wrap="square"/>
                    <a:lstStyle/>
                    <a:p>
                      <a:pPr>
                        <a:lnSpc>
                          <a:spcPct val="120000"/>
                        </a:lnSpc>
                        <a:spcAft>
                          <a:spcPct val="0"/>
                        </a:spcAft>
                        <a:tabLst>
                          <a:tab pos="1188085"/>
                          <a:tab pos="2163445"/>
                          <a:tab pos="3142615"/>
                          <a:tab pos="4190365"/>
                        </a:tabLst>
                      </a:pPr>
                      <a:r>
                        <a:rPr lang="en-US" altLang="zh-CN" sz="2800" b="1">
                          <a:solidFill>
                            <a:srgbClr val="000000"/>
                          </a:solidFill>
                          <a:effectLst/>
                          <a:latin typeface="楷体" panose="02010609060101010101" charset="-122"/>
                          <a:ea typeface="楷体" panose="02010609060101010101" charset="-122"/>
                          <a:cs typeface="Times New Roman" panose="02020603050405020304" pitchFamily="34" charset="-120"/>
                        </a:rPr>
                        <a:t> </a:t>
                      </a: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背</a:t>
                      </a:r>
                      <a:r>
                        <a:rPr lang="en-US" altLang="zh-CN" sz="2800" b="1">
                          <a:solidFill>
                            <a:srgbClr val="000000"/>
                          </a:solidFill>
                          <a:effectLst/>
                          <a:latin typeface="楷体" panose="02010609060101010101" charset="-122"/>
                          <a:ea typeface="楷体" panose="02010609060101010101" charset="-122"/>
                          <a:cs typeface="Times New Roman" panose="02020603050405020304" pitchFamily="34" charset="-120"/>
                        </a:rPr>
                        <a:t>  </a:t>
                      </a: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景</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义和团运动的迅猛发展</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直接</a:t>
                      </a:r>
                      <a:r>
                        <a:rPr lang="zh-CN" sz="2800" b="1">
                          <a:solidFill>
                            <a:srgbClr val="FF0000"/>
                          </a:solidFill>
                          <a:effectLst/>
                          <a:latin typeface="楷体" panose="02010609060101010101" charset="-122"/>
                          <a:ea typeface="楷体" panose="02010609060101010101" charset="-122"/>
                          <a:cs typeface="楷体" panose="02010609060101010101" charset="-122"/>
                        </a:rPr>
                        <a:t>威胁到帝国主义在华利益</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引起外国侵略者的密切关注</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为镇压义和团运动</a:t>
                      </a:r>
                      <a:r>
                        <a:rPr lang="en-US" sz="2800" b="1">
                          <a:solidFill>
                            <a:srgbClr val="000000"/>
                          </a:solidFill>
                          <a:effectLst/>
                          <a:latin typeface="楷体" panose="02010609060101010101" charset="-122"/>
                          <a:ea typeface="楷体" panose="02010609060101010101" charset="-122"/>
                          <a:cs typeface="楷体" panose="02010609060101010101" charset="-122"/>
                        </a:rPr>
                        <a:t>,1900</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6</a:t>
                      </a:r>
                      <a:r>
                        <a:rPr lang="zh-CN" sz="2800" b="1">
                          <a:solidFill>
                            <a:srgbClr val="000000"/>
                          </a:solidFill>
                          <a:effectLst/>
                          <a:latin typeface="楷体" panose="02010609060101010101" charset="-122"/>
                          <a:ea typeface="楷体" panose="02010609060101010101" charset="-122"/>
                          <a:cs typeface="楷体" panose="02010609060101010101" charset="-122"/>
                        </a:rPr>
                        <a:t>月</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八国联军</a:t>
                      </a:r>
                      <a:r>
                        <a:rPr lang="zh-CN" sz="2800" b="1">
                          <a:solidFill>
                            <a:srgbClr val="000000"/>
                          </a:solidFill>
                          <a:effectLst/>
                          <a:latin typeface="楷体" panose="02010609060101010101" charset="-122"/>
                          <a:ea typeface="楷体" panose="02010609060101010101" charset="-122"/>
                          <a:cs typeface="楷体" panose="02010609060101010101" charset="-122"/>
                        </a:rPr>
                        <a:t>从天津向北京进犯</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514985">
                <a:tc>
                  <a:txBody>
                    <a:bodyPr vert="horz" wrap="square"/>
                    <a:lstStyle/>
                    <a:p>
                      <a:pPr algn="ctr" eaLnBrk="1" fontAlgn="ctr" latinLnBrk="0" hangingPunct="0">
                        <a:lnSpc>
                          <a:spcPct val="100000"/>
                        </a:lnSpc>
                      </a:pPr>
                      <a:r>
                        <a:rPr lang="zh-CN" altLang="zh-CN" sz="2800" b="1" i="0" u="none">
                          <a:solidFill>
                            <a:srgbClr val="000000"/>
                          </a:solidFill>
                          <a:effectLst/>
                          <a:latin typeface="楷体" panose="02010609060101010101" charset="-122"/>
                          <a:ea typeface="楷体" panose="02010609060101010101" charset="-122"/>
                        </a:rPr>
                        <a:t>目　的</a:t>
                      </a:r>
                      <a:endParaRPr lang="zh-CN" altLang="zh-CN" sz="2800" b="1" i="0" u="none">
                        <a:solidFill>
                          <a:srgbClr val="000000"/>
                        </a:solidFill>
                        <a:effectLst/>
                        <a:latin typeface="楷体" panose="02010609060101010101" charset="-122"/>
                        <a:ea typeface="楷体" panose="02010609060101010101"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buNone/>
                        <a:tabLst>
                          <a:tab pos="1188085"/>
                          <a:tab pos="2163445"/>
                          <a:tab pos="3142615"/>
                          <a:tab pos="4190365"/>
                        </a:tabLst>
                      </a:pPr>
                      <a:r>
                        <a:rPr lang="zh-CN" altLang="en-US" sz="2800" b="1">
                          <a:solidFill>
                            <a:srgbClr val="000000"/>
                          </a:solidFill>
                          <a:effectLst/>
                          <a:latin typeface="楷体" panose="02010609060101010101" charset="-122"/>
                          <a:ea typeface="楷体" panose="02010609060101010101" charset="-122"/>
                          <a:cs typeface="楷体" panose="02010609060101010101" charset="-122"/>
                        </a:rPr>
                        <a:t>镇压义和团运动</a:t>
                      </a:r>
                      <a:endParaRPr lang="zh-CN" altLang="en-US"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514985">
                <a:tc>
                  <a:txBody>
                    <a:bodyPr vert="horz" wrap="square"/>
                    <a:lstStyle/>
                    <a:p>
                      <a:pPr algn="ctr" eaLnBrk="1" fontAlgn="ctr" latinLnBrk="0" hangingPunct="0">
                        <a:lnSpc>
                          <a:spcPct val="100000"/>
                        </a:lnSpc>
                      </a:pPr>
                      <a:r>
                        <a:rPr lang="zh-CN" altLang="zh-CN" sz="2800" b="1" i="0" u="none">
                          <a:solidFill>
                            <a:srgbClr val="000000"/>
                          </a:solidFill>
                          <a:effectLst/>
                          <a:latin typeface="楷体" panose="02010609060101010101" charset="-122"/>
                          <a:ea typeface="楷体" panose="02010609060101010101" charset="-122"/>
                        </a:rPr>
                        <a:t>时　间</a:t>
                      </a:r>
                      <a:endParaRPr lang="zh-CN" altLang="zh-CN" sz="2800" b="1" i="0" u="none">
                        <a:solidFill>
                          <a:srgbClr val="000000"/>
                        </a:solidFill>
                        <a:effectLst/>
                        <a:latin typeface="楷体" panose="02010609060101010101" charset="-122"/>
                        <a:ea typeface="楷体" panose="02010609060101010101"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buNone/>
                        <a:tabLst>
                          <a:tab pos="1188085"/>
                          <a:tab pos="2163445"/>
                          <a:tab pos="3142615"/>
                          <a:tab pos="4190365"/>
                        </a:tabLst>
                      </a:pPr>
                      <a:r>
                        <a:rPr lang="zh-CN" altLang="en-US" sz="2800" b="1">
                          <a:solidFill>
                            <a:srgbClr val="000000"/>
                          </a:solidFill>
                          <a:effectLst/>
                          <a:latin typeface="楷体" panose="02010609060101010101" charset="-122"/>
                          <a:ea typeface="楷体" panose="02010609060101010101" charset="-122"/>
                          <a:cs typeface="楷体" panose="02010609060101010101" charset="-122"/>
                        </a:rPr>
                        <a:t>1900—1901年</a:t>
                      </a:r>
                      <a:endParaRPr lang="zh-CN" altLang="en-US"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514985">
                <a:tc>
                  <a:txBody>
                    <a:bodyPr vert="horz" wrap="square"/>
                    <a:lstStyle/>
                    <a:p>
                      <a:pPr algn="ctr" eaLnBrk="1" fontAlgn="ctr" latinLnBrk="0" hangingPunct="0">
                        <a:lnSpc>
                          <a:spcPct val="100000"/>
                        </a:lnSpc>
                      </a:pPr>
                      <a:r>
                        <a:rPr lang="zh-CN" altLang="zh-CN" sz="2800" b="1" i="0" u="none">
                          <a:solidFill>
                            <a:srgbClr val="000000"/>
                          </a:solidFill>
                          <a:effectLst/>
                          <a:latin typeface="楷体" panose="02010609060101010101" charset="-122"/>
                          <a:ea typeface="楷体" panose="02010609060101010101" charset="-122"/>
                        </a:rPr>
                        <a:t>国　家</a:t>
                      </a:r>
                      <a:endParaRPr lang="zh-CN" altLang="zh-CN" sz="2800" b="1" i="0" u="none">
                        <a:solidFill>
                          <a:srgbClr val="000000"/>
                        </a:solidFill>
                        <a:effectLst/>
                        <a:latin typeface="楷体" panose="02010609060101010101" charset="-122"/>
                        <a:ea typeface="楷体" panose="02010609060101010101"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buNone/>
                        <a:tabLst>
                          <a:tab pos="1188085"/>
                          <a:tab pos="2163445"/>
                          <a:tab pos="3142615"/>
                          <a:tab pos="4190365"/>
                        </a:tabLst>
                      </a:pPr>
                      <a:r>
                        <a:rPr lang="zh-CN" altLang="en-US" sz="2800" b="1">
                          <a:solidFill>
                            <a:srgbClr val="000000"/>
                          </a:solidFill>
                          <a:effectLst/>
                          <a:latin typeface="楷体" panose="02010609060101010101" charset="-122"/>
                          <a:ea typeface="楷体" panose="02010609060101010101" charset="-122"/>
                          <a:cs typeface="楷体" panose="02010609060101010101" charset="-122"/>
                        </a:rPr>
                        <a:t>英、美、俄、日、法、德、意、奥八国</a:t>
                      </a:r>
                      <a:endParaRPr lang="zh-CN" altLang="en-US"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544955">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主要战斗</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楷体" panose="02010609060101010101" charset="-122"/>
                        </a:rPr>
                        <a:t>廊坊大捷</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义和团和清军围攻北京</a:t>
                      </a:r>
                      <a:r>
                        <a:rPr lang="zh-CN" sz="2800" b="1">
                          <a:solidFill>
                            <a:srgbClr val="FF0000"/>
                          </a:solidFill>
                          <a:effectLst/>
                          <a:latin typeface="楷体" panose="02010609060101010101" charset="-122"/>
                          <a:ea typeface="楷体" panose="02010609060101010101" charset="-122"/>
                          <a:cs typeface="楷体" panose="02010609060101010101" charset="-122"/>
                        </a:rPr>
                        <a:t>西什库教堂</a:t>
                      </a:r>
                      <a:r>
                        <a:rPr lang="zh-CN" sz="2800" b="1">
                          <a:solidFill>
                            <a:srgbClr val="000000"/>
                          </a:solidFill>
                          <a:effectLst/>
                          <a:latin typeface="楷体" panose="02010609060101010101" charset="-122"/>
                          <a:ea typeface="楷体" panose="02010609060101010101" charset="-122"/>
                          <a:cs typeface="楷体" panose="02010609060101010101" charset="-122"/>
                        </a:rPr>
                        <a:t>和</a:t>
                      </a:r>
                      <a:r>
                        <a:rPr lang="zh-CN" sz="2800" b="1">
                          <a:solidFill>
                            <a:srgbClr val="FF0000"/>
                          </a:solidFill>
                          <a:effectLst/>
                          <a:latin typeface="楷体" panose="02010609060101010101" charset="-122"/>
                          <a:ea typeface="楷体" panose="02010609060101010101" charset="-122"/>
                          <a:cs typeface="楷体" panose="02010609060101010101" charset="-122"/>
                        </a:rPr>
                        <a:t>东交民巷使馆区</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天津老龙头火车站争夺战、炮轰紫竹林租界</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天津保卫战</a:t>
                      </a:r>
                      <a:r>
                        <a:rPr lang="zh-CN" sz="2800" b="1" smtClean="0">
                          <a:solidFill>
                            <a:srgbClr val="000000"/>
                          </a:solidFill>
                          <a:effectLst/>
                          <a:latin typeface="楷体" panose="02010609060101010101" charset="-122"/>
                          <a:ea typeface="楷体" panose="02010609060101010101" charset="-122"/>
                          <a:cs typeface="楷体" panose="02010609060101010101" charset="-122"/>
                        </a:rPr>
                        <a:t>中</a:t>
                      </a:r>
                      <a:endParaRPr lang="en-US" altLang="zh-CN" sz="2800" b="1" smtClean="0">
                        <a:solidFill>
                          <a:srgbClr val="000000"/>
                        </a:solidFill>
                        <a:effectLst/>
                        <a:latin typeface="楷体" panose="02010609060101010101" charset="-122"/>
                        <a:ea typeface="楷体" panose="02010609060101010101" charset="-122"/>
                        <a:cs typeface="楷体" panose="02010609060101010101" charset="-122"/>
                      </a:endParaRPr>
                    </a:p>
                    <a:p>
                      <a:pPr>
                        <a:lnSpc>
                          <a:spcPct val="120000"/>
                        </a:lnSpc>
                        <a:spcAft>
                          <a:spcPct val="0"/>
                        </a:spcAft>
                        <a:tabLst>
                          <a:tab pos="1188085"/>
                          <a:tab pos="2163445"/>
                          <a:tab pos="3142615"/>
                          <a:tab pos="4190365"/>
                        </a:tabLst>
                      </a:pPr>
                      <a:r>
                        <a:rPr lang="zh-CN" sz="2800" b="1" smtClean="0">
                          <a:solidFill>
                            <a:srgbClr val="FF0000"/>
                          </a:solidFill>
                          <a:effectLst/>
                          <a:latin typeface="楷体" panose="02010609060101010101" charset="-122"/>
                          <a:ea typeface="楷体" panose="02010609060101010101" charset="-122"/>
                          <a:cs typeface="楷体" panose="02010609060101010101" charset="-122"/>
                        </a:rPr>
                        <a:t>聂士成</a:t>
                      </a:r>
                      <a:r>
                        <a:rPr lang="zh-CN" sz="2800" b="1">
                          <a:solidFill>
                            <a:srgbClr val="000000"/>
                          </a:solidFill>
                          <a:effectLst/>
                          <a:latin typeface="楷体" panose="02010609060101010101" charset="-122"/>
                          <a:ea typeface="楷体" panose="02010609060101010101" charset="-122"/>
                          <a:cs typeface="楷体" panose="02010609060101010101" charset="-122"/>
                        </a:rPr>
                        <a:t>殉国等</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544955">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结果</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1900</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8</a:t>
                      </a:r>
                      <a:r>
                        <a:rPr lang="zh-CN" sz="2800" b="1">
                          <a:solidFill>
                            <a:srgbClr val="000000"/>
                          </a:solidFill>
                          <a:effectLst/>
                          <a:latin typeface="楷体" panose="02010609060101010101" charset="-122"/>
                          <a:ea typeface="楷体" panose="02010609060101010101" charset="-122"/>
                          <a:cs typeface="楷体" panose="02010609060101010101" charset="-122"/>
                        </a:rPr>
                        <a:t>月</a:t>
                      </a:r>
                      <a:r>
                        <a:rPr lang="en-US" sz="2800" b="1">
                          <a:solidFill>
                            <a:srgbClr val="000000"/>
                          </a:solidFill>
                          <a:effectLst/>
                          <a:latin typeface="楷体" panose="02010609060101010101" charset="-122"/>
                          <a:ea typeface="楷体" panose="02010609060101010101" charset="-122"/>
                          <a:cs typeface="楷体" panose="02010609060101010101" charset="-122"/>
                        </a:rPr>
                        <a:t>14</a:t>
                      </a:r>
                      <a:r>
                        <a:rPr lang="zh-CN" sz="2800" b="1">
                          <a:solidFill>
                            <a:srgbClr val="000000"/>
                          </a:solidFill>
                          <a:effectLst/>
                          <a:latin typeface="楷体" panose="02010609060101010101" charset="-122"/>
                          <a:ea typeface="楷体" panose="02010609060101010101" charset="-122"/>
                          <a:cs typeface="楷体" panose="02010609060101010101" charset="-122"/>
                        </a:rPr>
                        <a:t>日</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八国联军攻陷</a:t>
                      </a:r>
                      <a:r>
                        <a:rPr lang="zh-CN" sz="2800" b="1">
                          <a:solidFill>
                            <a:srgbClr val="FF0000"/>
                          </a:solidFill>
                          <a:effectLst/>
                          <a:latin typeface="楷体" panose="02010609060101010101" charset="-122"/>
                          <a:ea typeface="楷体" panose="02010609060101010101" charset="-122"/>
                          <a:cs typeface="楷体" panose="02010609060101010101" charset="-122"/>
                        </a:rPr>
                        <a:t>北京</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慈禧太后</a:t>
                      </a:r>
                      <a:r>
                        <a:rPr lang="zh-CN" sz="2800" b="1">
                          <a:solidFill>
                            <a:srgbClr val="000000"/>
                          </a:solidFill>
                          <a:effectLst/>
                          <a:latin typeface="楷体" panose="02010609060101010101" charset="-122"/>
                          <a:ea typeface="楷体" panose="02010609060101010101" charset="-122"/>
                          <a:cs typeface="楷体" panose="02010609060101010101" charset="-122"/>
                        </a:rPr>
                        <a:t>携光绪帝西逃。在中外反动势力镇压下义和团运动失败。</a:t>
                      </a:r>
                      <a:r>
                        <a:rPr lang="en-US" sz="2800" b="1">
                          <a:solidFill>
                            <a:srgbClr val="000000"/>
                          </a:solidFill>
                          <a:effectLst/>
                          <a:latin typeface="楷体" panose="02010609060101010101" charset="-122"/>
                          <a:ea typeface="楷体" panose="02010609060101010101" charset="-122"/>
                          <a:cs typeface="楷体" panose="02010609060101010101" charset="-122"/>
                        </a:rPr>
                        <a:t>1901</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9</a:t>
                      </a:r>
                      <a:r>
                        <a:rPr lang="zh-CN" sz="2800" b="1">
                          <a:solidFill>
                            <a:srgbClr val="000000"/>
                          </a:solidFill>
                          <a:effectLst/>
                          <a:latin typeface="楷体" panose="02010609060101010101" charset="-122"/>
                          <a:ea typeface="楷体" panose="02010609060101010101" charset="-122"/>
                          <a:cs typeface="楷体" panose="02010609060101010101" charset="-122"/>
                        </a:rPr>
                        <a:t>月</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清政府被迫签订《辛丑条约》</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spTree>
    <p:custDataLst>
      <p:tags r:id="rId5"/>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title=""/>
          <p:cNvSpPr txBox="1"/>
          <p:nvPr>
            <p:custDataLst>
              <p:tags r:id="rId3"/>
            </p:custDataLst>
          </p:nvPr>
        </p:nvSpPr>
        <p:spPr>
          <a:xfrm>
            <a:off x="635" y="0"/>
            <a:ext cx="609600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latinLnBrk="1"/>
            <a:r>
              <a:rPr lang="zh-CN" sz="2800" b="1">
                <a:solidFill>
                  <a:srgbClr val="FF0000"/>
                </a:solidFill>
                <a:latin typeface="楷体" panose="02010609060101010101" charset="-122"/>
                <a:ea typeface="楷体" panose="02010609060101010101" charset="-122"/>
                <a:cs typeface="楷体" panose="02010609060101010101" charset="-122"/>
                <a:sym typeface="+mn-ea"/>
              </a:rPr>
              <a:t>三、</a:t>
            </a:r>
            <a:r>
              <a:rPr sz="2800" b="1">
                <a:solidFill>
                  <a:srgbClr val="FF0000"/>
                </a:solidFill>
                <a:latin typeface="楷体" panose="02010609060101010101" charset="-122"/>
                <a:ea typeface="楷体" panose="02010609060101010101" charset="-122"/>
                <a:cs typeface="楷体" panose="02010609060101010101" charset="-122"/>
                <a:sym typeface="+mn-ea"/>
              </a:rPr>
              <a:t>《辛丑条约》的</a:t>
            </a:r>
            <a:r>
              <a:rPr lang="zh-CN" sz="2800" b="1">
                <a:solidFill>
                  <a:srgbClr val="FF0000"/>
                </a:solidFill>
                <a:latin typeface="楷体" panose="02010609060101010101" charset="-122"/>
                <a:ea typeface="楷体" panose="02010609060101010101" charset="-122"/>
                <a:cs typeface="楷体" panose="02010609060101010101" charset="-122"/>
                <a:sym typeface="+mn-ea"/>
              </a:rPr>
              <a:t>签订</a:t>
            </a:r>
            <a:endParaRPr lang="zh-CN" sz="2800" b="1">
              <a:solidFill>
                <a:srgbClr val="FF0000"/>
              </a:solidFill>
              <a:latin typeface="楷体" panose="02010609060101010101" charset="-122"/>
              <a:ea typeface="楷体" panose="02010609060101010101" charset="-122"/>
              <a:cs typeface="楷体" panose="02010609060101010101" charset="-122"/>
              <a:sym typeface="+mn-ea"/>
            </a:endParaRPr>
          </a:p>
        </p:txBody>
      </p:sp>
      <p:graphicFrame>
        <p:nvGraphicFramePr>
          <p:cNvPr id="3" name="表格 2" title=""/>
          <p:cNvGraphicFramePr>
            <a:graphicFrameLocks noGrp="1" noChangeAspect="1"/>
          </p:cNvGraphicFramePr>
          <p:nvPr>
            <p:custDataLst>
              <p:tags r:id="rId4"/>
            </p:custDataLst>
          </p:nvPr>
        </p:nvGraphicFramePr>
        <p:xfrm>
          <a:off x="240030" y="659242"/>
          <a:ext cx="11430000" cy="4608576"/>
        </p:xfrm>
        <a:graphic>
          <a:graphicData uri="http://schemas.openxmlformats.org/drawingml/2006/table">
            <a:tbl>
              <a:tblPr firstRow="1" firstCol="1" bandRow="1">
                <a:effectLst/>
                <a:tableStyleId>{5940675A-B579-460E-94D1-54222C63F5DA}</a:tableStyleId>
              </a:tblPr>
              <a:tblGrid>
                <a:gridCol w="889000"/>
                <a:gridCol w="762000"/>
                <a:gridCol w="2311400"/>
                <a:gridCol w="1600200"/>
                <a:gridCol w="5867400"/>
              </a:tblGrid>
              <a:tr h="0">
                <a:tc>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时间</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indent="0" fontAlgn="auto">
                        <a:lnSpc>
                          <a:spcPct val="15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1901</a:t>
                      </a:r>
                      <a:r>
                        <a:rPr lang="zh-CN" sz="2800" b="1">
                          <a:solidFill>
                            <a:srgbClr val="000000"/>
                          </a:solidFill>
                          <a:effectLst/>
                          <a:latin typeface="楷体" panose="02010609060101010101" charset="-122"/>
                          <a:ea typeface="楷体" panose="02010609060101010101" charset="-122"/>
                          <a:cs typeface="楷体" panose="02010609060101010101" charset="-122"/>
                        </a:rPr>
                        <a:t>年</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辛丑年</a:t>
                      </a:r>
                      <a:r>
                        <a:rPr lang="en-US" sz="2800" b="1">
                          <a:solidFill>
                            <a:srgbClr val="000000"/>
                          </a:solidFill>
                          <a:effectLst/>
                          <a:latin typeface="楷体" panose="02010609060101010101" charset="-122"/>
                          <a:ea typeface="楷体" panose="02010609060101010101" charset="-122"/>
                          <a:cs typeface="楷体" panose="02010609060101010101" charset="-122"/>
                        </a:rPr>
                        <a:t>)9</a:t>
                      </a:r>
                      <a:r>
                        <a:rPr lang="zh-CN" sz="2800" b="1">
                          <a:solidFill>
                            <a:srgbClr val="000000"/>
                          </a:solidFill>
                          <a:effectLst/>
                          <a:latin typeface="楷体" panose="02010609060101010101" charset="-122"/>
                          <a:ea typeface="楷体" panose="02010609060101010101" charset="-122"/>
                          <a:cs typeface="楷体" panose="02010609060101010101" charset="-122"/>
                        </a:rPr>
                        <a:t>月</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签订国家</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清政府与英、美、俄、日、法、德、意、奥、比、荷、西</a:t>
                      </a:r>
                      <a:r>
                        <a:rPr lang="en-US" sz="2800" b="1">
                          <a:solidFill>
                            <a:srgbClr val="000000"/>
                          </a:solidFill>
                          <a:effectLst/>
                          <a:latin typeface="楷体" panose="02010609060101010101" charset="-122"/>
                          <a:ea typeface="楷体" panose="02010609060101010101" charset="-122"/>
                          <a:cs typeface="楷体" panose="02010609060101010101" charset="-122"/>
                        </a:rPr>
                        <a:t>11</a:t>
                      </a:r>
                      <a:r>
                        <a:rPr lang="zh-CN" sz="2800" b="1">
                          <a:solidFill>
                            <a:srgbClr val="000000"/>
                          </a:solidFill>
                          <a:effectLst/>
                          <a:latin typeface="楷体" panose="02010609060101010101" charset="-122"/>
                          <a:ea typeface="楷体" panose="02010609060101010101" charset="-122"/>
                          <a:cs typeface="楷体" panose="02010609060101010101" charset="-122"/>
                        </a:rPr>
                        <a:t>国</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rowSpan="3">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主要</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内容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及其</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危害</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主要内容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c>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对中国的危害</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赔款</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清政府赔款白银</a:t>
                      </a:r>
                      <a:r>
                        <a:rPr lang="en-US" sz="2800" b="1">
                          <a:solidFill>
                            <a:srgbClr val="FF0000"/>
                          </a:solidFill>
                          <a:effectLst/>
                          <a:latin typeface="楷体" panose="02010609060101010101" charset="-122"/>
                          <a:ea typeface="楷体" panose="02010609060101010101" charset="-122"/>
                          <a:cs typeface="楷体" panose="02010609060101010101" charset="-122"/>
                        </a:rPr>
                        <a:t>4.5</a:t>
                      </a:r>
                      <a:r>
                        <a:rPr lang="zh-CN" sz="2800" b="1">
                          <a:solidFill>
                            <a:srgbClr val="FF0000"/>
                          </a:solidFill>
                          <a:effectLst/>
                          <a:latin typeface="楷体" panose="02010609060101010101" charset="-122"/>
                          <a:ea typeface="楷体" panose="02010609060101010101" charset="-122"/>
                          <a:cs typeface="楷体" panose="02010609060101010101" charset="-122"/>
                        </a:rPr>
                        <a:t>亿两</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分</a:t>
                      </a:r>
                      <a:r>
                        <a:rPr lang="en-US" sz="2800" b="1">
                          <a:solidFill>
                            <a:srgbClr val="000000"/>
                          </a:solidFill>
                          <a:effectLst/>
                          <a:latin typeface="楷体" panose="02010609060101010101" charset="-122"/>
                          <a:ea typeface="楷体" panose="02010609060101010101" charset="-122"/>
                          <a:cs typeface="楷体" panose="02010609060101010101" charset="-122"/>
                        </a:rPr>
                        <a:t>39</a:t>
                      </a:r>
                      <a:r>
                        <a:rPr lang="zh-CN" sz="2800" b="1">
                          <a:solidFill>
                            <a:srgbClr val="000000"/>
                          </a:solidFill>
                          <a:effectLst/>
                          <a:latin typeface="楷体" panose="02010609060101010101" charset="-122"/>
                          <a:ea typeface="楷体" panose="02010609060101010101" charset="-122"/>
                          <a:cs typeface="楷体" panose="02010609060101010101" charset="-122"/>
                        </a:rPr>
                        <a:t>年还清</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本息共计</a:t>
                      </a:r>
                      <a:r>
                        <a:rPr lang="en-US" sz="2800" b="1">
                          <a:solidFill>
                            <a:srgbClr val="000000"/>
                          </a:solidFill>
                          <a:effectLst/>
                          <a:latin typeface="楷体" panose="02010609060101010101" charset="-122"/>
                          <a:ea typeface="楷体" panose="02010609060101010101" charset="-122"/>
                          <a:cs typeface="楷体" panose="02010609060101010101" charset="-122"/>
                        </a:rPr>
                        <a:t>9.8</a:t>
                      </a:r>
                      <a:r>
                        <a:rPr lang="zh-CN" sz="2800" b="1">
                          <a:solidFill>
                            <a:srgbClr val="000000"/>
                          </a:solidFill>
                          <a:effectLst/>
                          <a:latin typeface="楷体" panose="02010609060101010101" charset="-122"/>
                          <a:ea typeface="楷体" panose="02010609060101010101" charset="-122"/>
                          <a:cs typeface="楷体" panose="02010609060101010101" charset="-122"/>
                        </a:rPr>
                        <a:t>亿两</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以海关税、盐税等税收作担保</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fontAlgn="auto">
                        <a:lnSpc>
                          <a:spcPct val="15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(1)</a:t>
                      </a:r>
                      <a:r>
                        <a:rPr lang="zh-CN" sz="2800" b="1">
                          <a:solidFill>
                            <a:srgbClr val="000000"/>
                          </a:solidFill>
                          <a:effectLst/>
                          <a:latin typeface="楷体" panose="02010609060101010101" charset="-122"/>
                          <a:ea typeface="楷体" panose="02010609060101010101" charset="-122"/>
                          <a:cs typeface="楷体" panose="02010609060101010101" charset="-122"/>
                        </a:rPr>
                        <a:t>加剧了中国人民的贫困和社会经济的凋敝</a:t>
                      </a:r>
                      <a:endParaRPr lang="zh-CN" sz="2800" b="1">
                        <a:solidFill>
                          <a:srgbClr val="000000"/>
                        </a:solidFill>
                        <a:effectLst/>
                        <a:latin typeface="楷体" panose="02010609060101010101" charset="-122"/>
                        <a:ea typeface="楷体" panose="02010609060101010101" charset="-122"/>
                        <a:cs typeface="楷体" panose="02010609060101010101" charset="-122"/>
                      </a:endParaRPr>
                    </a:p>
                    <a:p>
                      <a:pPr indent="0" fontAlgn="auto">
                        <a:lnSpc>
                          <a:spcPct val="150000"/>
                        </a:lnSpc>
                        <a:spcAft>
                          <a:spcPct val="0"/>
                        </a:spcAft>
                        <a:tabLst>
                          <a:tab pos="1188085"/>
                          <a:tab pos="2163445"/>
                          <a:tab pos="3142615"/>
                          <a:tab pos="4190365"/>
                        </a:tabLst>
                      </a:pPr>
                      <a:r>
                        <a:rPr lang="en-US" sz="2800" b="1">
                          <a:solidFill>
                            <a:srgbClr val="000000"/>
                          </a:solidFill>
                          <a:effectLst/>
                          <a:latin typeface="楷体" panose="02010609060101010101" charset="-122"/>
                          <a:ea typeface="楷体" panose="02010609060101010101" charset="-122"/>
                          <a:cs typeface="楷体" panose="02010609060101010101" charset="-122"/>
                        </a:rPr>
                        <a:t>(2)</a:t>
                      </a:r>
                      <a:r>
                        <a:rPr lang="zh-CN" sz="2800" b="1">
                          <a:solidFill>
                            <a:srgbClr val="000000"/>
                          </a:solidFill>
                          <a:effectLst/>
                          <a:latin typeface="楷体" panose="02010609060101010101" charset="-122"/>
                          <a:ea typeface="楷体" panose="02010609060101010101" charset="-122"/>
                          <a:cs typeface="楷体" panose="02010609060101010101" charset="-122"/>
                        </a:rPr>
                        <a:t>以海关税等作担保</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使清政府经济长期受制于帝国主义</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禁止</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反帝</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清政府保证严禁人民参加各种形式的</a:t>
                      </a:r>
                      <a:r>
                        <a:rPr lang="zh-CN" sz="2800" b="1">
                          <a:solidFill>
                            <a:srgbClr val="FF0000"/>
                          </a:solidFill>
                          <a:effectLst/>
                          <a:latin typeface="楷体" panose="02010609060101010101" charset="-122"/>
                          <a:ea typeface="楷体" panose="02010609060101010101" charset="-122"/>
                          <a:cs typeface="Times New Roman" panose="02020603050405020304" pitchFamily="34" charset="-120"/>
                        </a:rPr>
                        <a:t>反帝活动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fontAlgn="auto">
                        <a:lnSpc>
                          <a:spcPct val="15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最能体现清政府变成</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洋人的朝廷</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的条款</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pic>
        <p:nvPicPr>
          <p:cNvPr id="2" name="Picture 2"/>
          <p:cNvPicPr>
            <a:picLocks noChangeAspect="1"/>
          </p:cNvPicPr>
          <p:nvPr>
            <p:custDataLst>
              <p:tags r:id="rId6"/>
            </p:custDataLst>
          </p:nvPr>
        </p:nvPicPr>
        <p:blipFill>
          <a:blip r:embed="rId5"/>
          <a:stretch>
            <a:fillRect/>
          </a:stretch>
        </p:blipFill>
        <p:spPr>
          <a:xfrm flipH="1">
            <a:off x="10236200" y="10299700"/>
            <a:ext cx="0" cy="0"/>
          </a:xfrm>
          <a:prstGeom prst="rect">
            <a:avLst/>
          </a:prstGeom>
          <a:ln>
            <a:noFill/>
          </a:ln>
        </p:spPr>
      </p:pic>
    </p:spTree>
    <p:custDataLst>
      <p:tags r:id="rId7"/>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noChangeAspect="1"/>
          </p:cNvGraphicFramePr>
          <p:nvPr>
            <p:custDataLst>
              <p:tags r:id="rId3"/>
            </p:custDataLst>
          </p:nvPr>
        </p:nvGraphicFramePr>
        <p:xfrm>
          <a:off x="381000" y="599552"/>
          <a:ext cx="11430000" cy="5719460"/>
        </p:xfrm>
        <a:graphic>
          <a:graphicData uri="http://schemas.openxmlformats.org/drawingml/2006/table">
            <a:tbl>
              <a:tblPr firstRow="1" firstCol="1" bandRow="1">
                <a:effectLst/>
                <a:tableStyleId>{5940675A-B579-460E-94D1-54222C63F5DA}</a:tableStyleId>
              </a:tblPr>
              <a:tblGrid>
                <a:gridCol w="889000"/>
                <a:gridCol w="762000"/>
                <a:gridCol w="4152900"/>
                <a:gridCol w="5626100"/>
              </a:tblGrid>
              <a:tr h="1622948">
                <a:tc rowSpan="3">
                  <a:txBody>
                    <a:bodyPr vert="horz" wrap="square"/>
                    <a:lstStyle/>
                    <a:p>
                      <a:pPr>
                        <a:lnSpc>
                          <a:spcPct val="120000"/>
                        </a:lnSpc>
                        <a:spcAft>
                          <a:spcPct val="0"/>
                        </a:spcAft>
                        <a:tabLst>
                          <a:tab pos="1188085"/>
                          <a:tab pos="2163445"/>
                          <a:tab pos="3142615"/>
                          <a:tab pos="4190365"/>
                        </a:tabLst>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主要</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内容</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及其</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rPr>
                        <a:t>危害</a:t>
                      </a:r>
                      <a:endParaRPr lang="zh-CN" altLang="zh-CN" sz="2800" b="1" smtClean="0">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驻兵</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清政府拆毁</a:t>
                      </a:r>
                      <a:r>
                        <a:rPr lang="zh-CN" sz="2800" b="1">
                          <a:solidFill>
                            <a:srgbClr val="FF0000"/>
                          </a:solidFill>
                          <a:effectLst/>
                          <a:latin typeface="楷体" panose="02010609060101010101" charset="-122"/>
                          <a:ea typeface="楷体" panose="02010609060101010101" charset="-122"/>
                          <a:cs typeface="楷体" panose="02010609060101010101" charset="-122"/>
                        </a:rPr>
                        <a:t>大沽炮台</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允许外国军队驻扎在从北京到山海关的铁路沿线要地</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便利了帝国主义列强对清政府进行军事控制和直接镇压中国人民的反帝活动</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划使</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馆界</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划定北京</a:t>
                      </a:r>
                      <a:r>
                        <a:rPr lang="zh-CN" sz="2800" b="1">
                          <a:solidFill>
                            <a:srgbClr val="FF0000"/>
                          </a:solidFill>
                          <a:effectLst/>
                          <a:latin typeface="楷体" panose="02010609060101010101" charset="-122"/>
                          <a:ea typeface="楷体" panose="02010609060101010101" charset="-122"/>
                          <a:cs typeface="楷体" panose="02010609060101010101" charset="-122"/>
                        </a:rPr>
                        <a:t>东交民巷</a:t>
                      </a:r>
                      <a:r>
                        <a:rPr lang="zh-CN" sz="2800" b="1">
                          <a:solidFill>
                            <a:srgbClr val="000000"/>
                          </a:solidFill>
                          <a:effectLst/>
                          <a:latin typeface="楷体" panose="02010609060101010101" charset="-122"/>
                          <a:ea typeface="楷体" panose="02010609060101010101" charset="-122"/>
                          <a:cs typeface="楷体" panose="02010609060101010101" charset="-122"/>
                        </a:rPr>
                        <a:t>为使馆界</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允许各国派兵驻守</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不准中国人居住</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使馆界成为</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国中之国</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、帝国主义策划侵华的大本营</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更改</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机构</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楷体" panose="02010609060101010101" charset="-122"/>
                        </a:rPr>
                        <a:t>改总理衙门为</a:t>
                      </a:r>
                      <a:r>
                        <a:rPr lang="zh-CN" sz="2800" b="1">
                          <a:solidFill>
                            <a:srgbClr val="FF0000"/>
                          </a:solidFill>
                          <a:effectLst/>
                          <a:latin typeface="楷体" panose="02010609060101010101" charset="-122"/>
                          <a:ea typeface="楷体" panose="02010609060101010101" charset="-122"/>
                          <a:cs typeface="楷体" panose="02010609060101010101" charset="-122"/>
                        </a:rPr>
                        <a:t>外务部</a:t>
                      </a:r>
                      <a:r>
                        <a:rPr lang="en-US" sz="2800" b="1">
                          <a:solidFill>
                            <a:srgbClr val="000000"/>
                          </a:solidFill>
                          <a:effectLst/>
                          <a:latin typeface="楷体" panose="02010609060101010101" charset="-122"/>
                          <a:ea typeface="楷体" panose="02010609060101010101" charset="-122"/>
                          <a:cs typeface="楷体" panose="02010609060101010101" charset="-122"/>
                        </a:rPr>
                        <a:t>,</a:t>
                      </a:r>
                      <a:r>
                        <a:rPr lang="zh-CN" sz="2800" b="1">
                          <a:solidFill>
                            <a:srgbClr val="000000"/>
                          </a:solidFill>
                          <a:effectLst/>
                          <a:latin typeface="楷体" panose="02010609060101010101" charset="-122"/>
                          <a:ea typeface="楷体" panose="02010609060101010101" charset="-122"/>
                          <a:cs typeface="楷体" panose="02010609060101010101" charset="-122"/>
                        </a:rPr>
                        <a:t>班列六部之前</a:t>
                      </a:r>
                      <a:endParaRPr lang="zh-CN" sz="2800" b="1">
                        <a:solidFill>
                          <a:srgbClr val="000000"/>
                        </a:solidFill>
                        <a:effectLst/>
                        <a:latin typeface="楷体" panose="02010609060101010101" charset="-122"/>
                        <a:ea typeface="楷体" panose="02010609060101010101" charset="-122"/>
                        <a:cs typeface="楷体" panose="02010609060101010101" charset="-122"/>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列强通过外交途径加强了对清政府的政治控制</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地位</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中国近代史上赔款数目最庞大、主权丧失最严重的不平等条约</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r h="0">
                <a:tc>
                  <a:txBody>
                    <a:bodyPr vert="horz" wrap="square"/>
                    <a:lstStyle/>
                    <a:p>
                      <a:pPr>
                        <a:lnSpc>
                          <a:spcPct val="120000"/>
                        </a:lnSpc>
                        <a:spcAft>
                          <a:spcPct val="0"/>
                        </a:spcAft>
                        <a:tabLst>
                          <a:tab pos="1188085"/>
                          <a:tab pos="2163445"/>
                          <a:tab pos="3142615"/>
                          <a:tab pos="4190365"/>
                        </a:tabLst>
                      </a:pPr>
                      <a:r>
                        <a:rPr lang="zh-CN" sz="2800" b="1">
                          <a:solidFill>
                            <a:srgbClr val="000000"/>
                          </a:solidFill>
                          <a:effectLst/>
                          <a:latin typeface="楷体" panose="02010609060101010101" charset="-122"/>
                          <a:ea typeface="楷体" panose="02010609060101010101" charset="-122"/>
                          <a:cs typeface="Times New Roman" panose="02020603050405020304" pitchFamily="34" charset="-120"/>
                        </a:rPr>
                        <a:t>影响</a:t>
                      </a:r>
                      <a:endParaRPr lang="zh-CN" sz="2800" b="1">
                        <a:solidFill>
                          <a:srgbClr val="000000"/>
                        </a:solidFill>
                        <a:effectLst/>
                        <a:latin typeface="楷体" panose="02010609060101010101" charset="-122"/>
                        <a:ea typeface="楷体" panose="02010609060101010101" charset="-122"/>
                        <a:cs typeface="Times New Roman" panose="02020603050405020304" pitchFamily="34" charset="-12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vert="horz" wrap="square"/>
                    <a:lstStyle/>
                    <a:p>
                      <a:pPr>
                        <a:lnSpc>
                          <a:spcPct val="120000"/>
                        </a:lnSpc>
                        <a:spcAft>
                          <a:spcPct val="0"/>
                        </a:spcAft>
                        <a:tabLst>
                          <a:tab pos="1188085"/>
                          <a:tab pos="2163445"/>
                          <a:tab pos="3142615"/>
                          <a:tab pos="4190365"/>
                        </a:tabLst>
                      </a:pPr>
                      <a:r>
                        <a:rPr lang="zh-CN" sz="2800" b="1">
                          <a:solidFill>
                            <a:srgbClr val="FF0000"/>
                          </a:solidFill>
                          <a:effectLst/>
                          <a:latin typeface="楷体" panose="02010609060101010101" charset="-122"/>
                          <a:ea typeface="楷体" panose="02010609060101010101" charset="-122"/>
                          <a:cs typeface="楷体" panose="02010609060101010101" charset="-122"/>
                        </a:rPr>
                        <a:t>清政府沦为帝国主义列强统治中国的工具</a:t>
                      </a:r>
                      <a:r>
                        <a:rPr lang="en-US" sz="2800" b="1">
                          <a:solidFill>
                            <a:srgbClr val="FF0000"/>
                          </a:solidFill>
                          <a:effectLst/>
                          <a:latin typeface="楷体" panose="02010609060101010101" charset="-122"/>
                          <a:ea typeface="楷体" panose="02010609060101010101" charset="-122"/>
                          <a:cs typeface="楷体" panose="02010609060101010101" charset="-122"/>
                        </a:rPr>
                        <a:t>,</a:t>
                      </a:r>
                      <a:r>
                        <a:rPr lang="zh-CN" sz="2800" b="1">
                          <a:solidFill>
                            <a:srgbClr val="FF0000"/>
                          </a:solidFill>
                          <a:effectLst/>
                          <a:latin typeface="楷体" panose="02010609060101010101" charset="-122"/>
                          <a:ea typeface="楷体" panose="02010609060101010101" charset="-122"/>
                          <a:cs typeface="楷体" panose="02010609060101010101" charset="-122"/>
                        </a:rPr>
                        <a:t>中国完全陷入半殖民地半封建社会的深渊</a:t>
                      </a:r>
                      <a:endParaRPr lang="zh-CN" sz="2800" b="1">
                        <a:solidFill>
                          <a:srgbClr val="FF0000"/>
                        </a:solidFill>
                        <a:effectLst/>
                        <a:latin typeface="楷体" panose="02010609060101010101" charset="-122"/>
                        <a:ea typeface="楷体" panose="02010609060101010101" charset="-122"/>
                        <a:cs typeface="楷体" panose="02010609060101010101" charset="-122"/>
                      </a:endParaRPr>
                    </a:p>
                  </a:txBody>
                  <a:tcPr marL="26670" marR="2667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hMerge="1">
                  <a:txBody>
                    <a:bodyPr vert="horz" wrap="square"/>
                    <a:lstStyle/>
                    <a:p/>
                  </a:txBody>
                  <a:tcPr/>
                </a:tc>
              </a:tr>
            </a:tbl>
          </a:graphicData>
        </a:graphic>
      </p:graphicFrame>
    </p:spTree>
    <p:custDataLst>
      <p:tags r:id="rId4"/>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 name="TextBox 1" title=""/>
          <p:cNvSpPr txBox="1"/>
          <p:nvPr>
            <p:custDataLst>
              <p:tags r:id="rId3"/>
            </p:custDataLst>
          </p:nvPr>
        </p:nvSpPr>
        <p:spPr>
          <a:xfrm>
            <a:off x="0" y="144145"/>
            <a:ext cx="1502410" cy="521970"/>
          </a:xfrm>
          <a:prstGeom prst="rect">
            <a:avLst/>
          </a:prstGeom>
          <a:solidFill>
            <a:schemeClr val="accent2">
              <a:lumMod val="20000"/>
              <a:lumOff val="80000"/>
            </a:schemeClr>
          </a:solid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r>
              <a:rPr lang="zh-CN" altLang="en-US" sz="2800" b="1">
                <a:solidFill>
                  <a:srgbClr val="FF0000"/>
                </a:solidFill>
                <a:latin typeface="楷体" panose="02010609060101010101" charset="-122"/>
                <a:ea typeface="楷体" panose="02010609060101010101" charset="-122"/>
              </a:rPr>
              <a:t>微点拨</a:t>
            </a:r>
            <a:endParaRPr lang="zh-CN" altLang="en-US" sz="2800" b="1">
              <a:solidFill>
                <a:srgbClr val="FF0000"/>
              </a:solidFill>
              <a:latin typeface="楷体" panose="02010609060101010101" charset="-122"/>
              <a:ea typeface="楷体" panose="02010609060101010101" charset="-122"/>
            </a:endParaRPr>
          </a:p>
        </p:txBody>
      </p:sp>
      <p:pic>
        <p:nvPicPr>
          <p:cNvPr id="4" name="JZ82.eps" title=""/>
          <p:cNvPicPr>
            <a:picLocks noChangeAspect="1"/>
          </p:cNvPicPr>
          <p:nvPr>
            <p:custDataLst>
              <p:tags r:id="rId5"/>
            </p:custDataLst>
          </p:nvPr>
        </p:nvPicPr>
        <p:blipFill>
          <a:blip r:embed="rId4">
            <a:clrChange>
              <a:clrFrom>
                <a:srgbClr val="FFFFFF"/>
              </a:clrFrom>
              <a:clrTo>
                <a:srgbClr val="FFFFFF">
                  <a:alpha val="0"/>
                </a:srgbClr>
              </a:clrTo>
            </a:clrChange>
          </a:blip>
          <a:stretch>
            <a:fillRect/>
          </a:stretch>
        </p:blipFill>
        <p:spPr>
          <a:xfrm>
            <a:off x="381000" y="1243965"/>
            <a:ext cx="11430000" cy="5050790"/>
          </a:xfrm>
          <a:prstGeom prst="rect">
            <a:avLst/>
          </a:prstGeom>
        </p:spPr>
      </p:pic>
      <p:sp>
        <p:nvSpPr>
          <p:cNvPr id="3" name="文本框 2" title=""/>
          <p:cNvSpPr txBox="1"/>
          <p:nvPr>
            <p:custDataLst>
              <p:tags r:id="rId6"/>
            </p:custDataLst>
          </p:nvPr>
        </p:nvSpPr>
        <p:spPr>
          <a:xfrm>
            <a:off x="1962785" y="144145"/>
            <a:ext cx="7948930" cy="73088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gn="l">
              <a:lnSpc>
                <a:spcPct val="130000"/>
              </a:lnSpc>
              <a:tabLst>
                <a:tab pos="1188085"/>
                <a:tab pos="2163445"/>
                <a:tab pos="3142615"/>
                <a:tab pos="4190365"/>
              </a:tabLst>
            </a:pPr>
            <a:r>
              <a:rPr lang="zh-CN" altLang="zh-CN" sz="3200" b="1">
                <a:solidFill>
                  <a:srgbClr val="FF0000"/>
                </a:solidFill>
                <a:latin typeface="楷体" panose="02010609060101010101" charset="-122"/>
                <a:ea typeface="楷体" panose="02010609060101010101" charset="-122"/>
                <a:cs typeface="楷体" panose="02010609060101010101" charset="-122"/>
                <a:sym typeface="+mn-ea"/>
              </a:rPr>
              <a:t>中国沦为半殖民地半封建社会的</a:t>
            </a:r>
            <a:r>
              <a:rPr lang="zh-CN" altLang="zh-CN" sz="3200" b="1" smtClean="0">
                <a:solidFill>
                  <a:srgbClr val="FF0000"/>
                </a:solidFill>
                <a:latin typeface="楷体" panose="02010609060101010101" charset="-122"/>
                <a:ea typeface="楷体" panose="02010609060101010101" charset="-122"/>
                <a:cs typeface="楷体" panose="02010609060101010101" charset="-122"/>
                <a:sym typeface="+mn-ea"/>
              </a:rPr>
              <a:t>进程</a:t>
            </a:r>
            <a:r>
              <a:rPr lang="en-US" altLang="zh-CN" sz="3200" b="1" smtClean="0">
                <a:solidFill>
                  <a:srgbClr val="FF0000"/>
                </a:solidFill>
                <a:latin typeface="楷体" panose="02010609060101010101" charset="-122"/>
                <a:ea typeface="楷体" panose="02010609060101010101" charset="-122"/>
                <a:cs typeface="楷体" panose="02010609060101010101" charset="-122"/>
                <a:sym typeface="+mn-ea"/>
              </a:rPr>
              <a:t> </a:t>
            </a:r>
            <a:endParaRPr lang="en-US" altLang="zh-CN" sz="3200" b="1" smtClean="0">
              <a:solidFill>
                <a:srgbClr val="FF0000"/>
              </a:solidFill>
              <a:latin typeface="楷体" panose="02010609060101010101" charset="-122"/>
              <a:ea typeface="楷体" panose="02010609060101010101" charset="-122"/>
              <a:cs typeface="楷体" panose="02010609060101010101" charset="-122"/>
              <a:sym typeface="+mn-ea"/>
            </a:endParaRPr>
          </a:p>
        </p:txBody>
      </p:sp>
    </p:spTree>
    <p:custDataLst>
      <p:tags r:id="rId7"/>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3009" name="标题 2" title=""/>
          <p:cNvSpPr>
            <a:spLocks noGrp="1"/>
          </p:cNvSpPr>
          <p:nvPr>
            <p:ph type="title"/>
            <p:custDataLst>
              <p:tags r:id="rId3"/>
            </p:custDataLst>
          </p:nvPr>
        </p:nvSpPr>
        <p:spPr>
          <a:xfrm>
            <a:off x="0" y="0"/>
            <a:ext cx="10969625" cy="706438"/>
          </a:xfrm>
        </p:spPr>
        <p:txBody>
          <a:bodyPr lIns="90000" tIns="46800" rIns="90000" bIns="46800" anchor="ctr" anchorCtr="0"/>
          <a:lstStyle/>
          <a:p>
            <a:r>
              <a:rPr lang="zh-CN" altLang="en-US">
                <a:latin typeface="楷体" panose="02010609060101010101" charset="-122"/>
                <a:ea typeface="楷体" panose="02010609060101010101" charset="-122"/>
                <a:sym typeface="微软雅黑" panose="020b0503020204020204" charset="-122"/>
              </a:rPr>
              <a:t>四、衔接中考</a:t>
            </a:r>
            <a:endParaRPr lang="zh-CN" altLang="en-US"/>
          </a:p>
        </p:txBody>
      </p:sp>
      <p:sp>
        <p:nvSpPr>
          <p:cNvPr id="43010" name="文本框 1" title=""/>
          <p:cNvSpPr txBox="1"/>
          <p:nvPr>
            <p:custDataLst>
              <p:tags r:id="rId4"/>
            </p:custDataLst>
          </p:nvPr>
        </p:nvSpPr>
        <p:spPr>
          <a:xfrm>
            <a:off x="160655" y="648335"/>
            <a:ext cx="11580495" cy="2780665"/>
          </a:xfrm>
          <a:prstGeom prst="rect">
            <a:avLst/>
          </a:prstGeom>
          <a:noFill/>
          <a:ln w="9525">
            <a:noFill/>
          </a:ln>
        </p:spPr>
        <p:txBody>
          <a:bodyPr wrap="square"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rPr>
              <a:t>1．（2023·广东广州·中考真题）1890年，已是举人的梁启超对康有为布衣上书、力倡变法的行为与见解十分钦佩，于是冲破传统观念束缚，拜还是秀才的康有为为师。从此，康有为和梁启超共同（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A．走上维新变法之路	B．撰写《资政新篇》</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C．创建了中国同盟会	D．提出“扶清灭洋”</a:t>
            </a:r>
            <a:endParaRPr sz="2400" b="1">
              <a:latin typeface="楷体" panose="02010609060101010101" charset="-122"/>
              <a:ea typeface="楷体" panose="02010609060101010101" charset="-122"/>
            </a:endParaRPr>
          </a:p>
        </p:txBody>
      </p:sp>
      <p:sp>
        <p:nvSpPr>
          <p:cNvPr id="100" name="文本框 99" title=""/>
          <p:cNvSpPr txBox="1"/>
          <p:nvPr>
            <p:custDataLst>
              <p:tags r:id="rId5"/>
            </p:custDataLst>
          </p:nvPr>
        </p:nvSpPr>
        <p:spPr>
          <a:xfrm>
            <a:off x="0" y="3685540"/>
            <a:ext cx="12192000" cy="3145155"/>
          </a:xfrm>
          <a:prstGeom prst="rect">
            <a:avLst/>
          </a:prstGeom>
          <a:solidFill>
            <a:srgbClr val="FCE6D5"/>
          </a:solidFill>
          <a:ln w="9525">
            <a:noFill/>
          </a:ln>
        </p:spPr>
        <p:txBody>
          <a:bodyPr wrap="square"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00000"/>
              </a:lnSpc>
            </a:pPr>
            <a:r>
              <a:rPr altLang="zh-CN" sz="2400" b="1">
                <a:solidFill>
                  <a:srgbClr val="C00000"/>
                </a:solidFill>
                <a:latin typeface="楷体" panose="02010609060101010101" charset="-122"/>
                <a:ea typeface="楷体" panose="02010609060101010101" charset="-122"/>
              </a:rPr>
              <a:t>【答案】A</a:t>
            </a:r>
            <a:endParaRPr altLang="zh-CN" sz="2400" b="1">
              <a:solidFill>
                <a:srgbClr val="C00000"/>
              </a:solidFill>
              <a:latin typeface="楷体" panose="02010609060101010101" charset="-122"/>
              <a:ea typeface="楷体" panose="02010609060101010101" charset="-122"/>
            </a:endParaRPr>
          </a:p>
          <a:p>
            <a:pPr>
              <a:lnSpc>
                <a:spcPct val="100000"/>
              </a:lnSpc>
            </a:pPr>
            <a:r>
              <a:rPr altLang="zh-CN" sz="2400" b="1">
                <a:solidFill>
                  <a:srgbClr val="C00000"/>
                </a:solidFill>
                <a:latin typeface="楷体" panose="02010609060101010101" charset="-122"/>
                <a:ea typeface="楷体" panose="02010609060101010101" charset="-122"/>
              </a:rPr>
              <a:t>【详解】依据所学知识，19世纪末，在中国面临严重民族危机的形势下，梁启超、康有为等维新派人士力主变法图强。从而掀起了一场维新变法运动，这场变法虽然最终失败，但是在社会上起到了思想启蒙的作用，A项正确；太平天国运动时期洪仁玕撰写《资政新篇》，排除B项；孙中山等革命党人于1905年在日本东京创立资产阶级革命政党中国同盟会，排除C项；19世纪末农民反帝爱国运动义和团运动提出了“扶清灭洋”口号，排除D项。故选A项。</a:t>
            </a:r>
            <a:endParaRPr altLang="zh-CN" sz="2400" b="1">
              <a:solidFill>
                <a:srgbClr val="C00000"/>
              </a:solidFill>
              <a:latin typeface="楷体" panose="02010609060101010101" charset="-122"/>
              <a:ea typeface="楷体" panose="02010609060101010101" charset="-122"/>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3010" name="文本框 1" title=""/>
          <p:cNvSpPr txBox="1"/>
          <p:nvPr>
            <p:custDataLst>
              <p:tags r:id="rId3"/>
            </p:custDataLst>
          </p:nvPr>
        </p:nvSpPr>
        <p:spPr>
          <a:xfrm>
            <a:off x="160655" y="11430"/>
            <a:ext cx="12031345" cy="286131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rPr>
              <a:t>2．（2022·黑龙江牡丹江·中考真题）如图《“China”被撕裂》反映的是（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A．鸦片战争后西方列强用武力打开中国的大门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B．第二次鸦片战争后侵略势力由沿海深入内地</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C．甲午中日战争后帝国主义掀起瓜分中国狂潮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D．八国联军侵华战争使清政府沦为列强的工具</a:t>
            </a:r>
            <a:endParaRPr sz="2400" b="1">
              <a:latin typeface="楷体" panose="02010609060101010101" charset="-122"/>
              <a:ea typeface="楷体" panose="02010609060101010101" charset="-122"/>
            </a:endParaRPr>
          </a:p>
        </p:txBody>
      </p:sp>
      <p:sp>
        <p:nvSpPr>
          <p:cNvPr id="100" name="文本框 99" title=""/>
          <p:cNvSpPr txBox="1"/>
          <p:nvPr>
            <p:custDataLst>
              <p:tags r:id="rId4"/>
            </p:custDataLst>
          </p:nvPr>
        </p:nvSpPr>
        <p:spPr>
          <a:xfrm>
            <a:off x="0" y="3094990"/>
            <a:ext cx="12192000" cy="3639185"/>
          </a:xfrm>
          <a:prstGeom prst="rect">
            <a:avLst/>
          </a:prstGeom>
          <a:solidFill>
            <a:srgbClr val="FCE6D5"/>
          </a:solidFill>
          <a:ln w="9525">
            <a:noFill/>
          </a:ln>
        </p:spPr>
        <p:txBody>
          <a:bodyPr wrap="square"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altLang="zh-CN" sz="2400" b="1">
                <a:solidFill>
                  <a:srgbClr val="C00000"/>
                </a:solidFill>
                <a:latin typeface="楷体" panose="02010609060101010101" charset="-122"/>
                <a:ea typeface="楷体" panose="02010609060101010101" charset="-122"/>
              </a:rPr>
              <a:t>【答案】C</a:t>
            </a:r>
            <a:endParaRPr altLang="zh-CN" sz="2400" b="1">
              <a:solidFill>
                <a:srgbClr val="C00000"/>
              </a:solidFill>
              <a:latin typeface="楷体" panose="02010609060101010101" charset="-122"/>
              <a:ea typeface="楷体" panose="02010609060101010101" charset="-122"/>
            </a:endParaRPr>
          </a:p>
          <a:p>
            <a:pPr>
              <a:lnSpc>
                <a:spcPct val="150000"/>
              </a:lnSpc>
            </a:pPr>
            <a:r>
              <a:rPr altLang="zh-CN" sz="2400" b="1">
                <a:solidFill>
                  <a:srgbClr val="C00000"/>
                </a:solidFill>
                <a:latin typeface="楷体" panose="02010609060101010101" charset="-122"/>
                <a:ea typeface="楷体" panose="02010609060101010101" charset="-122"/>
              </a:rPr>
              <a:t>【详解】根据题干和所学可知，中国被撕裂说明了中国遭到列强的瓜分，这一现象出现在甲午战争后，列强在中国掀起了抢夺利权、抢租海港、划分“势力范围”的瓜分中国狂潮，C项正确；两次鸦片战争都是为了打开中国大门，与瓜分中国无关，排除A、B两项；清政府沦为列强的统治中国的工具的《辛丑条约》中规定的“清政府保证严禁中国人民参加各种形式的反帝活动”，漫画无法体现出这种情形，排除D项。故选C项。</a:t>
            </a:r>
            <a:endParaRPr altLang="zh-CN" sz="2400" b="1">
              <a:solidFill>
                <a:srgbClr val="C00000"/>
              </a:solidFill>
              <a:latin typeface="楷体" panose="02010609060101010101" charset="-122"/>
              <a:ea typeface="楷体" panose="02010609060101010101" charset="-122"/>
            </a:endParaRPr>
          </a:p>
        </p:txBody>
      </p:sp>
      <p:pic>
        <p:nvPicPr>
          <p:cNvPr id="2" name="图片 1" title=""/>
          <p:cNvPicPr>
            <a:picLocks noChangeAspect="1"/>
          </p:cNvPicPr>
          <p:nvPr>
            <p:custDataLst>
              <p:tags r:id="rId6"/>
            </p:custDataLst>
          </p:nvPr>
        </p:nvPicPr>
        <p:blipFill>
          <a:blip r:embed="rId5"/>
          <a:stretch>
            <a:fillRect/>
          </a:stretch>
        </p:blipFill>
        <p:spPr>
          <a:xfrm>
            <a:off x="7601585" y="822960"/>
            <a:ext cx="3077845" cy="1758950"/>
          </a:xfrm>
          <a:prstGeom prst="rect">
            <a:avLst/>
          </a:prstGeom>
        </p:spPr>
      </p:pic>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3010" name="文本框 1" title=""/>
          <p:cNvSpPr txBox="1"/>
          <p:nvPr>
            <p:custDataLst>
              <p:tags r:id="rId3"/>
            </p:custDataLst>
          </p:nvPr>
        </p:nvSpPr>
        <p:spPr>
          <a:xfrm>
            <a:off x="160338" y="268605"/>
            <a:ext cx="11580812" cy="230695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rPr>
              <a:t>3．（2023·江苏无锡·中考真题）洋务“自强”运动范围局限于火器、船舰、机器等，仅仅触及了现代化的表皮，而没有获得工业化的突破。下列属于这场运动领导人的是（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A．林则徐	B．洪秀全	C．李鸿章	D．康有为</a:t>
            </a:r>
            <a:endParaRPr sz="2400" b="1">
              <a:latin typeface="楷体" panose="02010609060101010101" charset="-122"/>
              <a:ea typeface="楷体" panose="02010609060101010101" charset="-122"/>
            </a:endParaRPr>
          </a:p>
        </p:txBody>
      </p:sp>
      <p:sp>
        <p:nvSpPr>
          <p:cNvPr id="100" name="文本框 99" title=""/>
          <p:cNvSpPr txBox="1"/>
          <p:nvPr>
            <p:custDataLst>
              <p:tags r:id="rId4"/>
            </p:custDataLst>
          </p:nvPr>
        </p:nvSpPr>
        <p:spPr>
          <a:xfrm>
            <a:off x="0" y="2965450"/>
            <a:ext cx="12230100" cy="3829685"/>
          </a:xfrm>
          <a:prstGeom prst="rect">
            <a:avLst/>
          </a:prstGeom>
          <a:solidFill>
            <a:srgbClr val="FCE6D5"/>
          </a:solidFill>
          <a:ln w="9525">
            <a:noFill/>
          </a:ln>
        </p:spPr>
        <p:txBody>
          <a:bodyPr wrap="square"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00000"/>
              </a:lnSpc>
            </a:pPr>
            <a:r>
              <a:rPr altLang="zh-CN" sz="2400" b="1">
                <a:solidFill>
                  <a:srgbClr val="C00000"/>
                </a:solidFill>
                <a:latin typeface="楷体" panose="02010609060101010101" charset="-122"/>
                <a:ea typeface="楷体" panose="02010609060101010101" charset="-122"/>
              </a:rPr>
              <a:t>【答案】C</a:t>
            </a:r>
            <a:endParaRPr altLang="zh-CN" sz="2400" b="1">
              <a:solidFill>
                <a:srgbClr val="C00000"/>
              </a:solidFill>
              <a:latin typeface="楷体" panose="02010609060101010101" charset="-122"/>
              <a:ea typeface="楷体" panose="02010609060101010101" charset="-122"/>
            </a:endParaRPr>
          </a:p>
          <a:p>
            <a:pPr>
              <a:lnSpc>
                <a:spcPct val="100000"/>
              </a:lnSpc>
            </a:pPr>
            <a:r>
              <a:rPr altLang="zh-CN" sz="2400" b="1">
                <a:solidFill>
                  <a:srgbClr val="C00000"/>
                </a:solidFill>
                <a:latin typeface="楷体" panose="02010609060101010101" charset="-122"/>
                <a:ea typeface="楷体" panose="02010609060101010101" charset="-122"/>
              </a:rPr>
              <a:t>【详解】根据题干“洋务‘自强’运动范围局限于火器、船舰、机器等，仅仅触及了现代化的表皮，而没有获得工业化的突破。”可知，材料反映了洋务运动。第二次鸦片战争后，清朝统治集团内部一些比较开明的官员，主张利用西方先进技术，强兵富国，维护清王朝的统治。这些官员被称为“洋务派”。洋务派在中央以恭亲王奕䜣为代表，在地方以曾国藩、李鸿章、左宗棠、张之洞等人为代表。从19世纪60年代到90年代中期，他们掀起了一场旨在“自强”“求富”的洋务运动，C项正确；林则徐虎门销烟，是开眼看世界的代表人物，排除A项；洪秀全领导太平天国运动，排除B项；康有为领导了戊戌变法，排除D项。 故选C项。</a:t>
            </a:r>
            <a:endParaRPr altLang="zh-CN" sz="2400" b="1">
              <a:solidFill>
                <a:srgbClr val="C00000"/>
              </a:solidFill>
              <a:latin typeface="楷体" panose="02010609060101010101" charset="-122"/>
              <a:ea typeface="楷体" panose="02010609060101010101"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3010" name="文本框 1" title=""/>
          <p:cNvSpPr txBox="1"/>
          <p:nvPr>
            <p:custDataLst>
              <p:tags r:id="rId3"/>
            </p:custDataLst>
          </p:nvPr>
        </p:nvSpPr>
        <p:spPr>
          <a:xfrm>
            <a:off x="80963" y="52705"/>
            <a:ext cx="11580812" cy="230695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rPr>
              <a:t>4．（2023·江苏无锡·中考真题）近代中国的一系列不平等条约，都是在暴力胁迫下订立的，其内容基本上是单方面给予列强种种特权，因而对中国的危害极大。列强在中国通商口岸开设工厂的特权产生于（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A．《南京条约》	B．《北京条约》	C．《马关条约》	D．《辛丑条约》</a:t>
            </a:r>
            <a:endParaRPr sz="2400" b="1">
              <a:latin typeface="楷体" panose="02010609060101010101" charset="-122"/>
              <a:ea typeface="楷体" panose="02010609060101010101" charset="-122"/>
            </a:endParaRPr>
          </a:p>
        </p:txBody>
      </p:sp>
      <p:sp>
        <p:nvSpPr>
          <p:cNvPr id="100" name="文本框 99" title=""/>
          <p:cNvSpPr txBox="1"/>
          <p:nvPr>
            <p:custDataLst>
              <p:tags r:id="rId4"/>
            </p:custDataLst>
          </p:nvPr>
        </p:nvSpPr>
        <p:spPr>
          <a:xfrm>
            <a:off x="0" y="2524443"/>
            <a:ext cx="12192000" cy="4092575"/>
          </a:xfrm>
          <a:prstGeom prst="rect">
            <a:avLst/>
          </a:prstGeom>
          <a:solidFill>
            <a:srgbClr val="FCE6D5"/>
          </a:solid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00000"/>
              </a:lnSpc>
            </a:pPr>
            <a:r>
              <a:rPr altLang="zh-CN" sz="2000" b="1">
                <a:solidFill>
                  <a:srgbClr val="C00000"/>
                </a:solidFill>
                <a:latin typeface="楷体" panose="02010609060101010101" charset="-122"/>
                <a:ea typeface="楷体" panose="02010609060101010101" charset="-122"/>
              </a:rPr>
              <a:t>【答案】C</a:t>
            </a:r>
            <a:endParaRPr altLang="zh-CN" sz="2000" b="1">
              <a:solidFill>
                <a:srgbClr val="C00000"/>
              </a:solidFill>
              <a:latin typeface="楷体" panose="02010609060101010101" charset="-122"/>
              <a:ea typeface="楷体" panose="02010609060101010101" charset="-122"/>
            </a:endParaRPr>
          </a:p>
          <a:p>
            <a:pPr>
              <a:lnSpc>
                <a:spcPct val="100000"/>
              </a:lnSpc>
            </a:pPr>
            <a:r>
              <a:rPr altLang="zh-CN" sz="2000" b="1">
                <a:solidFill>
                  <a:srgbClr val="C00000"/>
                </a:solidFill>
                <a:latin typeface="楷体" panose="02010609060101010101" charset="-122"/>
                <a:ea typeface="楷体" panose="02010609060101010101" charset="-122"/>
              </a:rPr>
              <a:t>【详解】根据题干“列强在中国通商口岸开设工厂的特权”结合所学可知，《马关条约》规定：清政府割辽东半岛、台湾全岛及所有附属各岛屿、澎潮列岛给日本；赔偿日本兵费白银2亿两；开放沙市、重庆、苏州、杭州为商埠；允许日本在通商口岸开设工厂等。其中允许列强在中国通商口岸开设工厂是以前条约中没有的内容，反映了列强资本输出的侵略要求，C项正确；《南京条约》的主要内容有：开放广州、福州、厦门、宁波、上海五处为通商口岸；割香港岛给英国，赔款2100万银元；英商进出口货物应纳税款，必须经过双方协议，排除A项；1860年，英法联军强迫清政府签订中英、中法《北京条约》。在条约中，清政府除承认《天津条约》继续有效外，又增开天津为商埠，割九龙司地方一区给英国，赔款额也大幅增加，排除B项；1901年9月，清政府被迫同英、美、俄、日、法、德、意、奥，比、荷、西11国，签订了丧权辱国的《辛丑条约》。主要内容有：清政府赔款白银4.5亿两，分39年还清，本息共计9.8亿两，以海关税、盐税等税收作担保；清政府保证严禁人民参加各种形式的反帝活动；清政府拆毁大沽炮台，允许外国军队驻扎在从北京到山海关的铁路沿线要地；划定北京东交民巷为使馆界，允许各国派兵驻守，不准中国人居住；改总理衙门为外务部，班列六部之前，排除D项。 故选C项。</a:t>
            </a:r>
            <a:endParaRPr altLang="zh-CN" sz="2000" b="1">
              <a:solidFill>
                <a:srgbClr val="C00000"/>
              </a:solidFill>
              <a:latin typeface="楷体" panose="02010609060101010101" charset="-122"/>
              <a:ea typeface="楷体" panose="02010609060101010101"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3010" name="文本框 1" title=""/>
          <p:cNvSpPr txBox="1"/>
          <p:nvPr>
            <p:custDataLst>
              <p:tags r:id="rId3"/>
            </p:custDataLst>
          </p:nvPr>
        </p:nvSpPr>
        <p:spPr>
          <a:xfrm>
            <a:off x="160338" y="39370"/>
            <a:ext cx="11580812" cy="341503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rPr>
              <a:t>5．（2023·海南·中考真题）鸦片战争后，中国进入饱经磨难的近代时期。下列组合搭配准确的是（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A．鸦片战争——《北京条约》——协定关税</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B．第二次鸦片战争——《南京条约》——割香港岛</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C．甲午中日战争——《马关条约》——允许设厂</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D．八国联军侵华战争——《辛丑条约》——增开天津商埠</a:t>
            </a:r>
            <a:endParaRPr sz="2400" b="1">
              <a:latin typeface="楷体" panose="02010609060101010101" charset="-122"/>
              <a:ea typeface="楷体" panose="02010609060101010101" charset="-122"/>
            </a:endParaRPr>
          </a:p>
        </p:txBody>
      </p:sp>
      <p:sp>
        <p:nvSpPr>
          <p:cNvPr id="100" name="文本框 99" title=""/>
          <p:cNvSpPr txBox="1"/>
          <p:nvPr>
            <p:custDataLst>
              <p:tags r:id="rId4"/>
            </p:custDataLst>
          </p:nvPr>
        </p:nvSpPr>
        <p:spPr>
          <a:xfrm>
            <a:off x="0" y="3614420"/>
            <a:ext cx="12192000" cy="3206115"/>
          </a:xfrm>
          <a:prstGeom prst="rect">
            <a:avLst/>
          </a:prstGeom>
          <a:solidFill>
            <a:srgbClr val="FCE6D5"/>
          </a:solidFill>
          <a:ln w="9525">
            <a:noFill/>
          </a:ln>
        </p:spPr>
        <p:txBody>
          <a:bodyPr wrap="square"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00000"/>
              </a:lnSpc>
            </a:pPr>
            <a:r>
              <a:rPr altLang="zh-CN" sz="2400" b="1">
                <a:solidFill>
                  <a:srgbClr val="C00000"/>
                </a:solidFill>
                <a:latin typeface="楷体" panose="02010609060101010101" charset="-122"/>
                <a:ea typeface="楷体" panose="02010609060101010101" charset="-122"/>
              </a:rPr>
              <a:t>【答案】C</a:t>
            </a:r>
            <a:endParaRPr altLang="zh-CN" sz="2400" b="1">
              <a:solidFill>
                <a:srgbClr val="C00000"/>
              </a:solidFill>
              <a:latin typeface="楷体" panose="02010609060101010101" charset="-122"/>
              <a:ea typeface="楷体" panose="02010609060101010101" charset="-122"/>
            </a:endParaRPr>
          </a:p>
          <a:p>
            <a:pPr>
              <a:lnSpc>
                <a:spcPct val="100000"/>
              </a:lnSpc>
            </a:pPr>
            <a:r>
              <a:rPr altLang="zh-CN" sz="2400" b="1">
                <a:solidFill>
                  <a:srgbClr val="C00000"/>
                </a:solidFill>
                <a:latin typeface="楷体" panose="02010609060101010101" charset="-122"/>
                <a:ea typeface="楷体" panose="02010609060101010101" charset="-122"/>
              </a:rPr>
              <a:t>【详解】根据所学知识可知，甲午中日战争清政府战败，1895年春，清政府派李鸿章前往日本马关议和，双方签订中日《马关条约》，主要内容是清政府割辽东半岛、台湾全岛及所有附属各岛屿、澎湖列岛给日本；赔偿日本兵费白银2亿两；开放沙市、重庆、苏州、杭州为商埠；允许日本在通商口岸开设工厂等，C项正确；鸦片战争后签订的《南京条约》规定协定关税，排除A项；《南京条约》是鸦片战争后签订的，排除B项；增开天津商埠的是第二次鸦片战争后签订的《北京条约》的内容，排除D项。故选C项。</a:t>
            </a:r>
            <a:endParaRPr altLang="zh-CN" sz="2400" b="1">
              <a:solidFill>
                <a:srgbClr val="C00000"/>
              </a:solidFill>
              <a:latin typeface="楷体" panose="02010609060101010101" charset="-122"/>
              <a:ea typeface="楷体" panose="02010609060101010101"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3010" name="文本框 1" title=""/>
          <p:cNvSpPr txBox="1"/>
          <p:nvPr>
            <p:custDataLst>
              <p:tags r:id="rId3"/>
            </p:custDataLst>
          </p:nvPr>
        </p:nvSpPr>
        <p:spPr>
          <a:xfrm>
            <a:off x="98743" y="74930"/>
            <a:ext cx="11580812" cy="286131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rPr>
              <a:t>6．（2023·江苏南通·中考真题）某同学搜集到了图片《轮船招商局》、影像《甲午风云》、史学论著《戊戌思潮纵横论》和绘画《八国联军在大沽口登陆》。他研究的主题应是（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A．洋务派的自强与求富	B．日本对中国蓄意侵略</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C．西方思想文化的传播	D．民族危机与救亡图存</a:t>
            </a:r>
            <a:endParaRPr sz="2400" b="1">
              <a:latin typeface="楷体" panose="02010609060101010101" charset="-122"/>
              <a:ea typeface="楷体" panose="02010609060101010101" charset="-122"/>
            </a:endParaRPr>
          </a:p>
        </p:txBody>
      </p:sp>
      <p:sp>
        <p:nvSpPr>
          <p:cNvPr id="100" name="文本框 99" title=""/>
          <p:cNvSpPr txBox="1"/>
          <p:nvPr>
            <p:custDataLst>
              <p:tags r:id="rId4"/>
            </p:custDataLst>
          </p:nvPr>
        </p:nvSpPr>
        <p:spPr>
          <a:xfrm>
            <a:off x="0" y="3056890"/>
            <a:ext cx="12192000" cy="3637280"/>
          </a:xfrm>
          <a:prstGeom prst="rect">
            <a:avLst/>
          </a:prstGeom>
          <a:solidFill>
            <a:srgbClr val="FCE6D5"/>
          </a:solidFill>
          <a:ln w="9525">
            <a:noFill/>
          </a:ln>
        </p:spPr>
        <p:txBody>
          <a:bodyPr wrap="square"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altLang="zh-CN" sz="1800" b="1">
                <a:solidFill>
                  <a:srgbClr val="C00000"/>
                </a:solidFill>
                <a:latin typeface="楷体" panose="02010609060101010101" charset="-122"/>
                <a:ea typeface="楷体" panose="02010609060101010101" charset="-122"/>
              </a:rPr>
              <a:t>【答案】D</a:t>
            </a:r>
            <a:endParaRPr altLang="zh-CN" sz="1800" b="1">
              <a:solidFill>
                <a:srgbClr val="C00000"/>
              </a:solidFill>
              <a:latin typeface="楷体" panose="02010609060101010101" charset="-122"/>
              <a:ea typeface="楷体" panose="02010609060101010101" charset="-122"/>
            </a:endParaRPr>
          </a:p>
          <a:p>
            <a:pPr>
              <a:lnSpc>
                <a:spcPct val="150000"/>
              </a:lnSpc>
            </a:pPr>
            <a:r>
              <a:rPr altLang="zh-CN" sz="1800" b="1">
                <a:solidFill>
                  <a:srgbClr val="C00000"/>
                </a:solidFill>
                <a:latin typeface="楷体" panose="02010609060101010101" charset="-122"/>
                <a:ea typeface="楷体" panose="02010609060101010101" charset="-122"/>
              </a:rPr>
              <a:t>【详解】根据材料“某同学搜集到了图片《轮船招商局》、影像《甲午风云》、史学论著《戊戌思潮纵横论》和绘画《八国联军在大沽口登陆》”和所学可知，材料依次反映了中国近代的洋务运动、甲午中日战争、戊戌变法、八国联军侵华战争，各个阶层面对民族危机进行抗争以图生存，D项正确；材料依次反映了中国近代的洋务运动、甲午中日战争、戊戌变法、八国联军侵华战争，“洋务派的自强与求富”不能完全包含材料内容，排除A项；材料依次反映了中国近代的洋务运动、甲午中日战争、戊戌变法、八国联军侵华战争，“日本对中国蓄意侵略”不能完全包含材料内容，排除B项；材料依次反映了中国近代的洋务运动、甲午中日战争、戊戌变法、八国联军侵华战争，“西方思想文化的传播”不能完全包含材料内容，排除C项。故选D项。</a:t>
            </a:r>
            <a:endParaRPr altLang="zh-CN" sz="1800" b="1">
              <a:solidFill>
                <a:srgbClr val="C00000"/>
              </a:solidFill>
              <a:latin typeface="楷体" panose="02010609060101010101" charset="-122"/>
              <a:ea typeface="楷体" panose="02010609060101010101"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3010" name="文本框 1" title=""/>
          <p:cNvSpPr txBox="1"/>
          <p:nvPr>
            <p:custDataLst>
              <p:tags r:id="rId3"/>
            </p:custDataLst>
          </p:nvPr>
        </p:nvSpPr>
        <p:spPr>
          <a:xfrm>
            <a:off x="160338" y="60325"/>
            <a:ext cx="11580812" cy="230695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rPr>
              <a:t>7．（2023·江苏盐城·中考真题）“商船能往外洋，俾外洋损一分之利，即中国益一分之利。”李鸿章的观点体现了洋务运动在一定程度上（   ）</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A．抵制了西方经济侵略	B．实现了民族独立目标</a:t>
            </a:r>
            <a:endParaRPr sz="2400" b="1">
              <a:latin typeface="楷体" panose="02010609060101010101" charset="-122"/>
              <a:ea typeface="楷体" panose="02010609060101010101" charset="-122"/>
            </a:endParaRPr>
          </a:p>
          <a:p>
            <a:pPr>
              <a:lnSpc>
                <a:spcPct val="150000"/>
              </a:lnSpc>
            </a:pPr>
            <a:r>
              <a:rPr sz="2400" b="1">
                <a:latin typeface="楷体" panose="02010609060101010101" charset="-122"/>
                <a:ea typeface="楷体" panose="02010609060101010101" charset="-122"/>
              </a:rPr>
              <a:t>C．导致了民族工业萎缩	D．根除了列强侵略势力</a:t>
            </a:r>
            <a:endParaRPr sz="2400" b="1">
              <a:latin typeface="楷体" panose="02010609060101010101" charset="-122"/>
              <a:ea typeface="楷体" panose="02010609060101010101" charset="-122"/>
            </a:endParaRPr>
          </a:p>
        </p:txBody>
      </p:sp>
      <p:sp>
        <p:nvSpPr>
          <p:cNvPr id="100" name="文本框 99" title=""/>
          <p:cNvSpPr txBox="1"/>
          <p:nvPr>
            <p:custDataLst>
              <p:tags r:id="rId4"/>
            </p:custDataLst>
          </p:nvPr>
        </p:nvSpPr>
        <p:spPr>
          <a:xfrm>
            <a:off x="-3175" y="2378075"/>
            <a:ext cx="12192000" cy="4479925"/>
          </a:xfrm>
          <a:prstGeom prst="rect">
            <a:avLst/>
          </a:prstGeom>
          <a:solidFill>
            <a:srgbClr val="FCE6D5"/>
          </a:solidFill>
          <a:ln w="9525">
            <a:noFill/>
          </a:ln>
        </p:spPr>
        <p:txBody>
          <a:bodyPr wrap="square"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altLang="zh-CN" sz="2400" b="1">
                <a:solidFill>
                  <a:srgbClr val="C00000"/>
                </a:solidFill>
                <a:latin typeface="楷体" panose="02010609060101010101" charset="-122"/>
                <a:ea typeface="楷体" panose="02010609060101010101" charset="-122"/>
              </a:rPr>
              <a:t>【答案】A</a:t>
            </a:r>
            <a:endParaRPr altLang="zh-CN" sz="2400" b="1">
              <a:solidFill>
                <a:srgbClr val="C00000"/>
              </a:solidFill>
              <a:latin typeface="楷体" panose="02010609060101010101" charset="-122"/>
              <a:ea typeface="楷体" panose="02010609060101010101" charset="-122"/>
            </a:endParaRPr>
          </a:p>
          <a:p>
            <a:pPr>
              <a:lnSpc>
                <a:spcPct val="150000"/>
              </a:lnSpc>
            </a:pPr>
            <a:r>
              <a:rPr altLang="zh-CN" sz="2400" b="1">
                <a:solidFill>
                  <a:srgbClr val="C00000"/>
                </a:solidFill>
                <a:latin typeface="楷体" panose="02010609060101010101" charset="-122"/>
                <a:ea typeface="楷体" panose="02010609060101010101" charset="-122"/>
              </a:rPr>
              <a:t>【详解】从“‘商船能往外洋，俾外洋损一分之利，即中国益一分之利’”结合所学知识可知，洋务运动以“求富”为口号开办了一些近代民用企业，在客观上促进了中国民族资本主义的产生，对外国资本的入侵起到了一定的抵制作用，在一定程度上抵制了西方经济的侵略，A项正确；甲午中日战争清政府战败，宣告了洋务运动的破产，洋务运动并没有使中国走上富强的道路，没有实现民族独立的目标，也没有根除列强的侵略势力，排除BD项；洋务运动在一定程度上促进了中国民族资本主义的产生，促进了中国民族工业的发展，排除C项。故选A项。</a:t>
            </a:r>
            <a:endParaRPr altLang="zh-CN" sz="2400" b="1">
              <a:solidFill>
                <a:srgbClr val="C00000"/>
              </a:solidFill>
              <a:latin typeface="楷体" panose="02010609060101010101" charset="-122"/>
              <a:ea typeface="楷体" panose="02010609060101010101"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174625" y="0"/>
            <a:ext cx="11897360" cy="230695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cs typeface="楷体" panose="02010609060101010101" charset="-122"/>
              </a:rPr>
              <a:t>8．（2023·江苏徐州·中考真题）下图刊载于1884年的《点石斋画报》上。该图可用于研究（   ）</a:t>
            </a:r>
            <a:endParaRPr sz="2400" b="1">
              <a:latin typeface="楷体" panose="02010609060101010101" charset="-122"/>
              <a:ea typeface="楷体" panose="02010609060101010101" charset="-122"/>
              <a:cs typeface="楷体" panose="02010609060101010101" charset="-122"/>
            </a:endParaRPr>
          </a:p>
          <a:p>
            <a:pPr>
              <a:lnSpc>
                <a:spcPct val="150000"/>
              </a:lnSpc>
            </a:pPr>
            <a:r>
              <a:rPr sz="2400" b="1">
                <a:latin typeface="楷体" panose="02010609060101010101" charset="-122"/>
                <a:ea typeface="楷体" panose="02010609060101010101" charset="-122"/>
                <a:cs typeface="楷体" panose="02010609060101010101" charset="-122"/>
              </a:rPr>
              <a:t>A．鸦片战争的背景	B．洋务运动的开展</a:t>
            </a:r>
            <a:endParaRPr sz="2400" b="1">
              <a:latin typeface="楷体" panose="02010609060101010101" charset="-122"/>
              <a:ea typeface="楷体" panose="02010609060101010101" charset="-122"/>
              <a:cs typeface="楷体" panose="02010609060101010101" charset="-122"/>
            </a:endParaRPr>
          </a:p>
          <a:p>
            <a:pPr>
              <a:lnSpc>
                <a:spcPct val="150000"/>
              </a:lnSpc>
            </a:pPr>
            <a:r>
              <a:rPr sz="2400" b="1">
                <a:latin typeface="楷体" panose="02010609060101010101" charset="-122"/>
                <a:ea typeface="楷体" panose="02010609060101010101" charset="-122"/>
                <a:cs typeface="楷体" panose="02010609060101010101" charset="-122"/>
              </a:rPr>
              <a:t>C．瓜分狂潮的到来	D．戊戌变法的意义</a:t>
            </a:r>
            <a:endParaRPr sz="2400" b="1">
              <a:latin typeface="楷体" panose="02010609060101010101" charset="-122"/>
              <a:ea typeface="楷体" panose="02010609060101010101" charset="-122"/>
              <a:cs typeface="楷体" panose="02010609060101010101" charset="-122"/>
            </a:endParaRPr>
          </a:p>
        </p:txBody>
      </p:sp>
      <p:sp>
        <p:nvSpPr>
          <p:cNvPr id="4" name="文本框 3" title=""/>
          <p:cNvSpPr txBox="1"/>
          <p:nvPr>
            <p:custDataLst>
              <p:tags r:id="rId4"/>
            </p:custDataLst>
          </p:nvPr>
        </p:nvSpPr>
        <p:spPr>
          <a:xfrm>
            <a:off x="635" y="3058160"/>
            <a:ext cx="12191365" cy="2306955"/>
          </a:xfrm>
          <a:prstGeom prst="rect">
            <a:avLst/>
          </a:prstGeom>
          <a:solidFill>
            <a:schemeClr val="accent2">
              <a:lumMod val="20000"/>
              <a:lumOff val="80000"/>
            </a:schemeClr>
          </a:solid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00000"/>
              </a:lnSpc>
            </a:pPr>
            <a:r>
              <a:rPr lang="zh-CN" altLang="en-US" sz="2400" b="1">
                <a:solidFill>
                  <a:srgbClr val="C00000"/>
                </a:solidFill>
                <a:latin typeface="楷体" panose="02010609060101010101" charset="-122"/>
                <a:ea typeface="楷体" panose="02010609060101010101" charset="-122"/>
                <a:cs typeface="楷体" panose="02010609060101010101" charset="-122"/>
              </a:rPr>
              <a:t>【答案】B</a:t>
            </a:r>
            <a:endParaRPr lang="zh-CN" altLang="en-US" sz="2400" b="1">
              <a:solidFill>
                <a:srgbClr val="C00000"/>
              </a:solidFill>
              <a:latin typeface="楷体" panose="02010609060101010101" charset="-122"/>
              <a:ea typeface="楷体" panose="02010609060101010101" charset="-122"/>
              <a:cs typeface="楷体" panose="02010609060101010101" charset="-122"/>
            </a:endParaRPr>
          </a:p>
          <a:p>
            <a:pPr>
              <a:lnSpc>
                <a:spcPct val="100000"/>
              </a:lnSpc>
            </a:pPr>
            <a:r>
              <a:rPr lang="zh-CN" altLang="en-US" sz="2400" b="1">
                <a:solidFill>
                  <a:srgbClr val="C00000"/>
                </a:solidFill>
                <a:latin typeface="楷体" panose="02010609060101010101" charset="-122"/>
                <a:ea typeface="楷体" panose="02010609060101010101" charset="-122"/>
                <a:cs typeface="楷体" panose="02010609060101010101" charset="-122"/>
              </a:rPr>
              <a:t>【详解】依据题干“1884年”和图片中的蒸汽机车等信息结合所学可知，图片与洋务运动引进西方先进技术有关，B项正确；鸦片战争发生于1840年至1842年，题干反映的内容从时间上看不能成为鸦片战争的背景，排除A项；1895年《马关条约》签订后，列强掀起瓜分狂潮，排除C项；戊戌变法发生在1898年，题干内容早于戊戌变法，不能用于研究戊戌变法的意义，排除D项。故选B项。</a:t>
            </a:r>
            <a:endParaRPr lang="zh-CN" altLang="en-US" sz="2400" b="1">
              <a:solidFill>
                <a:srgbClr val="C00000"/>
              </a:solidFill>
              <a:latin typeface="楷体" panose="02010609060101010101" charset="-122"/>
              <a:ea typeface="楷体" panose="02010609060101010101" charset="-122"/>
              <a:cs typeface="楷体" panose="02010609060101010101" charset="-122"/>
            </a:endParaRPr>
          </a:p>
        </p:txBody>
      </p:sp>
      <p:pic>
        <p:nvPicPr>
          <p:cNvPr id="2" name="图片 1" title=""/>
          <p:cNvPicPr>
            <a:picLocks noChangeAspect="1"/>
          </p:cNvPicPr>
          <p:nvPr>
            <p:custDataLst>
              <p:tags r:id="rId6"/>
            </p:custDataLst>
          </p:nvPr>
        </p:nvPicPr>
        <p:blipFill>
          <a:blip r:embed="rId5"/>
          <a:stretch>
            <a:fillRect/>
          </a:stretch>
        </p:blipFill>
        <p:spPr>
          <a:xfrm>
            <a:off x="6637020" y="603250"/>
            <a:ext cx="2835275" cy="2454910"/>
          </a:xfrm>
          <a:prstGeom prst="rect">
            <a:avLst/>
          </a:prstGeom>
        </p:spPr>
      </p:pic>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142875" y="49530"/>
            <a:ext cx="11962765" cy="341503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50000"/>
              </a:lnSpc>
            </a:pPr>
            <a:r>
              <a:rPr sz="2400" b="1">
                <a:latin typeface="楷体" panose="02010609060101010101" charset="-122"/>
                <a:ea typeface="楷体" panose="02010609060101010101" charset="-122"/>
                <a:cs typeface="楷体" panose="02010609060101010101" charset="-122"/>
              </a:rPr>
              <a:t>9．（2023·江苏镇江·中考真题）2018年，北洋海军致远舰部分原厂设计图纸在英国纽卡斯尔市的一家档案馆首次被发现，该图纸有助于解释120多年前邓世昌率致远舰冲击敌舰、受损及严重倾斜等一系列细节问题，更好地还原战争真相。致远舰参与抗争的那场战争是（　　）</a:t>
            </a:r>
            <a:endParaRPr sz="2400" b="1">
              <a:latin typeface="楷体" panose="02010609060101010101" charset="-122"/>
              <a:ea typeface="楷体" panose="02010609060101010101" charset="-122"/>
              <a:cs typeface="楷体" panose="02010609060101010101" charset="-122"/>
            </a:endParaRPr>
          </a:p>
          <a:p>
            <a:pPr>
              <a:lnSpc>
                <a:spcPct val="150000"/>
              </a:lnSpc>
            </a:pPr>
            <a:r>
              <a:rPr sz="2400" b="1">
                <a:latin typeface="楷体" panose="02010609060101010101" charset="-122"/>
                <a:ea typeface="楷体" panose="02010609060101010101" charset="-122"/>
                <a:cs typeface="楷体" panose="02010609060101010101" charset="-122"/>
              </a:rPr>
              <a:t>A．鸦片战争	B．第二次鸦片战争</a:t>
            </a:r>
            <a:endParaRPr sz="2400" b="1">
              <a:latin typeface="楷体" panose="02010609060101010101" charset="-122"/>
              <a:ea typeface="楷体" panose="02010609060101010101" charset="-122"/>
              <a:cs typeface="楷体" panose="02010609060101010101" charset="-122"/>
            </a:endParaRPr>
          </a:p>
          <a:p>
            <a:pPr>
              <a:lnSpc>
                <a:spcPct val="150000"/>
              </a:lnSpc>
            </a:pPr>
            <a:r>
              <a:rPr sz="2400" b="1">
                <a:latin typeface="楷体" panose="02010609060101010101" charset="-122"/>
                <a:ea typeface="楷体" panose="02010609060101010101" charset="-122"/>
                <a:cs typeface="楷体" panose="02010609060101010101" charset="-122"/>
              </a:rPr>
              <a:t>C．甲午中日战争	D．八国联军侵华战争</a:t>
            </a:r>
            <a:endParaRPr sz="2400" b="1">
              <a:latin typeface="楷体" panose="02010609060101010101" charset="-122"/>
              <a:ea typeface="楷体" panose="02010609060101010101" charset="-122"/>
              <a:cs typeface="楷体" panose="02010609060101010101" charset="-122"/>
            </a:endParaRPr>
          </a:p>
        </p:txBody>
      </p:sp>
      <p:sp>
        <p:nvSpPr>
          <p:cNvPr id="3" name="文本框 2" title=""/>
          <p:cNvSpPr txBox="1"/>
          <p:nvPr>
            <p:custDataLst>
              <p:tags r:id="rId4"/>
            </p:custDataLst>
          </p:nvPr>
        </p:nvSpPr>
        <p:spPr>
          <a:xfrm>
            <a:off x="0" y="3676650"/>
            <a:ext cx="11988165" cy="3131820"/>
          </a:xfrm>
          <a:prstGeom prst="rect">
            <a:avLst/>
          </a:prstGeom>
          <a:solidFill>
            <a:schemeClr val="accent2">
              <a:lumMod val="20000"/>
              <a:lumOff val="80000"/>
            </a:schemeClr>
          </a:solidFill>
        </p:spPr>
        <p:txBody>
          <a:bodyPr wrap="square" rtlCol="0" anchor="t">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a:cs typeface="+mn-cs"/>
              </a:defRPr>
            </a:lvl9pPr>
          </a:lstStyle>
          <a:p>
            <a:pPr>
              <a:lnSpc>
                <a:spcPct val="100000"/>
              </a:lnSpc>
            </a:pPr>
            <a:r>
              <a:rPr lang="zh-CN" altLang="en-US" sz="2400" b="1">
                <a:solidFill>
                  <a:srgbClr val="C00000"/>
                </a:solidFill>
                <a:latin typeface="楷体" panose="02010609060101010101" charset="-122"/>
                <a:ea typeface="楷体" panose="02010609060101010101" charset="-122"/>
                <a:cs typeface="楷体" panose="02010609060101010101" charset="-122"/>
              </a:rPr>
              <a:t>【答案】C</a:t>
            </a:r>
            <a:endParaRPr lang="zh-CN" altLang="en-US" sz="2400" b="1">
              <a:solidFill>
                <a:srgbClr val="C00000"/>
              </a:solidFill>
              <a:latin typeface="楷体" panose="02010609060101010101" charset="-122"/>
              <a:ea typeface="楷体" panose="02010609060101010101" charset="-122"/>
              <a:cs typeface="楷体" panose="02010609060101010101" charset="-122"/>
            </a:endParaRPr>
          </a:p>
          <a:p>
            <a:pPr>
              <a:lnSpc>
                <a:spcPct val="100000"/>
              </a:lnSpc>
            </a:pPr>
            <a:r>
              <a:rPr lang="zh-CN" altLang="en-US" sz="2400" b="1">
                <a:solidFill>
                  <a:srgbClr val="C00000"/>
                </a:solidFill>
                <a:latin typeface="楷体" panose="02010609060101010101" charset="-122"/>
                <a:ea typeface="楷体" panose="02010609060101010101" charset="-122"/>
                <a:cs typeface="楷体" panose="02010609060101010101" charset="-122"/>
              </a:rPr>
              <a:t>【详解】根据材料“该图纸有助于解释120多年前邓世昌率致远舰冲击敌舰、受损及严重倾斜等一系列细节问题”及所学知识，黄海大战中，北洋舰队将士在战斗中奋勇杀敌，重创日舰。致远规管带邓世昌在舰身严重受损、弹药将尽之际，下令开足马力，冲向日舰“吉野号”，准备与敌人同归于尽。不幸被敌人炮弹击中，200余名将士壮烈殉国。致远舰参与的是甲午中日战争，C项正确；鸦片战争、第二次鸦片战争与“邓世昌”不符，排除AB项；八国联军侵华战争爆发之前邓世昌已经牺牲，排除D项。故选C项。</a:t>
            </a:r>
            <a:endParaRPr lang="zh-CN" altLang="en-US" sz="2400" b="1">
              <a:solidFill>
                <a:srgbClr val="C00000"/>
              </a:solidFill>
              <a:latin typeface="楷体" panose="02010609060101010101" charset="-122"/>
              <a:ea typeface="楷体" panose="02010609060101010101" charset="-122"/>
              <a:cs typeface="楷体" panose="02010609060101010101"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https://d.book118.com/538111051104006047</a:t>
            </a:r>
          </a:p>
        </p:txBody>
      </p:sp>
    </p:spTree>
  </p:cSld>
  <p:clrMapOvr>
    <a:masterClrMapping/>
  </p:clrMapOvr>
  <p:transition/>
  <p:timing/>
</p:sld>
</file>

<file path=ppt/tags/tag1.xml><?xml version="1.0" encoding="utf-8"?>
<p:tagLst xmlns:p="http://schemas.openxmlformats.org/presentationml/2006/main">
  <p:tag name="AS_UNIQUEID" val="12874"/>
</p:tagLst>
</file>

<file path=ppt/tags/tag2.xml><?xml version="1.0" encoding="utf-8"?>
<p:tagLst xmlns:p="http://schemas.openxmlformats.org/presentationml/2006/main">
  <p:tag name="AS_UNIQUEID" val="12875"/>
</p:tagLst>
</file>

<file path=ppt/tags/tag3.xml><?xml version="1.0" encoding="utf-8"?>
<p:tagLst xmlns:p="http://schemas.openxmlformats.org/presentationml/2006/main">
  <p:tag name="AS_UNIQUEID" val="12876"/>
</p:tagLst>
</file>

<file path=ppt/tags/tag4.xml><?xml version="1.0" encoding="utf-8"?>
<p:tagLst xmlns:p="http://schemas.openxmlformats.org/presentationml/2006/main">
  <p:tag name="AS_UNIQUEID" val="12877"/>
</p:tagLst>
</file>

<file path=ppt/tags/tag5.xml><?xml version="1.0" encoding="utf-8"?>
<p:tagLst xmlns:p="http://schemas.openxmlformats.org/presentationml/2006/main">
  <p:tag name="AS_UNIQUEID" val="12878"/>
</p:tagLst>
</file>

<file path=ppt/tags/tag6.xml><?xml version="1.0" encoding="utf-8"?>
<p:tagLst xmlns:p="http://schemas.openxmlformats.org/presentationml/2006/main">
  <p:tag name="AS_UNIQUEID" val="12879"/>
</p:tagLst>
</file>

<file path=ppt/tags/tag7.xml><?xml version="1.0" encoding="utf-8"?>
<p:tagLst xmlns:p="http://schemas.openxmlformats.org/presentationml/2006/main">
  <p:tag name="AS_UNIQUEID" val="12880"/>
</p:tagLst>
</file>

<file path=ppt/tags/tag8.xml><?xml version="1.0" encoding="utf-8"?>
<p:tagLst xmlns:p="http://schemas.openxmlformats.org/presentationml/2006/main">
  <p:tag name="AS_UNIQUEID" val="12881"/>
</p:tagLst>
</file>

<file path=ppt/tags/tag9.xml><?xml version="1.0" encoding="utf-8"?>
<p:tagLst xmlns:p="http://schemas.openxmlformats.org/presentationml/2006/main">
  <p:tag name="AS_UNIQUEID" val="12882"/>
</p:tagLst>
</file>

<file path=ppt/tags/tag10.xml><?xml version="1.0" encoding="utf-8"?>
<p:tagLst xmlns:p="http://schemas.openxmlformats.org/presentationml/2006/main">
  <p:tag name="AS_UNIQUEID" val="12883"/>
</p:tagLst>
</file>

<file path=ppt/tags/tag11.xml><?xml version="1.0" encoding="utf-8"?>
<p:tagLst xmlns:p="http://schemas.openxmlformats.org/presentationml/2006/main">
  <p:tag name="AS_UNIQUEID" val="12884"/>
</p:tagLst>
</file>

<file path=ppt/tags/tag12.xml><?xml version="1.0" encoding="utf-8"?>
<p:tagLst xmlns:p="http://schemas.openxmlformats.org/presentationml/2006/main">
  <p:tag name="AS_UNIQUEID" val="12885"/>
</p:tagLst>
</file>

<file path=ppt/tags/tag13.xml><?xml version="1.0" encoding="utf-8"?>
<p:tagLst xmlns:p="http://schemas.openxmlformats.org/presentationml/2006/main">
  <p:tag name="AS_UNIQUEID" val="12886"/>
</p:tagLst>
</file>

<file path=ppt/tags/tag14.xml><?xml version="1.0" encoding="utf-8"?>
<p:tagLst xmlns:p="http://schemas.openxmlformats.org/presentationml/2006/main">
  <p:tag name="AS_UNIQUEID" val="12887"/>
</p:tagLst>
</file>

<file path=ppt/tags/tag15.xml><?xml version="1.0" encoding="utf-8"?>
<p:tagLst xmlns:p="http://schemas.openxmlformats.org/presentationml/2006/main">
  <p:tag name="AS_UNIQUEID" val="12888"/>
</p:tagLst>
</file>

<file path=ppt/tags/tag16.xml><?xml version="1.0" encoding="utf-8"?>
<p:tagLst xmlns:p="http://schemas.openxmlformats.org/presentationml/2006/main">
  <p:tag name="AS_UNIQUEID" val="12889"/>
</p:tagLst>
</file>

<file path=ppt/tags/tag17.xml><?xml version="1.0" encoding="utf-8"?>
<p:tagLst xmlns:p="http://schemas.openxmlformats.org/presentationml/2006/main">
  <p:tag name="AS_UNIQUEID" val="12890"/>
</p:tagLst>
</file>

<file path=ppt/tags/tag18.xml><?xml version="1.0" encoding="utf-8"?>
<p:tagLst xmlns:p="http://schemas.openxmlformats.org/presentationml/2006/main">
  <p:tag name="AS_UNIQUEID" val="12891"/>
</p:tagLst>
</file>

<file path=ppt/tags/tag19.xml><?xml version="1.0" encoding="utf-8"?>
<p:tagLst xmlns:p="http://schemas.openxmlformats.org/presentationml/2006/main">
  <p:tag name="AS_UNIQUEID" val="12892"/>
</p:tagLst>
</file>

<file path=ppt/tags/tag20.xml><?xml version="1.0" encoding="utf-8"?>
<p:tagLst xmlns:p="http://schemas.openxmlformats.org/presentationml/2006/main">
  <p:tag name="AS_UNIQUEID" val="12893"/>
</p:tagLst>
</file>

<file path=ppt/tags/tag21.xml><?xml version="1.0" encoding="utf-8"?>
<p:tagLst xmlns:p="http://schemas.openxmlformats.org/presentationml/2006/main">
  <p:tag name="AS_UNIQUEID" val="12894"/>
</p:tagLst>
</file>

<file path=ppt/tags/tag22.xml><?xml version="1.0" encoding="utf-8"?>
<p:tagLst xmlns:p="http://schemas.openxmlformats.org/presentationml/2006/main">
  <p:tag name="AS_UNIQUEID" val="12895"/>
</p:tagLst>
</file>

<file path=ppt/tags/tag23.xml><?xml version="1.0" encoding="utf-8"?>
<p:tagLst xmlns:p="http://schemas.openxmlformats.org/presentationml/2006/main">
  <p:tag name="AS_UNIQUEID" val="12896"/>
</p:tagLst>
</file>

<file path=ppt/tags/tag24.xml><?xml version="1.0" encoding="utf-8"?>
<p:tagLst xmlns:p="http://schemas.openxmlformats.org/presentationml/2006/main">
  <p:tag name="AS_UNIQUEID" val="12897"/>
</p:tagLst>
</file>

<file path=ppt/tags/tag25.xml><?xml version="1.0" encoding="utf-8"?>
<p:tagLst xmlns:p="http://schemas.openxmlformats.org/presentationml/2006/main">
  <p:tag name="AS_UNIQUEID" val="12898"/>
</p:tagLst>
</file>

<file path=ppt/tags/tag26.xml><?xml version="1.0" encoding="utf-8"?>
<p:tagLst xmlns:p="http://schemas.openxmlformats.org/presentationml/2006/main">
  <p:tag name="AS_UNIQUEID" val="12899"/>
</p:tagLst>
</file>

<file path=ppt/tags/tag27.xml><?xml version="1.0" encoding="utf-8"?>
<p:tagLst xmlns:p="http://schemas.openxmlformats.org/presentationml/2006/main">
  <p:tag name="AS_UNIQUEID" val="12900"/>
</p:tagLst>
</file>

<file path=ppt/tags/tag28.xml><?xml version="1.0" encoding="utf-8"?>
<p:tagLst xmlns:p="http://schemas.openxmlformats.org/presentationml/2006/main">
  <p:tag name="AS_UNIQUEID" val="12901"/>
</p:tagLst>
</file>

<file path=ppt/tags/tag29.xml><?xml version="1.0" encoding="utf-8"?>
<p:tagLst xmlns:p="http://schemas.openxmlformats.org/presentationml/2006/main">
  <p:tag name="AS_UNIQUEID" val="12902"/>
</p:tagLst>
</file>

<file path=ppt/tags/tag30.xml><?xml version="1.0" encoding="utf-8"?>
<p:tagLst xmlns:p="http://schemas.openxmlformats.org/presentationml/2006/main">
  <p:tag name="AS_UNIQUEID" val="12903"/>
</p:tagLst>
</file>

<file path=ppt/tags/tag31.xml><?xml version="1.0" encoding="utf-8"?>
<p:tagLst xmlns:p="http://schemas.openxmlformats.org/presentationml/2006/main">
  <p:tag name="AS_UNIQUEID" val="12904"/>
</p:tagLst>
</file>

<file path=ppt/tags/tag32.xml><?xml version="1.0" encoding="utf-8"?>
<p:tagLst xmlns:p="http://schemas.openxmlformats.org/presentationml/2006/main">
  <p:tag name="AS_UNIQUEID" val="12905"/>
</p:tagLst>
</file>

<file path=ppt/tags/tag33.xml><?xml version="1.0" encoding="utf-8"?>
<p:tagLst xmlns:p="http://schemas.openxmlformats.org/presentationml/2006/main">
  <p:tag name="AS_UNIQUEID" val="12906"/>
</p:tagLst>
</file>

<file path=ppt/tags/tag34.xml><?xml version="1.0" encoding="utf-8"?>
<p:tagLst xmlns:p="http://schemas.openxmlformats.org/presentationml/2006/main">
  <p:tag name="AS_UNIQUEID" val="12907"/>
</p:tagLst>
</file>

<file path=ppt/tags/tag35.xml><?xml version="1.0" encoding="utf-8"?>
<p:tagLst xmlns:p="http://schemas.openxmlformats.org/presentationml/2006/main">
  <p:tag name="AS_UNIQUEID" val="12908"/>
</p:tagLst>
</file>

<file path=ppt/tags/tag36.xml><?xml version="1.0" encoding="utf-8"?>
<p:tagLst xmlns:p="http://schemas.openxmlformats.org/presentationml/2006/main">
  <p:tag name="AS_UNIQUEID" val="12909"/>
</p:tagLst>
</file>

<file path=ppt/tags/tag37.xml><?xml version="1.0" encoding="utf-8"?>
<p:tagLst xmlns:p="http://schemas.openxmlformats.org/presentationml/2006/main">
  <p:tag name="AS_UNIQUEID" val="12910"/>
</p:tagLst>
</file>

<file path=ppt/tags/tag38.xml><?xml version="1.0" encoding="utf-8"?>
<p:tagLst xmlns:p="http://schemas.openxmlformats.org/presentationml/2006/main">
  <p:tag name="AS_UNIQUEID" val="12911"/>
</p:tagLst>
</file>

<file path=ppt/tags/tag39.xml><?xml version="1.0" encoding="utf-8"?>
<p:tagLst xmlns:p="http://schemas.openxmlformats.org/presentationml/2006/main">
  <p:tag name="AS_UNIQUEID" val="12912"/>
</p:tagLst>
</file>

<file path=ppt/tags/tag40.xml><?xml version="1.0" encoding="utf-8"?>
<p:tagLst xmlns:p="http://schemas.openxmlformats.org/presentationml/2006/main">
  <p:tag name="AS_UNIQUEID" val="12913"/>
</p:tagLst>
</file>

<file path=ppt/tags/tag41.xml><?xml version="1.0" encoding="utf-8"?>
<p:tagLst xmlns:p="http://schemas.openxmlformats.org/presentationml/2006/main">
  <p:tag name="AS_UNIQUEID" val="12914"/>
</p:tagLst>
</file>

<file path=ppt/tags/tag42.xml><?xml version="1.0" encoding="utf-8"?>
<p:tagLst xmlns:p="http://schemas.openxmlformats.org/presentationml/2006/main">
  <p:tag name="AS_UNIQUEID" val="12915"/>
</p:tagLst>
</file>

<file path=ppt/tags/tag43.xml><?xml version="1.0" encoding="utf-8"?>
<p:tagLst xmlns:p="http://schemas.openxmlformats.org/presentationml/2006/main">
  <p:tag name="AS_UNIQUEID" val="12916"/>
</p:tagLst>
</file>

<file path=ppt/tags/tag44.xml><?xml version="1.0" encoding="utf-8"?>
<p:tagLst xmlns:p="http://schemas.openxmlformats.org/presentationml/2006/main">
  <p:tag name="AS_UNIQUEID" val="12917"/>
</p:tagLst>
</file>

<file path=ppt/tags/tag45.xml><?xml version="1.0" encoding="utf-8"?>
<p:tagLst xmlns:p="http://schemas.openxmlformats.org/presentationml/2006/main">
  <p:tag name="AS_UNIQUEID" val="12918"/>
</p:tagLst>
</file>

<file path=ppt/tags/tag46.xml><?xml version="1.0" encoding="utf-8"?>
<p:tagLst xmlns:p="http://schemas.openxmlformats.org/presentationml/2006/main">
  <p:tag name="AS_UNIQUEID" val="12919"/>
</p:tagLst>
</file>

<file path=ppt/tags/tag47.xml><?xml version="1.0" encoding="utf-8"?>
<p:tagLst xmlns:p="http://schemas.openxmlformats.org/presentationml/2006/main">
  <p:tag name="AS_UNIQUEID" val="12920"/>
</p:tagLst>
</file>

<file path=ppt/tags/tag48.xml><?xml version="1.0" encoding="utf-8"?>
<p:tagLst xmlns:p="http://schemas.openxmlformats.org/presentationml/2006/main">
  <p:tag name="AS_UNIQUEID" val="12921"/>
</p:tagLst>
</file>

<file path=ppt/tags/tag49.xml><?xml version="1.0" encoding="utf-8"?>
<p:tagLst xmlns:p="http://schemas.openxmlformats.org/presentationml/2006/main">
  <p:tag name="AS_UNIQUEID" val="12922"/>
</p:tagLst>
</file>

<file path=ppt/tags/tag50.xml><?xml version="1.0" encoding="utf-8"?>
<p:tagLst xmlns:p="http://schemas.openxmlformats.org/presentationml/2006/main">
  <p:tag name="AS_UNIQUEID" val="12923"/>
</p:tagLst>
</file>

<file path=ppt/tags/tag51.xml><?xml version="1.0" encoding="utf-8"?>
<p:tagLst xmlns:p="http://schemas.openxmlformats.org/presentationml/2006/main">
  <p:tag name="AS_UNIQUEID" val="12924"/>
</p:tagLst>
</file>

<file path=ppt/tags/tag52.xml><?xml version="1.0" encoding="utf-8"?>
<p:tagLst xmlns:p="http://schemas.openxmlformats.org/presentationml/2006/main">
  <p:tag name="AS_UNIQUEID" val="12925"/>
</p:tagLst>
</file>

<file path=ppt/tags/tag53.xml><?xml version="1.0" encoding="utf-8"?>
<p:tagLst xmlns:p="http://schemas.openxmlformats.org/presentationml/2006/main">
  <p:tag name="AS_UNIQUEID" val="12926"/>
</p:tagLst>
</file>

<file path=ppt/tags/tag54.xml><?xml version="1.0" encoding="utf-8"?>
<p:tagLst xmlns:p="http://schemas.openxmlformats.org/presentationml/2006/main">
  <p:tag name="AS_UNIQUEID" val="12927"/>
</p:tagLst>
</file>

<file path=ppt/tags/tag55.xml><?xml version="1.0" encoding="utf-8"?>
<p:tagLst xmlns:p="http://schemas.openxmlformats.org/presentationml/2006/main">
  <p:tag name="AS_UNIQUEID" val="12928"/>
</p:tagLst>
</file>

<file path=ppt/tags/tag56.xml><?xml version="1.0" encoding="utf-8"?>
<p:tagLst xmlns:p="http://schemas.openxmlformats.org/presentationml/2006/main">
  <p:tag name="AS_UNIQUEID" val="12929"/>
</p:tagLst>
</file>

<file path=ppt/tags/tag57.xml><?xml version="1.0" encoding="utf-8"?>
<p:tagLst xmlns:p="http://schemas.openxmlformats.org/presentationml/2006/main">
  <p:tag name="AS_UNIQUEID" val="12930"/>
</p:tagLst>
</file>

<file path=ppt/tags/tag58.xml><?xml version="1.0" encoding="utf-8"?>
<p:tagLst xmlns:p="http://schemas.openxmlformats.org/presentationml/2006/main">
  <p:tag name="AS_UNIQUEID" val="12931"/>
</p:tagLst>
</file>

<file path=ppt/tags/tag59.xml><?xml version="1.0" encoding="utf-8"?>
<p:tagLst xmlns:p="http://schemas.openxmlformats.org/presentationml/2006/main">
  <p:tag name="AS_UNIQUEID" val="12932"/>
</p:tagLst>
</file>

<file path=ppt/tags/tag60.xml><?xml version="1.0" encoding="utf-8"?>
<p:tagLst xmlns:p="http://schemas.openxmlformats.org/presentationml/2006/main">
  <p:tag name="AS_UNIQUEID" val="12933"/>
</p:tagLst>
</file>

<file path=ppt/tags/tag61.xml><?xml version="1.0" encoding="utf-8"?>
<p:tagLst xmlns:p="http://schemas.openxmlformats.org/presentationml/2006/main">
  <p:tag name="AS_UNIQUEID" val="12934"/>
</p:tagLst>
</file>

<file path=ppt/tags/tag62.xml><?xml version="1.0" encoding="utf-8"?>
<p:tagLst xmlns:p="http://schemas.openxmlformats.org/presentationml/2006/main">
  <p:tag name="AS_UNIQUEID" val="12935"/>
</p:tagLst>
</file>

<file path=ppt/tags/tag63.xml><?xml version="1.0" encoding="utf-8"?>
<p:tagLst xmlns:p="http://schemas.openxmlformats.org/presentationml/2006/main">
  <p:tag name="AS_UNIQUEID" val="12936"/>
</p:tagLst>
</file>

<file path=ppt/tags/tag64.xml><?xml version="1.0" encoding="utf-8"?>
<p:tagLst xmlns:p="http://schemas.openxmlformats.org/presentationml/2006/main">
  <p:tag name="AS_UNIQUEID" val="12937"/>
</p:tagLst>
</file>

<file path=ppt/tags/tag65.xml><?xml version="1.0" encoding="utf-8"?>
<p:tagLst xmlns:p="http://schemas.openxmlformats.org/presentationml/2006/main">
  <p:tag name="AS_UNIQUEID" val="12938"/>
</p:tagLst>
</file>

<file path=ppt/tags/tag66.xml><?xml version="1.0" encoding="utf-8"?>
<p:tagLst xmlns:p="http://schemas.openxmlformats.org/presentationml/2006/main">
  <p:tag name="AS_UNIQUEID" val="12939"/>
</p:tagLst>
</file>

<file path=ppt/tags/tag67.xml><?xml version="1.0" encoding="utf-8"?>
<p:tagLst xmlns:p="http://schemas.openxmlformats.org/presentationml/2006/main">
  <p:tag name="AS_UNIQUEID" val="12940"/>
</p:tagLst>
</file>

<file path=ppt/tags/tag68.xml><?xml version="1.0" encoding="utf-8"?>
<p:tagLst xmlns:p="http://schemas.openxmlformats.org/presentationml/2006/main">
  <p:tag name="AS_UNIQUEID" val="12941"/>
</p:tagLst>
</file>

<file path=ppt/tags/tag69.xml><?xml version="1.0" encoding="utf-8"?>
<p:tagLst xmlns:p="http://schemas.openxmlformats.org/presentationml/2006/main">
  <p:tag name="AS_UNIQUEID" val="12942"/>
</p:tagLst>
</file>

<file path=ppt/tags/tag70.xml><?xml version="1.0" encoding="utf-8"?>
<p:tagLst xmlns:p="http://schemas.openxmlformats.org/presentationml/2006/main">
  <p:tag name="AS_UNIQUEID" val="12943"/>
</p:tagLst>
</file>

<file path=ppt/tags/tag71.xml><?xml version="1.0" encoding="utf-8"?>
<p:tagLst xmlns:p="http://schemas.openxmlformats.org/presentationml/2006/main">
  <p:tag name="AS_UNIQUEID" val="12944"/>
</p:tagLst>
</file>

<file path=ppt/tags/tag72.xml><?xml version="1.0" encoding="utf-8"?>
<p:tagLst xmlns:p="http://schemas.openxmlformats.org/presentationml/2006/main">
  <p:tag name="AS_UNIQUEID" val="12945"/>
</p:tagLst>
</file>

<file path=ppt/tags/tag73.xml><?xml version="1.0" encoding="utf-8"?>
<p:tagLst xmlns:p="http://schemas.openxmlformats.org/presentationml/2006/main">
  <p:tag name="AS_UNIQUEID" val="12946"/>
</p:tagLst>
</file>

<file path=ppt/tags/tag74.xml><?xml version="1.0" encoding="utf-8"?>
<p:tagLst xmlns:p="http://schemas.openxmlformats.org/presentationml/2006/main">
  <p:tag name="AS_UNIQUEID" val="12947"/>
</p:tagLst>
</file>

<file path=ppt/tags/tag75.xml><?xml version="1.0" encoding="utf-8"?>
<p:tagLst xmlns:p="http://schemas.openxmlformats.org/presentationml/2006/main">
  <p:tag name="AS_UNIQUEID" val="12948"/>
</p:tagLst>
</file>

<file path=ppt/tags/tag76.xml><?xml version="1.0" encoding="utf-8"?>
<p:tagLst xmlns:p="http://schemas.openxmlformats.org/presentationml/2006/main">
  <p:tag name="AS_UNIQUEID" val="12508"/>
</p:tagLst>
</file>

<file path=ppt/tags/tag77.xml><?xml version="1.0" encoding="utf-8"?>
<p:tagLst xmlns:p="http://schemas.openxmlformats.org/presentationml/2006/main">
  <p:tag name="AS_UNIQUEID" val="12509"/>
</p:tagLst>
</file>

<file path=ppt/tags/tag78.xml><?xml version="1.0" encoding="utf-8"?>
<p:tagLst xmlns:p="http://schemas.openxmlformats.org/presentationml/2006/main">
  <p:tag name="AS_UNIQUEID" val="12510"/>
</p:tagLst>
</file>

<file path=ppt/tags/tag79.xml><?xml version="1.0" encoding="utf-8"?>
<p:tagLst xmlns:p="http://schemas.openxmlformats.org/presentationml/2006/main">
  <p:tag name="AS_UNIQUEID" val="12511"/>
</p:tagLst>
</file>

<file path=ppt/tags/tag80.xml><?xml version="1.0" encoding="utf-8"?>
<p:tagLst xmlns:p="http://schemas.openxmlformats.org/presentationml/2006/main">
  <p:tag name="AS_UNIQUEID" val="12512"/>
</p:tagLst>
</file>

<file path=ppt/tags/tag81.xml><?xml version="1.0" encoding="utf-8"?>
<p:tagLst xmlns:p="http://schemas.openxmlformats.org/presentationml/2006/main">
  <p:tag name="AS_UNIQUEID" val="12513"/>
</p:tagLst>
</file>

<file path=ppt/tags/tag82.xml><?xml version="1.0" encoding="utf-8"?>
<p:tagLst xmlns:p="http://schemas.openxmlformats.org/presentationml/2006/main">
  <p:tag name="AS_UNIQUEID" val="12514"/>
</p:tagLst>
</file>

<file path=ppt/tags/tag83.xml><?xml version="1.0" encoding="utf-8"?>
<p:tagLst xmlns:p="http://schemas.openxmlformats.org/presentationml/2006/main">
  <p:tag name="AS_UNIQUEID" val="12515"/>
</p:tagLst>
</file>

<file path=ppt/tags/tag84.xml><?xml version="1.0" encoding="utf-8"?>
<p:tagLst xmlns:p="http://schemas.openxmlformats.org/presentationml/2006/main">
  <p:tag name="AS_UNIQUEID" val="12516"/>
</p:tagLst>
</file>

<file path=ppt/tags/tag85.xml><?xml version="1.0" encoding="utf-8"?>
<p:tagLst xmlns:p="http://schemas.openxmlformats.org/presentationml/2006/main">
  <p:tag name="AS_UNIQUEID" val="12517"/>
</p:tagLst>
</file>

<file path=ppt/tags/tag86.xml><?xml version="1.0" encoding="utf-8"?>
<p:tagLst xmlns:p="http://schemas.openxmlformats.org/presentationml/2006/main">
  <p:tag name="AS_UNIQUEID" val="12518"/>
</p:tagLst>
</file>

<file path=ppt/tags/tag87.xml><?xml version="1.0" encoding="utf-8"?>
<p:tagLst xmlns:p="http://schemas.openxmlformats.org/presentationml/2006/main">
  <p:tag name="AS_UNIQUEID" val="12519"/>
</p:tagLst>
</file>

<file path=ppt/tags/tag88.xml><?xml version="1.0" encoding="utf-8"?>
<p:tagLst xmlns:p="http://schemas.openxmlformats.org/presentationml/2006/main">
  <p:tag name="AS_UNIQUEID" val="12520"/>
</p:tagLst>
</file>

<file path=ppt/tags/tag89.xml><?xml version="1.0" encoding="utf-8"?>
<p:tagLst xmlns:p="http://schemas.openxmlformats.org/presentationml/2006/main">
  <p:tag name="AS_UNIQUEID" val="12521"/>
</p:tagLst>
</file>

<file path=ppt/tags/tag90.xml><?xml version="1.0" encoding="utf-8"?>
<p:tagLst xmlns:p="http://schemas.openxmlformats.org/presentationml/2006/main">
  <p:tag name="AS_UNIQUEID" val="12522"/>
</p:tagLst>
</file>

<file path=ppt/tags/tag91.xml><?xml version="1.0" encoding="utf-8"?>
<p:tagLst xmlns:p="http://schemas.openxmlformats.org/presentationml/2006/main">
  <p:tag name="AS_UNIQUEID" val="12523"/>
</p:tagLst>
</file>

<file path=ppt/tags/tag92.xml><?xml version="1.0" encoding="utf-8"?>
<p:tagLst xmlns:p="http://schemas.openxmlformats.org/presentationml/2006/main">
  <p:tag name="AS_UNIQUEID" val="12524"/>
</p:tagLst>
</file>

<file path=ppt/tags/tag93.xml><?xml version="1.0" encoding="utf-8"?>
<p:tagLst xmlns:p="http://schemas.openxmlformats.org/presentationml/2006/main">
  <p:tag name="AS_UNIQUEID" val="12525"/>
</p:tagLst>
</file>

<file path=ppt/tags/tag94.xml><?xml version="1.0" encoding="utf-8"?>
<p:tagLst xmlns:p="http://schemas.openxmlformats.org/presentationml/2006/main">
  <p:tag name="AS_UNIQUEID" val="12526"/>
</p:tagLst>
</file>

<file path=ppt/tags/tag95.xml><?xml version="1.0" encoding="utf-8"?>
<p:tagLst xmlns:p="http://schemas.openxmlformats.org/presentationml/2006/main">
  <p:tag name="AS_UNIQUEID" val="12527"/>
</p:tagLst>
</file>

<file path=ppt/tags/tag96.xml><?xml version="1.0" encoding="utf-8"?>
<p:tagLst xmlns:p="http://schemas.openxmlformats.org/presentationml/2006/main">
  <p:tag name="AS_UNIQUEID" val="12528"/>
</p:tagLst>
</file>

<file path=ppt/tags/tag97.xml><?xml version="1.0" encoding="utf-8"?>
<p:tagLst xmlns:p="http://schemas.openxmlformats.org/presentationml/2006/main">
  <p:tag name="AS_UNIQUEID" val="12529"/>
</p:tagLst>
</file>

<file path=ppt/tags/tag98.xml><?xml version="1.0" encoding="utf-8"?>
<p:tagLst xmlns:p="http://schemas.openxmlformats.org/presentationml/2006/main">
  <p:tag name="AS_UNIQUEID" val="12530"/>
</p:tagLst>
</file>

<file path=ppt/tags/tag99.xml><?xml version="1.0" encoding="utf-8"?>
<p:tagLst xmlns:p="http://schemas.openxmlformats.org/presentationml/2006/main">
  <p:tag name="AS_UNIQUEID" val="12531"/>
</p:tagLst>
</file>

<file path=ppt/tags/tag100.xml><?xml version="1.0" encoding="utf-8"?>
<p:tagLst xmlns:p="http://schemas.openxmlformats.org/presentationml/2006/main">
  <p:tag name="AS_UNIQUEID" val="12532"/>
</p:tagLst>
</file>

<file path=ppt/tags/tag101.xml><?xml version="1.0" encoding="utf-8"?>
<p:tagLst xmlns:p="http://schemas.openxmlformats.org/presentationml/2006/main">
  <p:tag name="AS_UNIQUEID" val="12533"/>
</p:tagLst>
</file>

<file path=ppt/tags/tag102.xml><?xml version="1.0" encoding="utf-8"?>
<p:tagLst xmlns:p="http://schemas.openxmlformats.org/presentationml/2006/main">
  <p:tag name="AS_UNIQUEID" val="12534"/>
</p:tagLst>
</file>

<file path=ppt/tags/tag103.xml><?xml version="1.0" encoding="utf-8"?>
<p:tagLst xmlns:p="http://schemas.openxmlformats.org/presentationml/2006/main">
  <p:tag name="AS_UNIQUEID" val="12535"/>
</p:tagLst>
</file>

<file path=ppt/tags/tag104.xml><?xml version="1.0" encoding="utf-8"?>
<p:tagLst xmlns:p="http://schemas.openxmlformats.org/presentationml/2006/main">
  <p:tag name="AS_UNIQUEID" val="12536"/>
</p:tagLst>
</file>

<file path=ppt/tags/tag105.xml><?xml version="1.0" encoding="utf-8"?>
<p:tagLst xmlns:p="http://schemas.openxmlformats.org/presentationml/2006/main">
  <p:tag name="AS_UNIQUEID" val="12537"/>
</p:tagLst>
</file>

<file path=ppt/tags/tag106.xml><?xml version="1.0" encoding="utf-8"?>
<p:tagLst xmlns:p="http://schemas.openxmlformats.org/presentationml/2006/main">
  <p:tag name="AS_UNIQUEID" val="12538"/>
</p:tagLst>
</file>

<file path=ppt/tags/tag107.xml><?xml version="1.0" encoding="utf-8"?>
<p:tagLst xmlns:p="http://schemas.openxmlformats.org/presentationml/2006/main">
  <p:tag name="AS_UNIQUEID" val="12539"/>
</p:tagLst>
</file>

<file path=ppt/tags/tag108.xml><?xml version="1.0" encoding="utf-8"?>
<p:tagLst xmlns:p="http://schemas.openxmlformats.org/presentationml/2006/main">
  <p:tag name="AS_UNIQUEID" val="12540"/>
</p:tagLst>
</file>

<file path=ppt/tags/tag109.xml><?xml version="1.0" encoding="utf-8"?>
<p:tagLst xmlns:p="http://schemas.openxmlformats.org/presentationml/2006/main">
  <p:tag name="AS_UNIQUEID" val="12541"/>
</p:tagLst>
</file>

<file path=ppt/tags/tag110.xml><?xml version="1.0" encoding="utf-8"?>
<p:tagLst xmlns:p="http://schemas.openxmlformats.org/presentationml/2006/main">
  <p:tag name="AS_UNIQUEID" val="12542"/>
</p:tagLst>
</file>

<file path=ppt/tags/tag111.xml><?xml version="1.0" encoding="utf-8"?>
<p:tagLst xmlns:p="http://schemas.openxmlformats.org/presentationml/2006/main">
  <p:tag name="AS_UNIQUEID" val="12543"/>
</p:tagLst>
</file>

<file path=ppt/tags/tag112.xml><?xml version="1.0" encoding="utf-8"?>
<p:tagLst xmlns:p="http://schemas.openxmlformats.org/presentationml/2006/main">
  <p:tag name="AS_UNIQUEID" val="12544"/>
</p:tagLst>
</file>

<file path=ppt/tags/tag113.xml><?xml version="1.0" encoding="utf-8"?>
<p:tagLst xmlns:p="http://schemas.openxmlformats.org/presentationml/2006/main">
  <p:tag name="AS_UNIQUEID" val="12545"/>
</p:tagLst>
</file>

<file path=ppt/tags/tag114.xml><?xml version="1.0" encoding="utf-8"?>
<p:tagLst xmlns:p="http://schemas.openxmlformats.org/presentationml/2006/main">
  <p:tag name="AS_UNIQUEID" val="12546"/>
</p:tagLst>
</file>

<file path=ppt/tags/tag115.xml><?xml version="1.0" encoding="utf-8"?>
<p:tagLst xmlns:p="http://schemas.openxmlformats.org/presentationml/2006/main">
  <p:tag name="AS_UNIQUEID" val="12547"/>
</p:tagLst>
</file>

<file path=ppt/tags/tag116.xml><?xml version="1.0" encoding="utf-8"?>
<p:tagLst xmlns:p="http://schemas.openxmlformats.org/presentationml/2006/main">
  <p:tag name="AS_UNIQUEID" val="12548"/>
</p:tagLst>
</file>

<file path=ppt/tags/tag117.xml><?xml version="1.0" encoding="utf-8"?>
<p:tagLst xmlns:p="http://schemas.openxmlformats.org/presentationml/2006/main">
  <p:tag name="AS_UNIQUEID" val="12549"/>
</p:tagLst>
</file>

<file path=ppt/tags/tag118.xml><?xml version="1.0" encoding="utf-8"?>
<p:tagLst xmlns:p="http://schemas.openxmlformats.org/presentationml/2006/main">
  <p:tag name="AS_UNIQUEID" val="12550"/>
</p:tagLst>
</file>

<file path=ppt/tags/tag119.xml><?xml version="1.0" encoding="utf-8"?>
<p:tagLst xmlns:p="http://schemas.openxmlformats.org/presentationml/2006/main">
  <p:tag name="AS_UNIQUEID" val="12551"/>
</p:tagLst>
</file>

<file path=ppt/tags/tag120.xml><?xml version="1.0" encoding="utf-8"?>
<p:tagLst xmlns:p="http://schemas.openxmlformats.org/presentationml/2006/main">
  <p:tag name="AS_UNIQUEID" val="12552"/>
</p:tagLst>
</file>

<file path=ppt/tags/tag121.xml><?xml version="1.0" encoding="utf-8"?>
<p:tagLst xmlns:p="http://schemas.openxmlformats.org/presentationml/2006/main">
  <p:tag name="AS_UNIQUEID" val="12553"/>
</p:tagLst>
</file>

<file path=ppt/tags/tag122.xml><?xml version="1.0" encoding="utf-8"?>
<p:tagLst xmlns:p="http://schemas.openxmlformats.org/presentationml/2006/main">
  <p:tag name="AS_UNIQUEID" val="12554"/>
</p:tagLst>
</file>

<file path=ppt/tags/tag123.xml><?xml version="1.0" encoding="utf-8"?>
<p:tagLst xmlns:p="http://schemas.openxmlformats.org/presentationml/2006/main">
  <p:tag name="AS_UNIQUEID" val="12555"/>
</p:tagLst>
</file>

<file path=ppt/tags/tag124.xml><?xml version="1.0" encoding="utf-8"?>
<p:tagLst xmlns:p="http://schemas.openxmlformats.org/presentationml/2006/main">
  <p:tag name="AS_UNIQUEID" val="12556"/>
</p:tagLst>
</file>

<file path=ppt/tags/tag125.xml><?xml version="1.0" encoding="utf-8"?>
<p:tagLst xmlns:p="http://schemas.openxmlformats.org/presentationml/2006/main">
  <p:tag name="AS_UNIQUEID" val="12557"/>
</p:tagLst>
</file>

<file path=ppt/tags/tag126.xml><?xml version="1.0" encoding="utf-8"?>
<p:tagLst xmlns:p="http://schemas.openxmlformats.org/presentationml/2006/main">
  <p:tag name="AS_UNIQUEID" val="12558"/>
</p:tagLst>
</file>

<file path=ppt/tags/tag127.xml><?xml version="1.0" encoding="utf-8"?>
<p:tagLst xmlns:p="http://schemas.openxmlformats.org/presentationml/2006/main">
  <p:tag name="AS_UNIQUEID" val="12559"/>
</p:tagLst>
</file>

<file path=ppt/tags/tag128.xml><?xml version="1.0" encoding="utf-8"?>
<p:tagLst xmlns:p="http://schemas.openxmlformats.org/presentationml/2006/main">
  <p:tag name="AS_UNIQUEID" val="12560"/>
</p:tagLst>
</file>

<file path=ppt/tags/tag129.xml><?xml version="1.0" encoding="utf-8"?>
<p:tagLst xmlns:p="http://schemas.openxmlformats.org/presentationml/2006/main">
  <p:tag name="AS_UNIQUEID" val="12561"/>
</p:tagLst>
</file>

<file path=ppt/tags/tag130.xml><?xml version="1.0" encoding="utf-8"?>
<p:tagLst xmlns:p="http://schemas.openxmlformats.org/presentationml/2006/main">
  <p:tag name="AS_UNIQUEID" val="12562"/>
</p:tagLst>
</file>

<file path=ppt/tags/tag131.xml><?xml version="1.0" encoding="utf-8"?>
<p:tagLst xmlns:p="http://schemas.openxmlformats.org/presentationml/2006/main">
  <p:tag name="AS_UNIQUEID" val="12563"/>
</p:tagLst>
</file>

<file path=ppt/tags/tag132.xml><?xml version="1.0" encoding="utf-8"?>
<p:tagLst xmlns:p="http://schemas.openxmlformats.org/presentationml/2006/main">
  <p:tag name="AS_UNIQUEID" val="12564"/>
</p:tagLst>
</file>

<file path=ppt/tags/tag133.xml><?xml version="1.0" encoding="utf-8"?>
<p:tagLst xmlns:p="http://schemas.openxmlformats.org/presentationml/2006/main">
  <p:tag name="AS_UNIQUEID" val="12565"/>
</p:tagLst>
</file>

<file path=ppt/tags/tag134.xml><?xml version="1.0" encoding="utf-8"?>
<p:tagLst xmlns:p="http://schemas.openxmlformats.org/presentationml/2006/main">
  <p:tag name="AS_UNIQUEID" val="12566"/>
</p:tagLst>
</file>

<file path=ppt/tags/tag135.xml><?xml version="1.0" encoding="utf-8"?>
<p:tagLst xmlns:p="http://schemas.openxmlformats.org/presentationml/2006/main">
  <p:tag name="AS_UNIQUEID" val="12567"/>
</p:tagLst>
</file>

<file path=ppt/tags/tag136.xml><?xml version="1.0" encoding="utf-8"?>
<p:tagLst xmlns:p="http://schemas.openxmlformats.org/presentationml/2006/main">
  <p:tag name="AS_UNIQUEID" val="12568"/>
</p:tagLst>
</file>

<file path=ppt/tags/tag137.xml><?xml version="1.0" encoding="utf-8"?>
<p:tagLst xmlns:p="http://schemas.openxmlformats.org/presentationml/2006/main">
  <p:tag name="AS_UNIQUEID" val="12569"/>
</p:tagLst>
</file>

<file path=ppt/tags/tag138.xml><?xml version="1.0" encoding="utf-8"?>
<p:tagLst xmlns:p="http://schemas.openxmlformats.org/presentationml/2006/main">
  <p:tag name="AS_UNIQUEID" val="12570"/>
</p:tagLst>
</file>

<file path=ppt/tags/tag139.xml><?xml version="1.0" encoding="utf-8"?>
<p:tagLst xmlns:p="http://schemas.openxmlformats.org/presentationml/2006/main">
  <p:tag name="AS_UNIQUEID" val="12571"/>
</p:tagLst>
</file>

<file path=ppt/tags/tag140.xml><?xml version="1.0" encoding="utf-8"?>
<p:tagLst xmlns:p="http://schemas.openxmlformats.org/presentationml/2006/main">
  <p:tag name="AS_UNIQUEID" val="12572"/>
</p:tagLst>
</file>

<file path=ppt/tags/tag141.xml><?xml version="1.0" encoding="utf-8"?>
<p:tagLst xmlns:p="http://schemas.openxmlformats.org/presentationml/2006/main">
  <p:tag name="AS_UNIQUEID" val="12573"/>
</p:tagLst>
</file>

<file path=ppt/tags/tag142.xml><?xml version="1.0" encoding="utf-8"?>
<p:tagLst xmlns:p="http://schemas.openxmlformats.org/presentationml/2006/main">
  <p:tag name="AS_UNIQUEID" val="12574"/>
</p:tagLst>
</file>

<file path=ppt/tags/tag143.xml><?xml version="1.0" encoding="utf-8"?>
<p:tagLst xmlns:p="http://schemas.openxmlformats.org/presentationml/2006/main">
  <p:tag name="AS_UNIQUEID" val="12575"/>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4.xml><?xml version="1.0" encoding="utf-8"?>
<p:tagLst xmlns:p="http://schemas.openxmlformats.org/presentationml/2006/main">
  <p:tag name="AS_UNIQUEID" val="12576"/>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5.xml><?xml version="1.0" encoding="utf-8"?>
<p:tagLst xmlns:p="http://schemas.openxmlformats.org/presentationml/2006/main">
  <p:tag name="AS_UNIQUEID" val="12577"/>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1257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1257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12580"/>
  <p:tag name="KSO_WM_BEAUTIFY_FLAG" val=""/>
</p:tagLst>
</file>

<file path=ppt/tags/tag149.xml><?xml version="1.0" encoding="utf-8"?>
<p:tagLst xmlns:p="http://schemas.openxmlformats.org/presentationml/2006/main">
  <p:tag name="AS_UNIQUEID" val="12581"/>
</p:tagLst>
</file>

<file path=ppt/tags/tag150.xml><?xml version="1.0" encoding="utf-8"?>
<p:tagLst xmlns:p="http://schemas.openxmlformats.org/presentationml/2006/main">
  <p:tag name="AS_UNIQUEID" val="12582"/>
</p:tagLst>
</file>

<file path=ppt/tags/tag151.xml><?xml version="1.0" encoding="utf-8"?>
<p:tagLst xmlns:p="http://schemas.openxmlformats.org/presentationml/2006/main">
  <p:tag name="AS_UNIQUEID" val="12583"/>
</p:tagLst>
</file>

<file path=ppt/tags/tag152.xml><?xml version="1.0" encoding="utf-8"?>
<p:tagLst xmlns:p="http://schemas.openxmlformats.org/presentationml/2006/main">
  <p:tag name="AS_UNIQUEID" val="12584"/>
</p:tagLst>
</file>

<file path=ppt/tags/tag153.xml><?xml version="1.0" encoding="utf-8"?>
<p:tagLst xmlns:p="http://schemas.openxmlformats.org/presentationml/2006/main">
  <p:tag name="AS_UNIQUEID" val="12585"/>
</p:tagLst>
</file>

<file path=ppt/tags/tag154.xml><?xml version="1.0" encoding="utf-8"?>
<p:tagLst xmlns:p="http://schemas.openxmlformats.org/presentationml/2006/main">
  <p:tag name="AS_UNIQUEID" val="12586"/>
</p:tagLst>
</file>

<file path=ppt/tags/tag155.xml><?xml version="1.0" encoding="utf-8"?>
<p:tagLst xmlns:p="http://schemas.openxmlformats.org/presentationml/2006/main">
  <p:tag name="AS_UNIQUEID" val="12587"/>
</p:tagLst>
</file>

<file path=ppt/tags/tag156.xml><?xml version="1.0" encoding="utf-8"?>
<p:tagLst xmlns:p="http://schemas.openxmlformats.org/presentationml/2006/main">
  <p:tag name="AS_UNIQUEID" val="12588"/>
</p:tagLst>
</file>

<file path=ppt/tags/tag157.xml><?xml version="1.0" encoding="utf-8"?>
<p:tagLst xmlns:p="http://schemas.openxmlformats.org/presentationml/2006/main">
  <p:tag name="AS_UNIQUEID" val="12589"/>
</p:tagLst>
</file>

<file path=ppt/tags/tag158.xml><?xml version="1.0" encoding="utf-8"?>
<p:tagLst xmlns:p="http://schemas.openxmlformats.org/presentationml/2006/main">
  <p:tag name="AS_UNIQUEID" val="12590"/>
</p:tagLst>
</file>

<file path=ppt/tags/tag159.xml><?xml version="1.0" encoding="utf-8"?>
<p:tagLst xmlns:p="http://schemas.openxmlformats.org/presentationml/2006/main">
  <p:tag name="AS_UNIQUEID" val="12591"/>
</p:tagLst>
</file>

<file path=ppt/tags/tag160.xml><?xml version="1.0" encoding="utf-8"?>
<p:tagLst xmlns:p="http://schemas.openxmlformats.org/presentationml/2006/main">
  <p:tag name="AS_UNIQUEID" val="12592"/>
</p:tagLst>
</file>

<file path=ppt/tags/tag161.xml><?xml version="1.0" encoding="utf-8"?>
<p:tagLst xmlns:p="http://schemas.openxmlformats.org/presentationml/2006/main">
  <p:tag name="AS_UNIQUEID" val="12593"/>
</p:tagLst>
</file>

<file path=ppt/tags/tag162.xml><?xml version="1.0" encoding="utf-8"?>
<p:tagLst xmlns:p="http://schemas.openxmlformats.org/presentationml/2006/main">
  <p:tag name="AS_UNIQUEID" val="12594"/>
</p:tagLst>
</file>

<file path=ppt/tags/tag163.xml><?xml version="1.0" encoding="utf-8"?>
<p:tagLst xmlns:p="http://schemas.openxmlformats.org/presentationml/2006/main">
  <p:tag name="AS_UNIQUEID" val="12595"/>
</p:tagLst>
</file>

<file path=ppt/tags/tag16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65.xml><?xml version="1.0" encoding="utf-8"?>
<p:tagLst xmlns:p="http://schemas.openxmlformats.org/presentationml/2006/main">
  <p:tag name="AS_UNIQUEID" val="12596"/>
</p:tagLst>
</file>

<file path=ppt/tags/tag166.xml><?xml version="1.0" encoding="utf-8"?>
<p:tagLst xmlns:p="http://schemas.openxmlformats.org/presentationml/2006/main">
  <p:tag name="AS_UNIQUEID" val="12597"/>
</p:tagLst>
</file>

<file path=ppt/tags/tag167.xml><?xml version="1.0" encoding="utf-8"?>
<p:tagLst xmlns:p="http://schemas.openxmlformats.org/presentationml/2006/main">
  <p:tag name="AS_UNIQUEID" val="12598"/>
</p:tagLst>
</file>

<file path=ppt/tags/tag168.xml><?xml version="1.0" encoding="utf-8"?>
<p:tagLst xmlns:p="http://schemas.openxmlformats.org/presentationml/2006/main">
  <p:tag name="KSO_WM_BEAUTIFY_FLAG" val="#wm#"/>
  <p:tag name="KSO_WM_TEMPLATE_CATEGORY" val="custom"/>
  <p:tag name="KSO_WM_TEMPLATE_INDEX" val="20205081"/>
</p:tagLst>
</file>

<file path=ppt/tags/tag169.xml><?xml version="1.0" encoding="utf-8"?>
<p:tagLst xmlns:p="http://schemas.openxmlformats.org/presentationml/2006/main">
  <p:tag name="AS_UNIQUEID" val="12599"/>
</p:tagLst>
</file>

<file path=ppt/tags/tag170.xml><?xml version="1.0" encoding="utf-8"?>
<p:tagLst xmlns:p="http://schemas.openxmlformats.org/presentationml/2006/main">
  <p:tag name="AS_UNIQUEID" val="12600"/>
</p:tagLst>
</file>

<file path=ppt/tags/tag171.xml><?xml version="1.0" encoding="utf-8"?>
<p:tagLst xmlns:p="http://schemas.openxmlformats.org/presentationml/2006/main">
  <p:tag name="AS_UNIQUEID" val="12601"/>
</p:tagLst>
</file>

<file path=ppt/tags/tag172.xml><?xml version="1.0" encoding="utf-8"?>
<p:tagLst xmlns:p="http://schemas.openxmlformats.org/presentationml/2006/main">
  <p:tag name="KSO_WM_BEAUTIFY_FLAG" val="#wm#"/>
  <p:tag name="KSO_WM_TEMPLATE_CATEGORY" val="custom"/>
  <p:tag name="KSO_WM_TEMPLATE_INDEX" val="20205081"/>
</p:tagLst>
</file>

<file path=ppt/tags/tag173.xml><?xml version="1.0" encoding="utf-8"?>
<p:tagLst xmlns:p="http://schemas.openxmlformats.org/presentationml/2006/main">
  <p:tag name="AS_UNIQUEID" val="12602"/>
</p:tagLst>
</file>

<file path=ppt/tags/tag174.xml><?xml version="1.0" encoding="utf-8"?>
<p:tagLst xmlns:p="http://schemas.openxmlformats.org/presentationml/2006/main">
  <p:tag name="AS_UNIQUEID" val="12603"/>
</p:tagLst>
</file>

<file path=ppt/tags/tag175.xml><?xml version="1.0" encoding="utf-8"?>
<p:tagLst xmlns:p="http://schemas.openxmlformats.org/presentationml/2006/main">
  <p:tag name="AS_UNIQUEID" val="12604"/>
</p:tagLst>
</file>

<file path=ppt/tags/tag176.xml><?xml version="1.0" encoding="utf-8"?>
<p:tagLst xmlns:p="http://schemas.openxmlformats.org/presentationml/2006/main">
  <p:tag name="AS_UNIQUEID" val="12605"/>
</p:tagLst>
</file>

<file path=ppt/tags/tag177.xml><?xml version="1.0" encoding="utf-8"?>
<p:tagLst xmlns:p="http://schemas.openxmlformats.org/presentationml/2006/main">
  <p:tag name="AS_UNIQUEID" val="12606"/>
</p:tagLst>
</file>

<file path=ppt/tags/tag178.xml><?xml version="1.0" encoding="utf-8"?>
<p:tagLst xmlns:p="http://schemas.openxmlformats.org/presentationml/2006/main">
  <p:tag name="AS_UNIQUEID" val="12607"/>
</p:tagLst>
</file>

<file path=ppt/tags/tag179.xml><?xml version="1.0" encoding="utf-8"?>
<p:tagLst xmlns:p="http://schemas.openxmlformats.org/presentationml/2006/main">
  <p:tag name="AS_UNIQUEID" val="12608"/>
  <p:tag name="TABLE_ENDDRAG_ORIGIN_RECT" val="940*334"/>
  <p:tag name="TABLE_ENDDRAG_RECT" val="12*154*940*334"/>
</p:tagLst>
</file>

<file path=ppt/tags/tag180.xml><?xml version="1.0" encoding="utf-8"?>
<p:tagLst xmlns:p="http://schemas.openxmlformats.org/presentationml/2006/main">
  <p:tag name="KSO_WM_BEAUTIFY_FLAG" val="#wm#"/>
  <p:tag name="KSO_WM_TEMPLATE_CATEGORY" val="custom"/>
  <p:tag name="KSO_WM_TEMPLATE_INDEX" val="20205081"/>
</p:tagLst>
</file>

<file path=ppt/tags/tag181.xml><?xml version="1.0" encoding="utf-8"?>
<p:tagLst xmlns:p="http://schemas.openxmlformats.org/presentationml/2006/main">
  <p:tag name="AS_UNIQUEID" val="12609"/>
</p:tagLst>
</file>

<file path=ppt/tags/tag182.xml><?xml version="1.0" encoding="utf-8"?>
<p:tagLst xmlns:p="http://schemas.openxmlformats.org/presentationml/2006/main">
  <p:tag name="AS_UNIQUEID" val="12610"/>
  <p:tag name="KSO_WM_BEAUTIFY_FLAG" val=""/>
</p:tagLst>
</file>

<file path=ppt/tags/tag183.xml><?xml version="1.0" encoding="utf-8"?>
<p:tagLst xmlns:p="http://schemas.openxmlformats.org/presentationml/2006/main">
  <p:tag name="AS_UNIQUEID" val="12611"/>
</p:tagLst>
</file>

<file path=ppt/tags/tag184.xml><?xml version="1.0" encoding="utf-8"?>
<p:tagLst xmlns:p="http://schemas.openxmlformats.org/presentationml/2006/main">
  <p:tag name="AS_UNIQUEID" val="12612"/>
  <p:tag name="TABLE_ENDDRAG_ORIGIN_RECT" val="923*325"/>
  <p:tag name="TABLE_ENDDRAG_RECT" val="30*121*923*325"/>
</p:tagLst>
</file>

<file path=ppt/tags/tag185.xml><?xml version="1.0" encoding="utf-8"?>
<p:tagLst xmlns:p="http://schemas.openxmlformats.org/presentationml/2006/main">
  <p:tag name="KSO_WM_BEAUTIFY_FLAG" val="#wm#"/>
  <p:tag name="KSO_WM_TEMPLATE_CATEGORY" val="custom"/>
  <p:tag name="KSO_WM_TEMPLATE_INDEX" val="20205081"/>
</p:tagLst>
</file>

<file path=ppt/tags/tag186.xml><?xml version="1.0" encoding="utf-8"?>
<p:tagLst xmlns:p="http://schemas.openxmlformats.org/presentationml/2006/main">
  <p:tag name="AS_UNIQUEID" val="12613"/>
</p:tagLst>
</file>

<file path=ppt/tags/tag187.xml><?xml version="1.0" encoding="utf-8"?>
<p:tagLst xmlns:p="http://schemas.openxmlformats.org/presentationml/2006/main">
  <p:tag name="AS_UNIQUEID" val="12614"/>
</p:tagLst>
</file>

<file path=ppt/tags/tag188.xml><?xml version="1.0" encoding="utf-8"?>
<p:tagLst xmlns:p="http://schemas.openxmlformats.org/presentationml/2006/main">
  <p:tag name="KSO_WM_BEAUTIFY_FLAG" val="#wm#"/>
  <p:tag name="KSO_WM_TEMPLATE_CATEGORY" val="custom"/>
  <p:tag name="KSO_WM_TEMPLATE_INDEX" val="20205081"/>
</p:tagLst>
</file>

<file path=ppt/tags/tag189.xml><?xml version="1.0" encoding="utf-8"?>
<p:tagLst xmlns:p="http://schemas.openxmlformats.org/presentationml/2006/main">
  <p:tag name="AS_UNIQUEID" val="12615"/>
</p:tagLst>
</file>

<file path=ppt/tags/tag190.xml><?xml version="1.0" encoding="utf-8"?>
<p:tagLst xmlns:p="http://schemas.openxmlformats.org/presentationml/2006/main">
  <p:tag name="AS_UNIQUEID" val="12616"/>
</p:tagLst>
</file>

<file path=ppt/tags/tag191.xml><?xml version="1.0" encoding="utf-8"?>
<p:tagLst xmlns:p="http://schemas.openxmlformats.org/presentationml/2006/main">
  <p:tag name="KSO_WM_BEAUTIFY_FLAG" val="#wm#"/>
  <p:tag name="KSO_WM_TEMPLATE_CATEGORY" val="custom"/>
  <p:tag name="KSO_WM_TEMPLATE_INDEX" val="20205081"/>
</p:tagLst>
</file>

<file path=ppt/tags/tag192.xml><?xml version="1.0" encoding="utf-8"?>
<p:tagLst xmlns:p="http://schemas.openxmlformats.org/presentationml/2006/main">
  <p:tag name="AS_UNIQUEID" val="12617"/>
</p:tagLst>
</file>

<file path=ppt/tags/tag193.xml><?xml version="1.0" encoding="utf-8"?>
<p:tagLst xmlns:p="http://schemas.openxmlformats.org/presentationml/2006/main">
  <p:tag name="AS_UNIQUEID" val="12618"/>
</p:tagLst>
</file>

<file path=ppt/tags/tag194.xml><?xml version="1.0" encoding="utf-8"?>
<p:tagLst xmlns:p="http://schemas.openxmlformats.org/presentationml/2006/main">
  <p:tag name="AS_UNIQUEID" val="12619"/>
</p:tagLst>
</file>

<file path=ppt/tags/tag195.xml><?xml version="1.0" encoding="utf-8"?>
<p:tagLst xmlns:p="http://schemas.openxmlformats.org/presentationml/2006/main">
  <p:tag name="AS_UNIQUEID" val="12507"/>
  <p:tag name="KSO_WM_BEAUTIFY_FLAG" val=""/>
</p:tagLst>
</file>

<file path=ppt/tags/tag196.xml><?xml version="1.0" encoding="utf-8"?>
<p:tagLst xmlns:p="http://schemas.openxmlformats.org/presentationml/2006/main">
  <p:tag name="KSO_WM_BEAUTIFY_FLAG" val="#wm#"/>
  <p:tag name="KSO_WM_TEMPLATE_CATEGORY" val="custom"/>
  <p:tag name="KSO_WM_TEMPLATE_INDEX" val="20205081"/>
</p:tagLst>
</file>

<file path=ppt/tags/tag197.xml><?xml version="1.0" encoding="utf-8"?>
<p:tagLst xmlns:p="http://schemas.openxmlformats.org/presentationml/2006/main">
  <p:tag name="AS_UNIQUEID" val="12620"/>
</p:tagLst>
</file>

<file path=ppt/tags/tag198.xml><?xml version="1.0" encoding="utf-8"?>
<p:tagLst xmlns:p="http://schemas.openxmlformats.org/presentationml/2006/main">
  <p:tag name="AS_UNIQUEID" val="12621"/>
</p:tagLst>
</file>

<file path=ppt/tags/tag199.xml><?xml version="1.0" encoding="utf-8"?>
<p:tagLst xmlns:p="http://schemas.openxmlformats.org/presentationml/2006/main">
  <p:tag name="AS_UNIQUEID" val="12622"/>
</p:tagLst>
</file>

<file path=ppt/tags/tag200.xml><?xml version="1.0" encoding="utf-8"?>
<p:tagLst xmlns:p="http://schemas.openxmlformats.org/presentationml/2006/main">
  <p:tag name="AS_UNIQUEID" val="12623"/>
</p:tagLst>
</file>

<file path=ppt/tags/tag201.xml><?xml version="1.0" encoding="utf-8"?>
<p:tagLst xmlns:p="http://schemas.openxmlformats.org/presentationml/2006/main">
  <p:tag name="KSO_WM_BEAUTIFY_FLAG" val="#wm#"/>
  <p:tag name="KSO_WM_TEMPLATE_CATEGORY" val="custom"/>
  <p:tag name="KSO_WM_TEMPLATE_INDEX" val="20205081"/>
</p:tagLst>
</file>

<file path=ppt/tags/tag202.xml><?xml version="1.0" encoding="utf-8"?>
<p:tagLst xmlns:p="http://schemas.openxmlformats.org/presentationml/2006/main">
  <p:tag name="AS_UNIQUEID" val="12624"/>
</p:tagLst>
</file>

<file path=ppt/tags/tag203.xml><?xml version="1.0" encoding="utf-8"?>
<p:tagLst xmlns:p="http://schemas.openxmlformats.org/presentationml/2006/main">
  <p:tag name="AS_UNIQUEID" val="12625"/>
</p:tagLst>
</file>

<file path=ppt/tags/tag204.xml><?xml version="1.0" encoding="utf-8"?>
<p:tagLst xmlns:p="http://schemas.openxmlformats.org/presentationml/2006/main">
  <p:tag name="KSO_WM_BEAUTIFY_FLAG" val="#wm#"/>
  <p:tag name="KSO_WM_TEMPLATE_CATEGORY" val="custom"/>
  <p:tag name="KSO_WM_TEMPLATE_INDEX" val="20205081"/>
</p:tagLst>
</file>

<file path=ppt/tags/tag205.xml><?xml version="1.0" encoding="utf-8"?>
<p:tagLst xmlns:p="http://schemas.openxmlformats.org/presentationml/2006/main">
  <p:tag name="AS_UNIQUEID" val="12626"/>
</p:tagLst>
</file>

<file path=ppt/tags/tag206.xml><?xml version="1.0" encoding="utf-8"?>
<p:tagLst xmlns:p="http://schemas.openxmlformats.org/presentationml/2006/main">
  <p:tag name="AS_UNIQUEID" val="12627"/>
  <p:tag name="KSO_WM_BEAUTIFY_FLAG" val=""/>
</p:tagLst>
</file>

<file path=ppt/tags/tag207.xml><?xml version="1.0" encoding="utf-8"?>
<p:tagLst xmlns:p="http://schemas.openxmlformats.org/presentationml/2006/main">
  <p:tag name="AS_UNIQUEID" val="12628"/>
  <p:tag name="TABLE_ENDDRAG_ORIGIN_RECT" val="900*380"/>
  <p:tag name="TABLE_ENDDRAG_RECT" val="23*96*900*380"/>
</p:tagLst>
</file>

<file path=ppt/tags/tag208.xml><?xml version="1.0" encoding="utf-8"?>
<p:tagLst xmlns:p="http://schemas.openxmlformats.org/presentationml/2006/main">
  <p:tag name="AS_UNIQUEID" val="12629"/>
</p:tagLst>
</file>

<file path=ppt/tags/tag209.xml><?xml version="1.0" encoding="utf-8"?>
<p:tagLst xmlns:p="http://schemas.openxmlformats.org/presentationml/2006/main">
  <p:tag name="AS_UNIQUEID" val="12630"/>
</p:tagLst>
</file>

<file path=ppt/tags/tag210.xml><?xml version="1.0" encoding="utf-8"?>
<p:tagLst xmlns:p="http://schemas.openxmlformats.org/presentationml/2006/main">
  <p:tag name="KSO_WM_BEAUTIFY_FLAG" val="#wm#"/>
  <p:tag name="KSO_WM_TEMPLATE_CATEGORY" val="custom"/>
  <p:tag name="KSO_WM_TEMPLATE_INDEX" val="20205081"/>
</p:tagLst>
</file>

<file path=ppt/tags/tag211.xml><?xml version="1.0" encoding="utf-8"?>
<p:tagLst xmlns:p="http://schemas.openxmlformats.org/presentationml/2006/main">
  <p:tag name="AS_UNIQUEID" val="12631"/>
</p:tagLst>
</file>

<file path=ppt/tags/tag212.xml><?xml version="1.0" encoding="utf-8"?>
<p:tagLst xmlns:p="http://schemas.openxmlformats.org/presentationml/2006/main">
  <p:tag name="AS_UNIQUEID" val="12632"/>
  <p:tag name="TABLE_ENDDRAG_ORIGIN_RECT" val="950*425"/>
  <p:tag name="TABLE_ENDDRAG_RECT" val="14*24*950*425"/>
</p:tagLst>
</file>

<file path=ppt/tags/tag213.xml><?xml version="1.0" encoding="utf-8"?>
<p:tagLst xmlns:p="http://schemas.openxmlformats.org/presentationml/2006/main">
  <p:tag name="AS_UNIQUEID" val="12633"/>
</p:tagLst>
</file>

<file path=ppt/tags/tag214.xml><?xml version="1.0" encoding="utf-8"?>
<p:tagLst xmlns:p="http://schemas.openxmlformats.org/presentationml/2006/main">
  <p:tag name="AS_UNIQUEID" val="12634"/>
</p:tagLst>
</file>

<file path=ppt/tags/tag215.xml><?xml version="1.0" encoding="utf-8"?>
<p:tagLst xmlns:p="http://schemas.openxmlformats.org/presentationml/2006/main">
  <p:tag name="AS_UNIQUEID" val="12635"/>
</p:tagLst>
</file>

<file path=ppt/tags/tag216.xml><?xml version="1.0" encoding="utf-8"?>
<p:tagLst xmlns:p="http://schemas.openxmlformats.org/presentationml/2006/main">
  <p:tag name="AS_UNIQUEID" val="12636"/>
</p:tagLst>
</file>

<file path=ppt/tags/tag217.xml><?xml version="1.0" encoding="utf-8"?>
<p:tagLst xmlns:p="http://schemas.openxmlformats.org/presentationml/2006/main">
  <p:tag name="AS_UNIQUEID" val="12637"/>
</p:tagLst>
</file>

<file path=ppt/tags/tag218.xml><?xml version="1.0" encoding="utf-8"?>
<p:tagLst xmlns:p="http://schemas.openxmlformats.org/presentationml/2006/main">
  <p:tag name="AS_UNIQUEID" val="12638"/>
</p:tagLst>
</file>

<file path=ppt/tags/tag219.xml><?xml version="1.0" encoding="utf-8"?>
<p:tagLst xmlns:p="http://schemas.openxmlformats.org/presentationml/2006/main">
  <p:tag name="AS_UNIQUEID" val="12639"/>
</p:tagLst>
</file>

<file path=ppt/tags/tag220.xml><?xml version="1.0" encoding="utf-8"?>
<p:tagLst xmlns:p="http://schemas.openxmlformats.org/presentationml/2006/main">
  <p:tag name="AS_UNIQUEID" val="12640"/>
</p:tagLst>
</file>

<file path=ppt/tags/tag221.xml><?xml version="1.0" encoding="utf-8"?>
<p:tagLst xmlns:p="http://schemas.openxmlformats.org/presentationml/2006/main">
  <p:tag name="AS_UNIQUEID" val="12641"/>
</p:tagLst>
</file>

<file path=ppt/tags/tag222.xml><?xml version="1.0" encoding="utf-8"?>
<p:tagLst xmlns:p="http://schemas.openxmlformats.org/presentationml/2006/main">
  <p:tag name="AS_UNIQUEID" val="12642"/>
</p:tagLst>
</file>

<file path=ppt/tags/tag223.xml><?xml version="1.0" encoding="utf-8"?>
<p:tagLst xmlns:p="http://schemas.openxmlformats.org/presentationml/2006/main">
  <p:tag name="AS_UNIQUEID" val="12643"/>
</p:tagLst>
</file>

<file path=ppt/tags/tag224.xml><?xml version="1.0" encoding="utf-8"?>
<p:tagLst xmlns:p="http://schemas.openxmlformats.org/presentationml/2006/main">
  <p:tag name="KSO_WM_BEAUTIFY_FLAG" val="#wm#"/>
  <p:tag name="KSO_WM_TEMPLATE_CATEGORY" val="custom"/>
  <p:tag name="KSO_WM_TEMPLATE_INDEX" val="20205081"/>
</p:tagLst>
</file>

<file path=ppt/tags/tag225.xml><?xml version="1.0" encoding="utf-8"?>
<p:tagLst xmlns:p="http://schemas.openxmlformats.org/presentationml/2006/main">
  <p:tag name="AS_UNIQUEID" val="12644"/>
</p:tagLst>
</file>

<file path=ppt/tags/tag226.xml><?xml version="1.0" encoding="utf-8"?>
<p:tagLst xmlns:p="http://schemas.openxmlformats.org/presentationml/2006/main">
  <p:tag name="AS_UNIQUEID" val="12645"/>
</p:tagLst>
</file>

<file path=ppt/tags/tag227.xml><?xml version="1.0" encoding="utf-8"?>
<p:tagLst xmlns:p="http://schemas.openxmlformats.org/presentationml/2006/main">
  <p:tag name="AS_UNIQUEID" val="12646"/>
</p:tagLst>
</file>

<file path=ppt/tags/tag228.xml><?xml version="1.0" encoding="utf-8"?>
<p:tagLst xmlns:p="http://schemas.openxmlformats.org/presentationml/2006/main">
  <p:tag name="KSO_WM_BEAUTIFY_FLAG" val="#wm#"/>
  <p:tag name="KSO_WM_TEMPLATE_CATEGORY" val="custom"/>
  <p:tag name="KSO_WM_TEMPLATE_INDEX" val="20205081"/>
</p:tagLst>
</file>

<file path=ppt/tags/tag229.xml><?xml version="1.0" encoding="utf-8"?>
<p:tagLst xmlns:p="http://schemas.openxmlformats.org/presentationml/2006/main">
  <p:tag name="AS_UNIQUEID" val="12647"/>
</p:tagLst>
</file>

<file path=ppt/tags/tag230.xml><?xml version="1.0" encoding="utf-8"?>
<p:tagLst xmlns:p="http://schemas.openxmlformats.org/presentationml/2006/main">
  <p:tag name="AS_UNIQUEID" val="12507"/>
  <p:tag name="KSO_WM_BEAUTIFY_FLAG" val=""/>
</p:tagLst>
</file>

<file path=ppt/tags/tag231.xml><?xml version="1.0" encoding="utf-8"?>
<p:tagLst xmlns:p="http://schemas.openxmlformats.org/presentationml/2006/main">
  <p:tag name="AS_UNIQUEID" val="12648"/>
</p:tagLst>
</file>

<file path=ppt/tags/tag232.xml><?xml version="1.0" encoding="utf-8"?>
<p:tagLst xmlns:p="http://schemas.openxmlformats.org/presentationml/2006/main">
  <p:tag name="AS_UNIQUEID" val="12649"/>
</p:tagLst>
</file>

<file path=ppt/tags/tag233.xml><?xml version="1.0" encoding="utf-8"?>
<p:tagLst xmlns:p="http://schemas.openxmlformats.org/presentationml/2006/main">
  <p:tag name="KSO_WM_BEAUTIFY_FLAG" val="#wm#"/>
  <p:tag name="KSO_WM_TEMPLATE_CATEGORY" val="custom"/>
  <p:tag name="KSO_WM_TEMPLATE_INDEX" val="20205081"/>
</p:tagLst>
</file>

<file path=ppt/tags/tag234.xml><?xml version="1.0" encoding="utf-8"?>
<p:tagLst xmlns:p="http://schemas.openxmlformats.org/presentationml/2006/main">
  <p:tag name="AS_UNIQUEID" val="12650"/>
</p:tagLst>
</file>

<file path=ppt/tags/tag235.xml><?xml version="1.0" encoding="utf-8"?>
<p:tagLst xmlns:p="http://schemas.openxmlformats.org/presentationml/2006/main">
  <p:tag name="AS_UNIQUEID" val="12651"/>
</p:tagLst>
</file>

<file path=ppt/tags/tag236.xml><?xml version="1.0" encoding="utf-8"?>
<p:tagLst xmlns:p="http://schemas.openxmlformats.org/presentationml/2006/main">
  <p:tag name="AS_UNIQUEID" val="12652"/>
</p:tagLst>
</file>

<file path=ppt/tags/tag237.xml><?xml version="1.0" encoding="utf-8"?>
<p:tagLst xmlns:p="http://schemas.openxmlformats.org/presentationml/2006/main">
  <p:tag name="AS_UNIQUEID" val="12653"/>
</p:tagLst>
</file>

<file path=ppt/tags/tag238.xml><?xml version="1.0" encoding="utf-8"?>
<p:tagLst xmlns:p="http://schemas.openxmlformats.org/presentationml/2006/main">
  <p:tag name="AS_UNIQUEID" val="12654"/>
</p:tagLst>
</file>

<file path=ppt/tags/tag239.xml><?xml version="1.0" encoding="utf-8"?>
<p:tagLst xmlns:p="http://schemas.openxmlformats.org/presentationml/2006/main">
  <p:tag name="AS_UNIQUEID" val="12655"/>
</p:tagLst>
</file>

<file path=ppt/tags/tag240.xml><?xml version="1.0" encoding="utf-8"?>
<p:tagLst xmlns:p="http://schemas.openxmlformats.org/presentationml/2006/main">
  <p:tag name="AS_UNIQUEID" val="12656"/>
</p:tagLst>
</file>

<file path=ppt/tags/tag241.xml><?xml version="1.0" encoding="utf-8"?>
<p:tagLst xmlns:p="http://schemas.openxmlformats.org/presentationml/2006/main">
  <p:tag name="AS_UNIQUEID" val="12657"/>
</p:tagLst>
</file>

<file path=ppt/tags/tag242.xml><?xml version="1.0" encoding="utf-8"?>
<p:tagLst xmlns:p="http://schemas.openxmlformats.org/presentationml/2006/main">
  <p:tag name="AS_UNIQUEID" val="12658"/>
</p:tagLst>
</file>

<file path=ppt/tags/tag243.xml><?xml version="1.0" encoding="utf-8"?>
<p:tagLst xmlns:p="http://schemas.openxmlformats.org/presentationml/2006/main">
  <p:tag name="KSO_WM_BEAUTIFY_FLAG" val="#wm#"/>
  <p:tag name="KSO_WM_TEMPLATE_CATEGORY" val="custom"/>
  <p:tag name="KSO_WM_TEMPLATE_INDEX" val="20205081"/>
</p:tagLst>
</file>

<file path=ppt/tags/tag244.xml><?xml version="1.0" encoding="utf-8"?>
<p:tagLst xmlns:p="http://schemas.openxmlformats.org/presentationml/2006/main">
  <p:tag name="AS_UNIQUEID" val="12659"/>
</p:tagLst>
</file>

<file path=ppt/tags/tag245.xml><?xml version="1.0" encoding="utf-8"?>
<p:tagLst xmlns:p="http://schemas.openxmlformats.org/presentationml/2006/main">
  <p:tag name="AS_UNIQUEID" val="12660"/>
</p:tagLst>
</file>

<file path=ppt/tags/tag246.xml><?xml version="1.0" encoding="utf-8"?>
<p:tagLst xmlns:p="http://schemas.openxmlformats.org/presentationml/2006/main">
  <p:tag name="AS_UNIQUEID" val="12661"/>
</p:tagLst>
</file>

<file path=ppt/tags/tag247.xml><?xml version="1.0" encoding="utf-8"?>
<p:tagLst xmlns:p="http://schemas.openxmlformats.org/presentationml/2006/main">
  <p:tag name="AS_UNIQUEID" val="12662"/>
</p:tagLst>
</file>

<file path=ppt/tags/tag248.xml><?xml version="1.0" encoding="utf-8"?>
<p:tagLst xmlns:p="http://schemas.openxmlformats.org/presentationml/2006/main">
  <p:tag name="AS_UNIQUEID" val="12663"/>
</p:tagLst>
</file>

<file path=ppt/tags/tag249.xml><?xml version="1.0" encoding="utf-8"?>
<p:tagLst xmlns:p="http://schemas.openxmlformats.org/presentationml/2006/main">
  <p:tag name="AS_UNIQUEID" val="12664"/>
</p:tagLst>
</file>

<file path=ppt/tags/tag250.xml><?xml version="1.0" encoding="utf-8"?>
<p:tagLst xmlns:p="http://schemas.openxmlformats.org/presentationml/2006/main">
  <p:tag name="AS_UNIQUEID" val="12665"/>
</p:tagLst>
</file>

<file path=ppt/tags/tag251.xml><?xml version="1.0" encoding="utf-8"?>
<p:tagLst xmlns:p="http://schemas.openxmlformats.org/presentationml/2006/main">
  <p:tag name="AS_UNIQUEID" val="12666"/>
</p:tagLst>
</file>

<file path=ppt/tags/tag252.xml><?xml version="1.0" encoding="utf-8"?>
<p:tagLst xmlns:p="http://schemas.openxmlformats.org/presentationml/2006/main">
  <p:tag name="AS_UNIQUEID" val="12507"/>
  <p:tag name="KSO_WM_BEAUTIFY_FLAG" val=""/>
</p:tagLst>
</file>

<file path=ppt/tags/tag253.xml><?xml version="1.0" encoding="utf-8"?>
<p:tagLst xmlns:p="http://schemas.openxmlformats.org/presentationml/2006/main">
  <p:tag name="AS_UNIQUEID" val="12667"/>
</p:tagLst>
</file>

<file path=ppt/tags/tag254.xml><?xml version="1.0" encoding="utf-8"?>
<p:tagLst xmlns:p="http://schemas.openxmlformats.org/presentationml/2006/main">
  <p:tag name="AS_UNIQUEID" val="12668"/>
</p:tagLst>
</file>

<file path=ppt/tags/tag255.xml><?xml version="1.0" encoding="utf-8"?>
<p:tagLst xmlns:p="http://schemas.openxmlformats.org/presentationml/2006/main">
  <p:tag name="KSO_WM_BEAUTIFY_FLAG" val="#wm#"/>
  <p:tag name="KSO_WM_TEMPLATE_CATEGORY" val="custom"/>
  <p:tag name="KSO_WM_TEMPLATE_INDEX" val="20205081"/>
</p:tagLst>
</file>

<file path=ppt/tags/tag256.xml><?xml version="1.0" encoding="utf-8"?>
<p:tagLst xmlns:p="http://schemas.openxmlformats.org/presentationml/2006/main">
  <p:tag name="AS_UNIQUEID" val="12669"/>
</p:tagLst>
</file>

<file path=ppt/tags/tag257.xml><?xml version="1.0" encoding="utf-8"?>
<p:tagLst xmlns:p="http://schemas.openxmlformats.org/presentationml/2006/main">
  <p:tag name="AS_UNIQUEID" val="12670"/>
</p:tagLst>
</file>

<file path=ppt/tags/tag258.xml><?xml version="1.0" encoding="utf-8"?>
<p:tagLst xmlns:p="http://schemas.openxmlformats.org/presentationml/2006/main">
  <p:tag name="AS_UNIQUEID" val="12671"/>
</p:tagLst>
</file>

<file path=ppt/tags/tag259.xml><?xml version="1.0" encoding="utf-8"?>
<p:tagLst xmlns:p="http://schemas.openxmlformats.org/presentationml/2006/main">
  <p:tag name="KSO_WM_BEAUTIFY_FLAG" val="#wm#"/>
  <p:tag name="KSO_WM_TEMPLATE_CATEGORY" val="custom"/>
  <p:tag name="KSO_WM_TEMPLATE_INDEX" val="20205081"/>
</p:tagLst>
</file>

<file path=ppt/tags/tag260.xml><?xml version="1.0" encoding="utf-8"?>
<p:tagLst xmlns:p="http://schemas.openxmlformats.org/presentationml/2006/main">
  <p:tag name="AS_UNIQUEID" val="12672"/>
</p:tagLst>
</file>

<file path=ppt/tags/tag261.xml><?xml version="1.0" encoding="utf-8"?>
<p:tagLst xmlns:p="http://schemas.openxmlformats.org/presentationml/2006/main">
  <p:tag name="AS_UNIQUEID" val="12673"/>
</p:tagLst>
</file>

<file path=ppt/tags/tag262.xml><?xml version="1.0" encoding="utf-8"?>
<p:tagLst xmlns:p="http://schemas.openxmlformats.org/presentationml/2006/main">
  <p:tag name="AS_UNIQUEID" val="12674"/>
</p:tagLst>
</file>

<file path=ppt/tags/tag263.xml><?xml version="1.0" encoding="utf-8"?>
<p:tagLst xmlns:p="http://schemas.openxmlformats.org/presentationml/2006/main">
  <p:tag name="KSO_WM_BEAUTIFY_FLAG" val="#wm#"/>
  <p:tag name="KSO_WM_TEMPLATE_CATEGORY" val="custom"/>
  <p:tag name="KSO_WM_TEMPLATE_INDEX" val="20205081"/>
</p:tagLst>
</file>

<file path=ppt/tags/tag264.xml><?xml version="1.0" encoding="utf-8"?>
<p:tagLst xmlns:p="http://schemas.openxmlformats.org/presentationml/2006/main">
  <p:tag name="AS_UNIQUEID" val="12675"/>
</p:tagLst>
</file>

<file path=ppt/tags/tag265.xml><?xml version="1.0" encoding="utf-8"?>
<p:tagLst xmlns:p="http://schemas.openxmlformats.org/presentationml/2006/main">
  <p:tag name="AS_UNIQUEID" val="12676"/>
</p:tagLst>
</file>

<file path=ppt/tags/tag266.xml><?xml version="1.0" encoding="utf-8"?>
<p:tagLst xmlns:p="http://schemas.openxmlformats.org/presentationml/2006/main">
  <p:tag name="AS_UNIQUEID" val="12677"/>
</p:tagLst>
</file>

<file path=ppt/tags/tag267.xml><?xml version="1.0" encoding="utf-8"?>
<p:tagLst xmlns:p="http://schemas.openxmlformats.org/presentationml/2006/main">
  <p:tag name="AS_UNIQUEID" val="12507"/>
  <p:tag name="KSO_WM_BEAUTIFY_FLAG" val=""/>
</p:tagLst>
</file>

<file path=ppt/tags/tag268.xml><?xml version="1.0" encoding="utf-8"?>
<p:tagLst xmlns:p="http://schemas.openxmlformats.org/presentationml/2006/main">
  <p:tag name="KSO_WM_BEAUTIFY_FLAG" val="#wm#"/>
  <p:tag name="KSO_WM_TEMPLATE_CATEGORY" val="custom"/>
  <p:tag name="KSO_WM_TEMPLATE_INDEX" val="20205081"/>
</p:tagLst>
</file>

<file path=ppt/tags/tag269.xml><?xml version="1.0" encoding="utf-8"?>
<p:tagLst xmlns:p="http://schemas.openxmlformats.org/presentationml/2006/main">
  <p:tag name="AS_UNIQUEID" val="12678"/>
</p:tagLst>
</file>

<file path=ppt/tags/tag270.xml><?xml version="1.0" encoding="utf-8"?>
<p:tagLst xmlns:p="http://schemas.openxmlformats.org/presentationml/2006/main">
  <p:tag name="AS_UNIQUEID" val="12679"/>
</p:tagLst>
</file>

<file path=ppt/tags/tag271.xml><?xml version="1.0" encoding="utf-8"?>
<p:tagLst xmlns:p="http://schemas.openxmlformats.org/presentationml/2006/main">
  <p:tag name="AS_UNIQUEID" val="12680"/>
</p:tagLst>
</file>

<file path=ppt/tags/tag272.xml><?xml version="1.0" encoding="utf-8"?>
<p:tagLst xmlns:p="http://schemas.openxmlformats.org/presentationml/2006/main">
  <p:tag name="AS_UNIQUEID" val="12681"/>
</p:tagLst>
</file>

<file path=ppt/tags/tag273.xml><?xml version="1.0" encoding="utf-8"?>
<p:tagLst xmlns:p="http://schemas.openxmlformats.org/presentationml/2006/main">
  <p:tag name="AS_UNIQUEID" val="12682"/>
  <p:tag name="KSO_WM_BEAUTIFY_FLAG" val=""/>
</p:tagLst>
</file>

<file path=ppt/tags/tag274.xml><?xml version="1.0" encoding="utf-8"?>
<p:tagLst xmlns:p="http://schemas.openxmlformats.org/presentationml/2006/main">
  <p:tag name="AS_UNIQUEID" val="12683"/>
  <p:tag name="TABLE_ENDDRAG_ORIGIN_RECT" val="920*236"/>
  <p:tag name="TABLE_ENDDRAG_RECT" val="16*56*920*236"/>
</p:tagLst>
</file>

<file path=ppt/tags/tag275.xml><?xml version="1.0" encoding="utf-8"?>
<p:tagLst xmlns:p="http://schemas.openxmlformats.org/presentationml/2006/main">
  <p:tag name="AS_UNIQUEID" val="12684"/>
  <p:tag name="TABLE_ENDDRAG_ORIGIN_RECT" val="920*241"/>
  <p:tag name="TABLE_ENDDRAG_RECT" val="31*298*920*241"/>
</p:tagLst>
</file>

<file path=ppt/tags/tag276.xml><?xml version="1.0" encoding="utf-8"?>
<p:tagLst xmlns:p="http://schemas.openxmlformats.org/presentationml/2006/main">
  <p:tag name="KSO_WM_BEAUTIFY_FLAG" val="#wm#"/>
  <p:tag name="KSO_WM_TEMPLATE_CATEGORY" val="custom"/>
  <p:tag name="KSO_WM_TEMPLATE_INDEX" val="20205081"/>
</p:tagLst>
</file>

<file path=ppt/tags/tag277.xml><?xml version="1.0" encoding="utf-8"?>
<p:tagLst xmlns:p="http://schemas.openxmlformats.org/presentationml/2006/main">
  <p:tag name="AS_UNIQUEID" val="12685"/>
</p:tagLst>
</file>

<file path=ppt/tags/tag278.xml><?xml version="1.0" encoding="utf-8"?>
<p:tagLst xmlns:p="http://schemas.openxmlformats.org/presentationml/2006/main">
  <p:tag name="AS_UNIQUEID" val="12686"/>
</p:tagLst>
</file>

<file path=ppt/tags/tag279.xml><?xml version="1.0" encoding="utf-8"?>
<p:tagLst xmlns:p="http://schemas.openxmlformats.org/presentationml/2006/main">
  <p:tag name="AS_UNIQUEID" val="12687"/>
</p:tagLst>
</file>

<file path=ppt/tags/tag280.xml><?xml version="1.0" encoding="utf-8"?>
<p:tagLst xmlns:p="http://schemas.openxmlformats.org/presentationml/2006/main">
  <p:tag name="AS_UNIQUEID" val="12688"/>
</p:tagLst>
</file>

<file path=ppt/tags/tag281.xml><?xml version="1.0" encoding="utf-8"?>
<p:tagLst xmlns:p="http://schemas.openxmlformats.org/presentationml/2006/main">
  <p:tag name="AS_UNIQUEID" val="12689"/>
</p:tagLst>
</file>

<file path=ppt/tags/tag282.xml><?xml version="1.0" encoding="utf-8"?>
<p:tagLst xmlns:p="http://schemas.openxmlformats.org/presentationml/2006/main">
  <p:tag name="AS_UNIQUEID" val="12690"/>
</p:tagLst>
</file>

<file path=ppt/tags/tag283.xml><?xml version="1.0" encoding="utf-8"?>
<p:tagLst xmlns:p="http://schemas.openxmlformats.org/presentationml/2006/main">
  <p:tag name="AS_UNIQUEID" val="12691"/>
</p:tagLst>
</file>

<file path=ppt/tags/tag284.xml><?xml version="1.0" encoding="utf-8"?>
<p:tagLst xmlns:p="http://schemas.openxmlformats.org/presentationml/2006/main">
  <p:tag name="AS_UNIQUEID" val="12692"/>
</p:tagLst>
</file>

<file path=ppt/tags/tag285.xml><?xml version="1.0" encoding="utf-8"?>
<p:tagLst xmlns:p="http://schemas.openxmlformats.org/presentationml/2006/main">
  <p:tag name="KSO_WM_BEAUTIFY_FLAG" val="#wm#"/>
  <p:tag name="KSO_WM_TEMPLATE_CATEGORY" val="custom"/>
  <p:tag name="KSO_WM_TEMPLATE_INDEX" val="20205081"/>
</p:tagLst>
</file>

<file path=ppt/tags/tag286.xml><?xml version="1.0" encoding="utf-8"?>
<p:tagLst xmlns:p="http://schemas.openxmlformats.org/presentationml/2006/main">
  <p:tag name="AS_UNIQUEID" val="12693"/>
</p:tagLst>
</file>

<file path=ppt/tags/tag287.xml><?xml version="1.0" encoding="utf-8"?>
<p:tagLst xmlns:p="http://schemas.openxmlformats.org/presentationml/2006/main">
  <p:tag name="AS_UNIQUEID" val="12694"/>
  <p:tag name="TABLE_ENDDRAG_ORIGIN_RECT" val="932*229"/>
  <p:tag name="TABLE_ENDDRAG_RECT" val="19*5*932*229"/>
</p:tagLst>
</file>

<file path=ppt/tags/tag288.xml><?xml version="1.0" encoding="utf-8"?>
<p:tagLst xmlns:p="http://schemas.openxmlformats.org/presentationml/2006/main">
  <p:tag name="AS_UNIQUEID" val="12695"/>
  <p:tag name="TABLE_ENDDRAG_ORIGIN_RECT" val="900*209"/>
  <p:tag name="TABLE_ENDDRAG_RECT" val="19*288*900*209"/>
</p:tagLst>
</file>

<file path=ppt/tags/tag289.xml><?xml version="1.0" encoding="utf-8"?>
<p:tagLst xmlns:p="http://schemas.openxmlformats.org/presentationml/2006/main">
  <p:tag name="KSO_WM_BEAUTIFY_FLAG" val="#wm#"/>
  <p:tag name="KSO_WM_TEMPLATE_CATEGORY" val="custom"/>
  <p:tag name="KSO_WM_TEMPLATE_INDEX" val="20205081"/>
</p:tagLst>
</file>

<file path=ppt/tags/tag290.xml><?xml version="1.0" encoding="utf-8"?>
<p:tagLst xmlns:p="http://schemas.openxmlformats.org/presentationml/2006/main">
  <p:tag name="AS_UNIQUEID" val="12696"/>
</p:tagLst>
</file>

<file path=ppt/tags/tag291.xml><?xml version="1.0" encoding="utf-8"?>
<p:tagLst xmlns:p="http://schemas.openxmlformats.org/presentationml/2006/main">
  <p:tag name="AS_UNIQUEID" val="12697"/>
  <p:tag name="KSO_WM_BEAUTIFY_FLAG" val=""/>
</p:tagLst>
</file>

<file path=ppt/tags/tag292.xml><?xml version="1.0" encoding="utf-8"?>
<p:tagLst xmlns:p="http://schemas.openxmlformats.org/presentationml/2006/main">
  <p:tag name="AS_UNIQUEID" val="12698"/>
</p:tagLst>
</file>

<file path=ppt/tags/tag293.xml><?xml version="1.0" encoding="utf-8"?>
<p:tagLst xmlns:p="http://schemas.openxmlformats.org/presentationml/2006/main">
  <p:tag name="AS_UNIQUEID" val="12699"/>
  <p:tag name="TABLE_ENDDRAG_ORIGIN_RECT" val="926*207"/>
  <p:tag name="TABLE_ENDDRAG_RECT" val="13*131*926*207"/>
</p:tagLst>
</file>

<file path=ppt/tags/tag294.xml><?xml version="1.0" encoding="utf-8"?>
<p:tagLst xmlns:p="http://schemas.openxmlformats.org/presentationml/2006/main">
  <p:tag name="AS_UNIQUEID" val="12700"/>
</p:tagLst>
</file>

<file path=ppt/tags/tag295.xml><?xml version="1.0" encoding="utf-8"?>
<p:tagLst xmlns:p="http://schemas.openxmlformats.org/presentationml/2006/main">
  <p:tag name="AS_UNIQUEID" val="12701"/>
</p:tagLst>
</file>

<file path=ppt/tags/tag296.xml><?xml version="1.0" encoding="utf-8"?>
<p:tagLst xmlns:p="http://schemas.openxmlformats.org/presentationml/2006/main">
  <p:tag name="KSO_WM_BEAUTIFY_FLAG" val="#wm#"/>
  <p:tag name="KSO_WM_TEMPLATE_CATEGORY" val="custom"/>
  <p:tag name="KSO_WM_TEMPLATE_INDEX" val="20205081"/>
</p:tagLst>
</file>

<file path=ppt/tags/tag297.xml><?xml version="1.0" encoding="utf-8"?>
<p:tagLst xmlns:p="http://schemas.openxmlformats.org/presentationml/2006/main">
  <p:tag name="AS_UNIQUEID" val="12702"/>
</p:tagLst>
</file>

<file path=ppt/tags/tag298.xml><?xml version="1.0" encoding="utf-8"?>
<p:tagLst xmlns:p="http://schemas.openxmlformats.org/presentationml/2006/main">
  <p:tag name="AS_UNIQUEID" val="12703"/>
  <p:tag name="TABLE_ENDDRAG_ORIGIN_RECT" val="900*177"/>
  <p:tag name="TABLE_ENDDRAG_RECT" val="30*14*900*177"/>
</p:tagLst>
</file>

<file path=ppt/tags/tag299.xml><?xml version="1.0" encoding="utf-8"?>
<p:tagLst xmlns:p="http://schemas.openxmlformats.org/presentationml/2006/main">
  <p:tag name="AS_UNIQUEID" val="12507"/>
  <p:tag name="KSO_WM_BEAUTIFY_FLAG" val=""/>
</p:tagLst>
</file>

<file path=ppt/tags/tag300.xml><?xml version="1.0" encoding="utf-8"?>
<p:tagLst xmlns:p="http://schemas.openxmlformats.org/presentationml/2006/main">
  <p:tag name="AS_UNIQUEID" val="12704"/>
</p:tagLst>
</file>

<file path=ppt/tags/tag301.xml><?xml version="1.0" encoding="utf-8"?>
<p:tagLst xmlns:p="http://schemas.openxmlformats.org/presentationml/2006/main">
  <p:tag name="AS_UNIQUEID" val="12705"/>
  <p:tag name="TABLE_ENDDRAG_ORIGIN_RECT" val="900*228"/>
  <p:tag name="TABLE_ENDDRAG_RECT" val="30*284*900*228"/>
</p:tagLst>
</file>

<file path=ppt/tags/tag302.xml><?xml version="1.0" encoding="utf-8"?>
<p:tagLst xmlns:p="http://schemas.openxmlformats.org/presentationml/2006/main">
  <p:tag name="KSO_WM_BEAUTIFY_FLAG" val="#wm#"/>
  <p:tag name="KSO_WM_TEMPLATE_CATEGORY" val="custom"/>
  <p:tag name="KSO_WM_TEMPLATE_INDEX" val="20205081"/>
</p:tagLst>
</file>

<file path=ppt/tags/tag303.xml><?xml version="1.0" encoding="utf-8"?>
<p:tagLst xmlns:p="http://schemas.openxmlformats.org/presentationml/2006/main">
  <p:tag name="AS_UNIQUEID" val="12706"/>
</p:tagLst>
</file>

<file path=ppt/tags/tag304.xml><?xml version="1.0" encoding="utf-8"?>
<p:tagLst xmlns:p="http://schemas.openxmlformats.org/presentationml/2006/main">
  <p:tag name="AS_UNIQUEID" val="12707"/>
</p:tagLst>
</file>

<file path=ppt/tags/tag305.xml><?xml version="1.0" encoding="utf-8"?>
<p:tagLst xmlns:p="http://schemas.openxmlformats.org/presentationml/2006/main">
  <p:tag name="KSO_WM_BEAUTIFY_FLAG" val="#wm#"/>
  <p:tag name="KSO_WM_TEMPLATE_CATEGORY" val="custom"/>
  <p:tag name="KSO_WM_TEMPLATE_INDEX" val="20205081"/>
</p:tagLst>
</file>

<file path=ppt/tags/tag306.xml><?xml version="1.0" encoding="utf-8"?>
<p:tagLst xmlns:p="http://schemas.openxmlformats.org/presentationml/2006/main">
  <p:tag name="AS_UNIQUEID" val="12708"/>
</p:tagLst>
</file>

<file path=ppt/tags/tag307.xml><?xml version="1.0" encoding="utf-8"?>
<p:tagLst xmlns:p="http://schemas.openxmlformats.org/presentationml/2006/main">
  <p:tag name="AS_UNIQUEID" val="12709"/>
</p:tagLst>
</file>

<file path=ppt/tags/tag308.xml><?xml version="1.0" encoding="utf-8"?>
<p:tagLst xmlns:p="http://schemas.openxmlformats.org/presentationml/2006/main">
  <p:tag name="AS_UNIQUEID" val="12710"/>
  <p:tag name="TABLE_ENDDRAG_ORIGIN_RECT" val="905*486"/>
  <p:tag name="TABLE_ENDDRAG_RECT" val="11*47*905*486"/>
</p:tagLst>
</file>

<file path=ppt/tags/tag309.xml><?xml version="1.0" encoding="utf-8"?>
<p:tagLst xmlns:p="http://schemas.openxmlformats.org/presentationml/2006/main">
  <p:tag name="KSO_WM_BEAUTIFY_FLAG" val="#wm#"/>
  <p:tag name="KSO_WM_TEMPLATE_CATEGORY" val="custom"/>
  <p:tag name="KSO_WM_TEMPLATE_INDEX" val="20205081"/>
</p:tagLst>
</file>

<file path=ppt/tags/tag310.xml><?xml version="1.0" encoding="utf-8"?>
<p:tagLst xmlns:p="http://schemas.openxmlformats.org/presentationml/2006/main">
  <p:tag name="AS_UNIQUEID" val="12711"/>
</p:tagLst>
</file>

<file path=ppt/tags/tag311.xml><?xml version="1.0" encoding="utf-8"?>
<p:tagLst xmlns:p="http://schemas.openxmlformats.org/presentationml/2006/main">
  <p:tag name="AS_UNIQUEID" val="12712"/>
</p:tagLst>
</file>

<file path=ppt/tags/tag312.xml><?xml version="1.0" encoding="utf-8"?>
<p:tagLst xmlns:p="http://schemas.openxmlformats.org/presentationml/2006/main">
  <p:tag name="AS_UNIQUEID" val="12713"/>
</p:tagLst>
</file>

<file path=ppt/tags/tag313.xml><?xml version="1.0" encoding="utf-8"?>
<p:tagLst xmlns:p="http://schemas.openxmlformats.org/presentationml/2006/main">
  <p:tag name="AS_UNIQUEID" val="12873"/>
</p:tagLst>
</file>

<file path=ppt/tags/tag314.xml><?xml version="1.0" encoding="utf-8"?>
<p:tagLst xmlns:p="http://schemas.openxmlformats.org/presentationml/2006/main">
  <p:tag name="KSO_WM_BEAUTIFY_FLAG" val="#wm#"/>
  <p:tag name="KSO_WM_TEMPLATE_CATEGORY" val="custom"/>
  <p:tag name="KSO_WM_TEMPLATE_INDEX" val="20205081"/>
</p:tagLst>
</file>

<file path=ppt/tags/tag315.xml><?xml version="1.0" encoding="utf-8"?>
<p:tagLst xmlns:p="http://schemas.openxmlformats.org/presentationml/2006/main">
  <p:tag name="AS_UNIQUEID" val="12714"/>
</p:tagLst>
</file>

<file path=ppt/tags/tag316.xml><?xml version="1.0" encoding="utf-8"?>
<p:tagLst xmlns:p="http://schemas.openxmlformats.org/presentationml/2006/main">
  <p:tag name="AS_UNIQUEID" val="12715"/>
</p:tagLst>
</file>

<file path=ppt/tags/tag317.xml><?xml version="1.0" encoding="utf-8"?>
<p:tagLst xmlns:p="http://schemas.openxmlformats.org/presentationml/2006/main">
  <p:tag name="KSO_WM_BEAUTIFY_FLAG" val="#wm#"/>
  <p:tag name="KSO_WM_TEMPLATE_CATEGORY" val="custom"/>
  <p:tag name="KSO_WM_TEMPLATE_INDEX" val="20205081"/>
</p:tagLst>
</file>

<file path=ppt/tags/tag318.xml><?xml version="1.0" encoding="utf-8"?>
<p:tagLst xmlns:p="http://schemas.openxmlformats.org/presentationml/2006/main">
  <p:tag name="AS_UNIQUEID" val="12716"/>
</p:tagLst>
</file>

<file path=ppt/tags/tag319.xml><?xml version="1.0" encoding="utf-8"?>
<p:tagLst xmlns:p="http://schemas.openxmlformats.org/presentationml/2006/main">
  <p:tag name="AS_UNIQUEID" val="12507"/>
  <p:tag name="KSO_WM_BEAUTIFY_FLAG" val=""/>
</p:tagLst>
</file>

<file path=ppt/tags/tag320.xml><?xml version="1.0" encoding="utf-8"?>
<p:tagLst xmlns:p="http://schemas.openxmlformats.org/presentationml/2006/main">
  <p:tag name="AS_UNIQUEID" val="12717"/>
</p:tagLst>
</file>

<file path=ppt/tags/tag321.xml><?xml version="1.0" encoding="utf-8"?>
<p:tagLst xmlns:p="http://schemas.openxmlformats.org/presentationml/2006/main">
  <p:tag name="AS_UNIQUEID" val="12718"/>
</p:tagLst>
</file>

<file path=ppt/tags/tag322.xml><?xml version="1.0" encoding="utf-8"?>
<p:tagLst xmlns:p="http://schemas.openxmlformats.org/presentationml/2006/main">
  <p:tag name="KSO_WM_BEAUTIFY_FLAG" val="#wm#"/>
  <p:tag name="KSO_WM_TEMPLATE_CATEGORY" val="custom"/>
  <p:tag name="KSO_WM_TEMPLATE_INDEX" val="20205081"/>
</p:tagLst>
</file>

<file path=ppt/tags/tag323.xml><?xml version="1.0" encoding="utf-8"?>
<p:tagLst xmlns:p="http://schemas.openxmlformats.org/presentationml/2006/main">
  <p:tag name="AS_UNIQUEID" val="12719"/>
</p:tagLst>
</file>

<file path=ppt/tags/tag324.xml><?xml version="1.0" encoding="utf-8"?>
<p:tagLst xmlns:p="http://schemas.openxmlformats.org/presentationml/2006/main">
  <p:tag name="AS_UNIQUEID" val="12720"/>
</p:tagLst>
</file>

<file path=ppt/tags/tag325.xml><?xml version="1.0" encoding="utf-8"?>
<p:tagLst xmlns:p="http://schemas.openxmlformats.org/presentationml/2006/main">
  <p:tag name="AS_UNIQUEID" val="12721"/>
</p:tagLst>
</file>

<file path=ppt/tags/tag326.xml><?xml version="1.0" encoding="utf-8"?>
<p:tagLst xmlns:p="http://schemas.openxmlformats.org/presentationml/2006/main">
  <p:tag name="AS_UNIQUEID" val="12722"/>
</p:tagLst>
</file>

<file path=ppt/tags/tag327.xml><?xml version="1.0" encoding="utf-8"?>
<p:tagLst xmlns:p="http://schemas.openxmlformats.org/presentationml/2006/main">
  <p:tag name="KSO_WM_BEAUTIFY_FLAG" val="#wm#"/>
  <p:tag name="KSO_WM_TEMPLATE_CATEGORY" val="custom"/>
  <p:tag name="KSO_WM_TEMPLATE_INDEX" val="20205081"/>
</p:tagLst>
</file>

<file path=ppt/tags/tag328.xml><?xml version="1.0" encoding="utf-8"?>
<p:tagLst xmlns:p="http://schemas.openxmlformats.org/presentationml/2006/main">
  <p:tag name="AS_UNIQUEID" val="12723"/>
</p:tagLst>
</file>

<file path=ppt/tags/tag329.xml><?xml version="1.0" encoding="utf-8"?>
<p:tagLst xmlns:p="http://schemas.openxmlformats.org/presentationml/2006/main">
  <p:tag name="AS_UNIQUEID" val="12724"/>
</p:tagLst>
</file>

<file path=ppt/tags/tag330.xml><?xml version="1.0" encoding="utf-8"?>
<p:tagLst xmlns:p="http://schemas.openxmlformats.org/presentationml/2006/main">
  <p:tag name="AS_UNIQUEID" val="12725"/>
</p:tagLst>
</file>

<file path=ppt/tags/tag331.xml><?xml version="1.0" encoding="utf-8"?>
<p:tagLst xmlns:p="http://schemas.openxmlformats.org/presentationml/2006/main">
  <p:tag name="AS_UNIQUEID" val="12726"/>
</p:tagLst>
</file>

<file path=ppt/tags/tag332.xml><?xml version="1.0" encoding="utf-8"?>
<p:tagLst xmlns:p="http://schemas.openxmlformats.org/presentationml/2006/main">
  <p:tag name="KSO_WM_BEAUTIFY_FLAG" val="#wm#"/>
  <p:tag name="KSO_WM_TEMPLATE_CATEGORY" val="custom"/>
  <p:tag name="KSO_WM_TEMPLATE_INDEX" val="20205081"/>
</p:tagLst>
</file>

<file path=ppt/tags/tag333.xml><?xml version="1.0" encoding="utf-8"?>
<p:tagLst xmlns:p="http://schemas.openxmlformats.org/presentationml/2006/main">
  <p:tag name="AS_UNIQUEID" val="12727"/>
</p:tagLst>
</file>

<file path=ppt/tags/tag334.xml><?xml version="1.0" encoding="utf-8"?>
<p:tagLst xmlns:p="http://schemas.openxmlformats.org/presentationml/2006/main">
  <p:tag name="AS_UNIQUEID" val="12728"/>
</p:tagLst>
</file>

<file path=ppt/tags/tag335.xml><?xml version="1.0" encoding="utf-8"?>
<p:tagLst xmlns:p="http://schemas.openxmlformats.org/presentationml/2006/main">
  <p:tag name="AS_UNIQUEID" val="12729"/>
</p:tagLst>
</file>

<file path=ppt/tags/tag336.xml><?xml version="1.0" encoding="utf-8"?>
<p:tagLst xmlns:p="http://schemas.openxmlformats.org/presentationml/2006/main">
  <p:tag name="KSO_WM_BEAUTIFY_FLAG" val="#wm#"/>
  <p:tag name="KSO_WM_TEMPLATE_CATEGORY" val="custom"/>
  <p:tag name="KSO_WM_TEMPLATE_INDEX" val="20205081"/>
</p:tagLst>
</file>

<file path=ppt/tags/tag337.xml><?xml version="1.0" encoding="utf-8"?>
<p:tagLst xmlns:p="http://schemas.openxmlformats.org/presentationml/2006/main">
  <p:tag name="AS_UNIQUEID" val="12730"/>
</p:tagLst>
</file>

<file path=ppt/tags/tag338.xml><?xml version="1.0" encoding="utf-8"?>
<p:tagLst xmlns:p="http://schemas.openxmlformats.org/presentationml/2006/main">
  <p:tag name="AS_UNIQUEID" val="12731"/>
</p:tagLst>
</file>

<file path=ppt/tags/tag339.xml><?xml version="1.0" encoding="utf-8"?>
<p:tagLst xmlns:p="http://schemas.openxmlformats.org/presentationml/2006/main">
  <p:tag name="AS_UNIQUEID" val="12732"/>
</p:tagLst>
</file>

<file path=ppt/tags/tag340.xml><?xml version="1.0" encoding="utf-8"?>
<p:tagLst xmlns:p="http://schemas.openxmlformats.org/presentationml/2006/main">
  <p:tag name="KSO_WM_BEAUTIFY_FLAG" val="#wm#"/>
  <p:tag name="KSO_WM_TEMPLATE_CATEGORY" val="custom"/>
  <p:tag name="KSO_WM_TEMPLATE_INDEX" val="20205081"/>
</p:tagLst>
</file>

<file path=ppt/tags/tag341.xml><?xml version="1.0" encoding="utf-8"?>
<p:tagLst xmlns:p="http://schemas.openxmlformats.org/presentationml/2006/main">
  <p:tag name="AS_UNIQUEID" val="12733"/>
</p:tagLst>
</file>

<file path=ppt/tags/tag342.xml><?xml version="1.0" encoding="utf-8"?>
<p:tagLst xmlns:p="http://schemas.openxmlformats.org/presentationml/2006/main">
  <p:tag name="AS_UNIQUEID" val="12734"/>
</p:tagLst>
</file>

<file path=ppt/tags/tag343.xml><?xml version="1.0" encoding="utf-8"?>
<p:tagLst xmlns:p="http://schemas.openxmlformats.org/presentationml/2006/main">
  <p:tag name="AS_UNIQUEID" val="12735"/>
</p:tagLst>
</file>

<file path=ppt/tags/tag344.xml><?xml version="1.0" encoding="utf-8"?>
<p:tagLst xmlns:p="http://schemas.openxmlformats.org/presentationml/2006/main">
  <p:tag name="KSO_WM_BEAUTIFY_FLAG" val="#wm#"/>
  <p:tag name="KSO_WM_TEMPLATE_CATEGORY" val="custom"/>
  <p:tag name="KSO_WM_TEMPLATE_INDEX" val="20205081"/>
</p:tagLst>
</file>

<file path=ppt/tags/tag345.xml><?xml version="1.0" encoding="utf-8"?>
<p:tagLst xmlns:p="http://schemas.openxmlformats.org/presentationml/2006/main">
  <p:tag name="AS_UNIQUEID" val="12736"/>
</p:tagLst>
</file>

<file path=ppt/tags/tag346.xml><?xml version="1.0" encoding="utf-8"?>
<p:tagLst xmlns:p="http://schemas.openxmlformats.org/presentationml/2006/main">
  <p:tag name="AS_UNIQUEID" val="12737"/>
</p:tagLst>
</file>

<file path=ppt/tags/tag347.xml><?xml version="1.0" encoding="utf-8"?>
<p:tagLst xmlns:p="http://schemas.openxmlformats.org/presentationml/2006/main">
  <p:tag name="AS_UNIQUEID" val="12738"/>
</p:tagLst>
</file>

<file path=ppt/tags/tag348.xml><?xml version="1.0" encoding="utf-8"?>
<p:tagLst xmlns:p="http://schemas.openxmlformats.org/presentationml/2006/main">
  <p:tag name="KSO_WM_BEAUTIFY_FLAG" val="#wm#"/>
  <p:tag name="KSO_WM_TEMPLATE_CATEGORY" val="custom"/>
  <p:tag name="KSO_WM_TEMPLATE_INDEX" val="20205081"/>
</p:tagLst>
</file>

<file path=ppt/tags/tag349.xml><?xml version="1.0" encoding="utf-8"?>
<p:tagLst xmlns:p="http://schemas.openxmlformats.org/presentationml/2006/main">
  <p:tag name="AS_UNIQUEID" val="12739"/>
</p:tagLst>
</file>

<file path=ppt/tags/tag350.xml><?xml version="1.0" encoding="utf-8"?>
<p:tagLst xmlns:p="http://schemas.openxmlformats.org/presentationml/2006/main">
  <p:tag name="AS_UNIQUEID" val="12740"/>
</p:tagLst>
</file>

<file path=ppt/tags/tag351.xml><?xml version="1.0" encoding="utf-8"?>
<p:tagLst xmlns:p="http://schemas.openxmlformats.org/presentationml/2006/main">
  <p:tag name="AS_UNIQUEID" val="12741"/>
</p:tagLst>
</file>

<file path=ppt/tags/tag352.xml><?xml version="1.0" encoding="utf-8"?>
<p:tagLst xmlns:p="http://schemas.openxmlformats.org/presentationml/2006/main">
  <p:tag name="KSO_WM_BEAUTIFY_FLAG" val="#wm#"/>
  <p:tag name="KSO_WM_TEMPLATE_CATEGORY" val="custom"/>
  <p:tag name="KSO_WM_TEMPLATE_INDEX" val="20205081"/>
</p:tagLst>
</file>

<file path=ppt/tags/tag353.xml><?xml version="1.0" encoding="utf-8"?>
<p:tagLst xmlns:p="http://schemas.openxmlformats.org/presentationml/2006/main">
  <p:tag name="AS_UNIQUEID" val="12742"/>
</p:tagLst>
</file>

<file path=ppt/tags/tag354.xml><?xml version="1.0" encoding="utf-8"?>
<p:tagLst xmlns:p="http://schemas.openxmlformats.org/presentationml/2006/main">
  <p:tag name="AS_UNIQUEID" val="12743"/>
</p:tagLst>
</file>

<file path=ppt/tags/tag355.xml><?xml version="1.0" encoding="utf-8"?>
<p:tagLst xmlns:p="http://schemas.openxmlformats.org/presentationml/2006/main">
  <p:tag name="AS_UNIQUEID" val="12744"/>
</p:tagLst>
</file>

<file path=ppt/tags/tag356.xml><?xml version="1.0" encoding="utf-8"?>
<p:tagLst xmlns:p="http://schemas.openxmlformats.org/presentationml/2006/main">
  <p:tag name="AS_UNIQUEID" val="12745"/>
</p:tagLst>
</file>

<file path=ppt/tags/tag357.xml><?xml version="1.0" encoding="utf-8"?>
<p:tagLst xmlns:p="http://schemas.openxmlformats.org/presentationml/2006/main">
  <p:tag name="KSO_WM_BEAUTIFY_FLAG" val="#wm#"/>
  <p:tag name="KSO_WM_TEMPLATE_CATEGORY" val="custom"/>
  <p:tag name="KSO_WM_TEMPLATE_INDEX" val="20205081"/>
</p:tagLst>
</file>

<file path=ppt/tags/tag358.xml><?xml version="1.0" encoding="utf-8"?>
<p:tagLst xmlns:p="http://schemas.openxmlformats.org/presentationml/2006/main">
  <p:tag name="AS_UNIQUEID" val="12746"/>
</p:tagLst>
</file>

<file path=ppt/tags/tag359.xml><?xml version="1.0" encoding="utf-8"?>
<p:tagLst xmlns:p="http://schemas.openxmlformats.org/presentationml/2006/main">
  <p:tag name="AS_UNIQUEID" val="12747"/>
</p:tagLst>
</file>

<file path=ppt/tags/tag360.xml><?xml version="1.0" encoding="utf-8"?>
<p:tagLst xmlns:p="http://schemas.openxmlformats.org/presentationml/2006/main">
  <p:tag name="AS_UNIQUEID" val="12748"/>
</p:tagLst>
</file>

<file path=ppt/tags/tag361.xml><?xml version="1.0" encoding="utf-8"?>
<p:tagLst xmlns:p="http://schemas.openxmlformats.org/presentationml/2006/main">
  <p:tag name="KSO_WM_BEAUTIFY_FLAG" val="#wm#"/>
  <p:tag name="KSO_WM_TEMPLATE_CATEGORY" val="custom"/>
  <p:tag name="KSO_WM_TEMPLATE_INDEX" val="20205081"/>
</p:tagLst>
</file>

<file path=ppt/tags/tag362.xml><?xml version="1.0" encoding="utf-8"?>
<p:tagLst xmlns:p="http://schemas.openxmlformats.org/presentationml/2006/main">
  <p:tag name="AS_UNIQUEID" val="12949"/>
</p:tagLst>
</file>

<file path=ppt/tags/tag363.xml><?xml version="1.0" encoding="utf-8"?>
<p:tagLst xmlns:p="http://schemas.openxmlformats.org/presentationml/2006/main">
  <p:tag name="AS_UNIQUEID" val="12950"/>
</p:tagLst>
</file>

<file path=ppt/tags/tag36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39</Slides>
  <Notes>3</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39</vt:i4>
      </vt:variant>
    </vt:vector>
  </HeadingPairs>
  <TitlesOfParts>
    <vt:vector baseType="lpstr" size="49">
      <vt:lpstr>Arial</vt:lpstr>
      <vt:lpstr>Calibri</vt:lpstr>
      <vt:lpstr>微软雅黑</vt:lpstr>
      <vt:lpstr>Wingdings</vt:lpstr>
      <vt:lpstr>楷体</vt:lpstr>
      <vt:lpstr>Calibri Light</vt:lpstr>
      <vt:lpstr>Times New Roman</vt:lpstr>
      <vt:lpstr>黑体</vt:lpstr>
      <vt:lpstr>白正</vt:lpstr>
      <vt:lpstr>Office Theme</vt:lpstr>
      <vt:lpstr>部编版2024年中考历史一轮复习</vt:lpstr>
      <vt:lpstr>一、最新课标解读</vt:lpstr>
      <vt:lpstr>二、单元历史时序</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四、衔接中考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2024-09-28T23:56:06.550</cp:lastPrinted>
  <dcterms:created xsi:type="dcterms:W3CDTF">2024-09-28T15:56:06Z</dcterms:created>
  <dcterms:modified xsi:type="dcterms:W3CDTF">2024-09-28T15:56:09Z</dcterms:modified>
</cp:coreProperties>
</file>