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embeddedFontLst>
    <p:embeddedFont>
      <p:font typeface="OTFLIL+MS-UIGothic"/>
      <p:regular r:id="rId17"/>
    </p:embeddedFont>
    <p:embeddedFont>
      <p:font typeface="UBLETE+GAMNCB+ArialMT"/>
      <p:regular r:id="rId18"/>
    </p:embeddedFont>
    <p:embeddedFont>
      <p:font typeface="NGVKHK+NDLJAA+MicrosoftYaHei-Bold"/>
      <p:regular r:id="rId19"/>
    </p:embeddedFont>
    <p:embeddedFont>
      <p:font typeface="GABHQE+LOOEDV+MicrosoftYaHei"/>
      <p:regular r:id="rId20"/>
    </p:embeddedFont>
  </p:embeddedFontLst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font" Target="fonts/font1.fntdata" /><Relationship Id="rId18" Type="http://schemas.openxmlformats.org/officeDocument/2006/relationships/font" Target="fonts/font2.fntdata" /><Relationship Id="rId19" Type="http://schemas.openxmlformats.org/officeDocument/2006/relationships/font" Target="fonts/font3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4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55AFEE-0419-4196-AF7A-DF3AF56DA6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F190EA-C714-4C51-9778-5CCD1545A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C3E465-FC18-4B00-9769-2AF8960CC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F61437-43A8-4958-8475-857262D7A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328C2C-80D6-4047-B226-06194142A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CF301F-9B3F-43E5-9333-D2BB89482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11C717-461F-4056-9808-238C293F56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3A815F-15D9-4419-86E2-05580A675F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DFE63D-5B33-4AB2-8825-92F1978B31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C92113-DC53-410F-8801-11B45C5255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B69F20-A8AA-4B30-8CB1-832443144D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11107207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16635" y="1797204"/>
            <a:ext cx="6893033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27DFF4"/>
                </a:solidFill>
                <a:latin typeface="OTFLIL+MS-UIGothic"/>
                <a:cs typeface="OTFLIL+MS-UIGothic"/>
              </a:rPr>
              <a:t>接</a:t>
            </a:r>
            <a:r>
              <a:rPr sz="5150" spc="25">
                <a:solidFill>
                  <a:srgbClr val="27DFF4"/>
                </a:solidFill>
                <a:latin typeface="SimSun"/>
                <a:cs typeface="SimSun"/>
              </a:rPr>
              <a:t>户线</a:t>
            </a:r>
            <a:r>
              <a:rPr sz="5150" spc="20">
                <a:solidFill>
                  <a:srgbClr val="27DFF4"/>
                </a:solidFill>
                <a:latin typeface="OTFLIL+MS-UIGothic"/>
                <a:cs typeface="OTFLIL+MS-UIGothic"/>
              </a:rPr>
              <a:t>原</a:t>
            </a:r>
            <a:r>
              <a:rPr sz="5150" spc="25">
                <a:solidFill>
                  <a:srgbClr val="27DFF4"/>
                </a:solidFill>
                <a:latin typeface="SimSun"/>
                <a:cs typeface="SimSun"/>
              </a:rPr>
              <a:t>则</a:t>
            </a:r>
            <a:r>
              <a:rPr sz="5150" spc="25">
                <a:solidFill>
                  <a:srgbClr val="27DFF4"/>
                </a:solidFill>
                <a:latin typeface="OTFLIL+MS-UIGothic"/>
                <a:cs typeface="OTFLIL+MS-UIGothic"/>
              </a:rPr>
              <a:t>工</a:t>
            </a:r>
            <a:r>
              <a:rPr sz="5150" spc="25">
                <a:solidFill>
                  <a:srgbClr val="27DFF4"/>
                </a:solidFill>
                <a:latin typeface="SimSun"/>
                <a:cs typeface="SimSun"/>
              </a:rPr>
              <a:t>艺标</a:t>
            </a:r>
            <a:r>
              <a:rPr sz="5150">
                <a:solidFill>
                  <a:srgbClr val="27DFF4"/>
                </a:solidFill>
                <a:latin typeface="OTFLIL+MS-UIGothic"/>
                <a:cs typeface="OTFLIL+MS-UIGothic"/>
              </a:rPr>
              <a:t>准</a:t>
            </a:r>
          </a:p>
          <a:p>
            <a:pPr marL="0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5">
                <a:solidFill>
                  <a:srgbClr val="27DFF4"/>
                </a:solidFill>
                <a:latin typeface="OTFLIL+MS-UIGothic"/>
                <a:cs typeface="OTFLIL+MS-UIGothic"/>
              </a:rPr>
              <a:t>新</a:t>
            </a:r>
            <a:r>
              <a:rPr sz="5150" spc="25">
                <a:solidFill>
                  <a:srgbClr val="27DFF4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27DFF4"/>
                </a:solidFill>
                <a:latin typeface="OTFLIL+MS-UIGothic"/>
                <a:cs typeface="OTFLIL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1273124" cy="7858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UBLETE+GAMNCB+ArialMT"/>
                <a:cs typeface="UBLETE+GAMNCB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OTFLIL+MS-UIGothic"/>
                <a:cs typeface="OTFLIL+MS-UIGothic"/>
              </a:rPr>
              <a:t>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8620" y="2137600"/>
            <a:ext cx="2795139" cy="78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UBLETE+GAMNCB+ArialMT"/>
                <a:cs typeface="UBLETE+GAMNCB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OTFLIL+MS-UIGothic"/>
                <a:cs typeface="OTFLIL+MS-UIGothic"/>
              </a:rPr>
              <a:t>接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户线</a:t>
            </a:r>
            <a:r>
              <a:rPr sz="2400">
                <a:solidFill>
                  <a:srgbClr val="00B6FF"/>
                </a:solidFill>
                <a:latin typeface="OTFLIL+MS-UIGothic"/>
                <a:cs typeface="OTFLIL+MS-UIGothic"/>
              </a:rPr>
              <a:t>工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艺</a:t>
            </a:r>
            <a:r>
              <a:rPr sz="2400">
                <a:solidFill>
                  <a:srgbClr val="00B6FF"/>
                </a:solidFill>
                <a:latin typeface="OTFLIL+MS-UIGothic"/>
                <a:cs typeface="OTFLIL+MS-UIGothic"/>
              </a:rPr>
              <a:t>流程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68620" y="2686240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UBLETE+GAMNCB+ArialMT"/>
                <a:cs typeface="UBLETE+GAMNCB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OTFLIL+MS-UIGothic"/>
                <a:cs typeface="OTFLIL+MS-UIGothic"/>
              </a:rPr>
              <a:t>接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户线</a:t>
            </a:r>
            <a:r>
              <a:rPr sz="2400">
                <a:solidFill>
                  <a:srgbClr val="00B6FF"/>
                </a:solidFill>
                <a:latin typeface="OTFLIL+MS-UIGothic"/>
                <a:cs typeface="OTFLIL+MS-UIGothic"/>
              </a:rPr>
              <a:t>原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则</a:t>
            </a:r>
            <a:r>
              <a:rPr sz="2400">
                <a:solidFill>
                  <a:srgbClr val="00B6FF"/>
                </a:solidFill>
                <a:latin typeface="OTFLIL+MS-UIGothic"/>
                <a:cs typeface="OTFLIL+MS-UIGothic"/>
              </a:rPr>
              <a:t>与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规</a:t>
            </a:r>
            <a:r>
              <a:rPr sz="2400">
                <a:solidFill>
                  <a:srgbClr val="00B6FF"/>
                </a:solidFill>
                <a:latin typeface="OTFLIL+MS-UIGothic"/>
                <a:cs typeface="OTFLIL+MS-UIGothic"/>
              </a:rPr>
              <a:t>范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68620" y="3234880"/>
            <a:ext cx="5841941" cy="1331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UBLETE+GAMNCB+ArialMT"/>
                <a:cs typeface="UBLETE+GAMNCB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OTFLIL+MS-UIGothic"/>
                <a:cs typeface="OTFLIL+MS-UIGothic"/>
              </a:rPr>
              <a:t>接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户线</a:t>
            </a:r>
            <a:r>
              <a:rPr sz="2400">
                <a:solidFill>
                  <a:srgbClr val="00B6FF"/>
                </a:solidFill>
                <a:latin typeface="OTFLIL+MS-UIGothic"/>
                <a:cs typeface="OTFLIL+MS-UIGothic"/>
              </a:rPr>
              <a:t>安全要求与防范措施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UBLETE+GAMNCB+ArialMT"/>
                <a:cs typeface="UBLETE+GAMNCB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OTFLIL+MS-UIGothic"/>
                <a:cs typeface="OTFLIL+MS-UIGothic"/>
              </a:rPr>
              <a:t>接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户线</a:t>
            </a:r>
            <a:r>
              <a:rPr sz="2400">
                <a:solidFill>
                  <a:srgbClr val="00B6FF"/>
                </a:solidFill>
                <a:latin typeface="OTFLIL+MS-UIGothic"/>
                <a:cs typeface="OTFLIL+MS-UIGothic"/>
              </a:rPr>
              <a:t>原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则</a:t>
            </a:r>
            <a:r>
              <a:rPr sz="2400">
                <a:solidFill>
                  <a:srgbClr val="00B6FF"/>
                </a:solidFill>
                <a:latin typeface="OTFLIL+MS-UIGothic"/>
                <a:cs typeface="OTFLIL+MS-UIGothic"/>
              </a:rPr>
              <a:t>工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艺标</a:t>
            </a:r>
            <a:r>
              <a:rPr sz="2400">
                <a:solidFill>
                  <a:srgbClr val="00B6FF"/>
                </a:solidFill>
                <a:latin typeface="OTFLIL+MS-UIGothic"/>
                <a:cs typeface="OTFLIL+MS-UIGothic"/>
              </a:rPr>
              <a:t>准案例分析与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00B6FF"/>
                </a:solidFill>
                <a:latin typeface="OTFLIL+MS-UIGothic"/>
                <a:cs typeface="OTFLIL+MS-UIGothic"/>
              </a:rPr>
              <a:t>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3500" y="168035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27DFF4"/>
                </a:solidFill>
                <a:latin typeface="NGVKHK+NDLJAA+MicrosoftYaHei-Bold"/>
                <a:cs typeface="NGVKHK+NDLJAA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00" y="3116881"/>
            <a:ext cx="1692478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27DFF4"/>
                </a:solidFill>
                <a:latin typeface="OTFLIL+MS-UIGothic"/>
                <a:cs typeface="OTFLIL+MS-UIGothic"/>
              </a:rPr>
              <a:t>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OTFLIL+MS-UIGothic"/>
                <a:cs typeface="OTFLIL+MS-UIGothic"/>
              </a:rPr>
              <a:t>背景介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 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2919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NGVKHK+NDLJAA+MicrosoftYaHei-Bold"/>
                <a:cs typeface="NGVKHK+NDLJAA+MicrosoftYaHei-Bold"/>
              </a:rPr>
              <a:t>01</a:t>
            </a:r>
          </a:p>
          <a:p>
            <a:pPr marL="0" marR="0">
              <a:lnSpc>
                <a:spcPts val="3125"/>
              </a:lnSpc>
              <a:spcBef>
                <a:spcPts val="12284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NGVKHK+NDLJAA+MicrosoftYaHei-Bold"/>
                <a:cs typeface="NGVKHK+NDLJAA+MicrosoftYaHei-Bold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OTFLIL+MS-UIGothic"/>
                <a:cs typeface="OTFLIL+MS-UIGothic"/>
              </a:rPr>
              <a:t>目的和意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407129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OTFLIL+MS-UIGothic"/>
                <a:cs typeface="OTFLIL+MS-UIGothic"/>
              </a:rPr>
              <a:t>提高供</a:t>
            </a:r>
            <a:r>
              <a:rPr sz="2300" spc="23">
                <a:solidFill>
                  <a:srgbClr val="00B6FF"/>
                </a:solidFill>
                <a:latin typeface="SimSun"/>
                <a:cs typeface="SimSun"/>
              </a:rPr>
              <a:t>电</a:t>
            </a:r>
            <a:r>
              <a:rPr sz="2300" spc="25">
                <a:solidFill>
                  <a:srgbClr val="00B6FF"/>
                </a:solidFill>
                <a:latin typeface="OTFLIL+MS-UIGothic"/>
                <a:cs typeface="OTFLIL+MS-UIGothic"/>
              </a:rPr>
              <a:t>可靠性和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电</a:t>
            </a:r>
            <a:r>
              <a:rPr sz="2300" spc="25">
                <a:solidFill>
                  <a:srgbClr val="00B6FF"/>
                </a:solidFill>
                <a:latin typeface="OTFLIL+MS-UIGothic"/>
                <a:cs typeface="OTFLIL+MS-UIGothic"/>
              </a:rPr>
              <a:t>能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质</a:t>
            </a:r>
            <a:r>
              <a:rPr sz="2300">
                <a:solidFill>
                  <a:srgbClr val="00B6FF"/>
                </a:solidFill>
                <a:latin typeface="OTFLIL+MS-UIGothic"/>
                <a:cs typeface="OTFLIL+MS-UIGothic"/>
              </a:rPr>
              <a:t>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OTFLIL+MS-UIGothic"/>
                <a:cs typeface="OTFLIL+MS-UIGothic"/>
              </a:rPr>
              <a:t>提升用</a:t>
            </a:r>
            <a:r>
              <a:rPr sz="2300" spc="23">
                <a:solidFill>
                  <a:srgbClr val="00B6FF"/>
                </a:solidFill>
                <a:latin typeface="SimSun"/>
                <a:cs typeface="SimSun"/>
              </a:rPr>
              <a:t>户满</a:t>
            </a:r>
            <a:r>
              <a:rPr sz="2300" spc="25">
                <a:solidFill>
                  <a:srgbClr val="00B6FF"/>
                </a:solidFill>
                <a:latin typeface="OTFLIL+MS-UIGothic"/>
                <a:cs typeface="OTFLIL+MS-UIGothic"/>
              </a:rPr>
              <a:t>意度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OTFLIL+MS-UIGothic"/>
                <a:cs typeface="OTFLIL+MS-UIGothic"/>
              </a:rPr>
              <a:t>适用范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围</a:t>
            </a:r>
            <a:r>
              <a:rPr sz="3000">
                <a:solidFill>
                  <a:srgbClr val="00B6FF"/>
                </a:solidFill>
                <a:latin typeface="OTFLIL+MS-UIGothic"/>
                <a:cs typeface="OTFLIL+MS-UIGothic"/>
              </a:rPr>
              <a:t>和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对</a:t>
            </a:r>
            <a:r>
              <a:rPr sz="3000">
                <a:solidFill>
                  <a:srgbClr val="00B6FF"/>
                </a:solidFill>
                <a:latin typeface="OTFLIL+MS-UIGothic"/>
                <a:cs typeface="OTFLIL+MS-UIGothic"/>
              </a:rPr>
              <a:t>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44050" y="200405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OTFLIL+MS-UIGothic"/>
                <a:cs typeface="OTFLIL+MS-UIGothic"/>
              </a:rPr>
              <a:t>适用范</a:t>
            </a:r>
            <a:r>
              <a:rPr sz="1550">
                <a:solidFill>
                  <a:srgbClr val="00B6FF"/>
                </a:solidFill>
                <a:latin typeface="SimSun"/>
                <a:cs typeface="SimSun"/>
              </a:rPr>
              <a:t>围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544050" y="414781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OTFLIL+MS-UIGothic"/>
                <a:cs typeface="OTFLIL+MS-UIGothic"/>
              </a:rPr>
              <a:t>适用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对</a:t>
            </a:r>
            <a:r>
              <a:rPr sz="1550">
                <a:solidFill>
                  <a:srgbClr val="00B6FF"/>
                </a:solidFill>
                <a:latin typeface="OTFLIL+MS-UIGothic"/>
                <a:cs typeface="OTFLIL+MS-UIGothic"/>
              </a:rPr>
              <a:t>象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3500" y="168035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27DFF4"/>
                </a:solidFill>
                <a:latin typeface="NGVKHK+NDLJAA+MicrosoftYaHei-Bold"/>
                <a:cs typeface="NGVKHK+NDLJAA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00" y="3116881"/>
            <a:ext cx="4120921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27DFF4"/>
                </a:solidFill>
                <a:latin typeface="OTFLIL+MS-UIGothic"/>
                <a:cs typeface="OTFLIL+MS-UIGothic"/>
              </a:rPr>
              <a:t>接</a:t>
            </a:r>
            <a:r>
              <a:rPr sz="3800" spc="25">
                <a:solidFill>
                  <a:srgbClr val="27DFF4"/>
                </a:solidFill>
                <a:latin typeface="SimSun"/>
                <a:cs typeface="SimSun"/>
              </a:rPr>
              <a:t>户线</a:t>
            </a:r>
            <a:r>
              <a:rPr sz="3800" spc="23">
                <a:solidFill>
                  <a:srgbClr val="27DFF4"/>
                </a:solidFill>
                <a:latin typeface="OTFLIL+MS-UIGothic"/>
                <a:cs typeface="OTFLIL+MS-UIGothic"/>
              </a:rPr>
              <a:t>工</a:t>
            </a:r>
            <a:r>
              <a:rPr sz="3800" spc="27">
                <a:solidFill>
                  <a:srgbClr val="27DFF4"/>
                </a:solidFill>
                <a:latin typeface="SimSun"/>
                <a:cs typeface="SimSun"/>
              </a:rPr>
              <a:t>艺</a:t>
            </a:r>
            <a:r>
              <a:rPr sz="3800" spc="23">
                <a:solidFill>
                  <a:srgbClr val="27DFF4"/>
                </a:solidFill>
                <a:latin typeface="OTFLIL+MS-UIGothic"/>
                <a:cs typeface="OTFLIL+MS-UIGothic"/>
              </a:rPr>
              <a:t>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OTFLIL+MS-UIGothic"/>
                <a:cs typeface="OTFLIL+MS-UIGothic"/>
              </a:rPr>
              <a:t>施工准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 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09825" y="2105655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图纸</a:t>
            </a:r>
            <a:r>
              <a:rPr sz="1550" spc="25">
                <a:solidFill>
                  <a:srgbClr val="00B6FF"/>
                </a:solidFill>
                <a:latin typeface="OTFLIL+MS-UIGothic"/>
                <a:cs typeface="OTFLIL+MS-UIGothic"/>
              </a:rPr>
              <a:t>会</a:t>
            </a:r>
            <a:r>
              <a:rPr sz="1550">
                <a:solidFill>
                  <a:srgbClr val="00B6FF"/>
                </a:solidFill>
                <a:latin typeface="SimSun"/>
                <a:cs typeface="SimSun"/>
              </a:rPr>
              <a:t>审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OTFLIL+MS-UIGothic"/>
                <a:cs typeface="OTFLIL+MS-UIGothic"/>
              </a:rPr>
              <a:t>人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员组织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09925" y="3155168"/>
            <a:ext cx="3710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TFLIL+MS-UIGothic"/>
                <a:cs typeface="OTFLIL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32000" y="4764401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现场</a:t>
            </a:r>
            <a:r>
              <a:rPr sz="1550" spc="25">
                <a:solidFill>
                  <a:srgbClr val="00B6FF"/>
                </a:solidFill>
                <a:latin typeface="OTFLIL+MS-UIGothic"/>
                <a:cs typeface="OTFLIL+MS-UIGothic"/>
              </a:rPr>
              <a:t>勘</a:t>
            </a:r>
            <a:r>
              <a:rPr sz="1550">
                <a:solidFill>
                  <a:srgbClr val="00B6FF"/>
                </a:solidFill>
                <a:latin typeface="SimSun"/>
                <a:cs typeface="SimSun"/>
              </a:rPr>
              <a:t>查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107169" y="4764401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OTFLIL+MS-UIGothic"/>
                <a:cs typeface="OTFLIL+MS-UIGothic"/>
              </a:rPr>
              <a:t>工具材料准</a:t>
            </a:r>
            <a:r>
              <a:rPr sz="1550">
                <a:solidFill>
                  <a:srgbClr val="00B6FF"/>
                </a:solidFill>
                <a:latin typeface="SimSun"/>
                <a:cs typeface="SimSun"/>
              </a:rPr>
              <a:t>备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线</a:t>
            </a:r>
            <a:r>
              <a:rPr sz="3000">
                <a:solidFill>
                  <a:srgbClr val="00B6FF"/>
                </a:solidFill>
                <a:latin typeface="OTFLIL+MS-UIGothic"/>
                <a:cs typeface="OTFLIL+MS-UIGothic"/>
              </a:rPr>
              <a:t>路定位与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测</a:t>
            </a:r>
            <a:r>
              <a:rPr sz="3000">
                <a:solidFill>
                  <a:srgbClr val="00B6FF"/>
                </a:solidFill>
                <a:latin typeface="OTFLIL+MS-UIGothic"/>
                <a:cs typeface="OTFLIL+MS-UIGothic"/>
              </a:rPr>
              <a:t>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NGVKHK+NDLJAA+MicrosoftYaHei-Bold"/>
                <a:cs typeface="NGVKHK+NDLJAA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NGVKHK+NDLJAA+MicrosoftYaHei-Bold"/>
                <a:cs typeface="NGVKHK+NDLJAA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NGVKHK+NDLJAA+MicrosoftYaHei-Bold"/>
                <a:cs typeface="NGVKHK+NDLJAA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线</a:t>
            </a:r>
            <a:r>
              <a:rPr sz="2000" spc="25">
                <a:solidFill>
                  <a:srgbClr val="00B6FF"/>
                </a:solidFill>
                <a:latin typeface="OTFLIL+MS-UIGothic"/>
                <a:cs typeface="OTFLIL+MS-UIGothic"/>
              </a:rPr>
              <a:t>路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规</a:t>
            </a:r>
            <a:r>
              <a:rPr sz="2000">
                <a:solidFill>
                  <a:srgbClr val="00B6FF"/>
                </a:solidFill>
                <a:latin typeface="OTFLIL+MS-UIGothic"/>
                <a:cs typeface="OTFLIL+MS-UIGothic"/>
              </a:rPr>
              <a:t>划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线</a:t>
            </a:r>
            <a:r>
              <a:rPr sz="2000" spc="25">
                <a:solidFill>
                  <a:srgbClr val="00B6FF"/>
                </a:solidFill>
                <a:latin typeface="OTFLIL+MS-UIGothic"/>
                <a:cs typeface="OTFLIL+MS-UIGothic"/>
              </a:rPr>
              <a:t>路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测</a:t>
            </a:r>
            <a:r>
              <a:rPr sz="2000">
                <a:solidFill>
                  <a:srgbClr val="00B6FF"/>
                </a:solidFill>
                <a:latin typeface="OTFLIL+MS-UIGothic"/>
                <a:cs typeface="OTFLIL+MS-UIGothic"/>
              </a:rPr>
              <a:t>量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线</a:t>
            </a:r>
            <a:r>
              <a:rPr sz="2000" spc="25">
                <a:solidFill>
                  <a:srgbClr val="00B6FF"/>
                </a:solidFill>
                <a:latin typeface="OTFLIL+MS-UIGothic"/>
                <a:cs typeface="OTFLIL+MS-UIGothic"/>
              </a:rPr>
              <a:t>路定位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线</a:t>
            </a:r>
            <a:r>
              <a:rPr sz="3000">
                <a:solidFill>
                  <a:srgbClr val="00B6FF"/>
                </a:solidFill>
                <a:latin typeface="OTFLIL+MS-UIGothic"/>
                <a:cs typeface="OTFLIL+MS-UIGothic"/>
              </a:rPr>
              <a:t>路复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测</a:t>
            </a:r>
            <a:r>
              <a:rPr sz="3000">
                <a:solidFill>
                  <a:srgbClr val="00B6FF"/>
                </a:solidFill>
                <a:latin typeface="OTFLIL+MS-UIGothic"/>
                <a:cs typeface="OTFLIL+MS-UIGothic"/>
              </a:rPr>
              <a:t>与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验</a:t>
            </a:r>
            <a:r>
              <a:rPr sz="3000">
                <a:solidFill>
                  <a:srgbClr val="00B6FF"/>
                </a:solidFill>
                <a:latin typeface="OTFLIL+MS-UIGothic"/>
                <a:cs typeface="OTFLIL+MS-UIGothic"/>
              </a:rPr>
              <a:t>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隐</a:t>
            </a:r>
            <a:r>
              <a:rPr sz="2300" spc="25">
                <a:solidFill>
                  <a:srgbClr val="00B6FF"/>
                </a:solidFill>
                <a:latin typeface="OTFLIL+MS-UIGothic"/>
                <a:cs typeface="OTFLIL+MS-UIGothic"/>
              </a:rPr>
              <a:t>蔽工程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验</a:t>
            </a:r>
            <a:r>
              <a:rPr sz="2300">
                <a:solidFill>
                  <a:srgbClr val="00B6FF"/>
                </a:solidFill>
                <a:latin typeface="OTFLIL+MS-UIGothic"/>
                <a:cs typeface="OTFLIL+MS-UIGothic"/>
              </a:rPr>
              <a:t>收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021839" y="2257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线</a:t>
            </a:r>
            <a:r>
              <a:rPr sz="2300" spc="25">
                <a:solidFill>
                  <a:srgbClr val="00B6FF"/>
                </a:solidFill>
                <a:latin typeface="OTFLIL+MS-UIGothic"/>
                <a:cs typeface="OTFLIL+MS-UIGothic"/>
              </a:rPr>
              <a:t>路复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测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5694" y="435018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线</a:t>
            </a:r>
            <a:r>
              <a:rPr sz="2300" spc="25">
                <a:solidFill>
                  <a:srgbClr val="00B6FF"/>
                </a:solidFill>
                <a:latin typeface="OTFLIL+MS-UIGothic"/>
                <a:cs typeface="OTFLIL+MS-UIGothic"/>
              </a:rPr>
              <a:t>路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验</a:t>
            </a:r>
            <a:r>
              <a:rPr sz="2300">
                <a:solidFill>
                  <a:srgbClr val="00B6FF"/>
                </a:solidFill>
                <a:latin typeface="OTFLIL+MS-UIGothic"/>
                <a:cs typeface="OTFLIL+MS-UIGothic"/>
              </a:rPr>
              <a:t>收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线</a:t>
            </a:r>
            <a:r>
              <a:rPr sz="3000">
                <a:solidFill>
                  <a:srgbClr val="00B6FF"/>
                </a:solidFill>
                <a:latin typeface="OTFLIL+MS-UIGothic"/>
                <a:cs typeface="OTFLIL+MS-UIGothic"/>
              </a:rPr>
              <a:t>路敷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设</a:t>
            </a:r>
            <a:r>
              <a:rPr sz="3000">
                <a:solidFill>
                  <a:srgbClr val="00B6FF"/>
                </a:solidFill>
                <a:latin typeface="OTFLIL+MS-UIGothic"/>
                <a:cs typeface="OTFLIL+MS-UIGothic"/>
              </a:rPr>
              <a:t>与安装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线</a:t>
            </a:r>
            <a:r>
              <a:rPr sz="2300" spc="25">
                <a:solidFill>
                  <a:srgbClr val="00B6FF"/>
                </a:solidFill>
                <a:latin typeface="OTFLIL+MS-UIGothic"/>
                <a:cs typeface="OTFLIL+MS-UIGothic"/>
              </a:rPr>
              <a:t>路敷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设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OTFLIL+MS-UIGothic"/>
                <a:cs typeface="OTFLIL+MS-UIGothic"/>
              </a:rPr>
              <a:t>支架安装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OTFLIL+MS-UIGothic"/>
                <a:cs typeface="OTFLIL+MS-UIGothic"/>
              </a:rPr>
              <a:t>保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护</a:t>
            </a:r>
            <a:r>
              <a:rPr sz="2300" spc="23">
                <a:solidFill>
                  <a:srgbClr val="00B6FF"/>
                </a:solidFill>
                <a:latin typeface="OTFLIL+MS-UIGothic"/>
                <a:cs typeface="OTFLIL+MS-UIGothic"/>
              </a:rPr>
              <a:t>管安装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线</a:t>
            </a:r>
            <a:r>
              <a:rPr sz="3000">
                <a:solidFill>
                  <a:srgbClr val="00B6FF"/>
                </a:solidFill>
                <a:latin typeface="OTFLIL+MS-UIGothic"/>
                <a:cs typeface="OTFLIL+MS-UIGothic"/>
              </a:rPr>
              <a:t>路保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护</a:t>
            </a:r>
            <a:r>
              <a:rPr sz="3000">
                <a:solidFill>
                  <a:srgbClr val="00B6FF"/>
                </a:solidFill>
                <a:latin typeface="OTFLIL+MS-UIGothic"/>
                <a:cs typeface="OTFLIL+MS-UIGothic"/>
              </a:rPr>
              <a:t>与接地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线</a:t>
            </a:r>
            <a:r>
              <a:rPr sz="1550" spc="25">
                <a:solidFill>
                  <a:srgbClr val="00B6FF"/>
                </a:solidFill>
                <a:latin typeface="OTFLIL+MS-UIGothic"/>
                <a:cs typeface="OTFLIL+MS-UIGothic"/>
              </a:rPr>
              <a:t>路保</a:t>
            </a:r>
            <a:r>
              <a:rPr sz="1550">
                <a:solidFill>
                  <a:srgbClr val="00B6FF"/>
                </a:solidFill>
                <a:latin typeface="SimSun"/>
                <a:cs typeface="SimSun"/>
              </a:rPr>
              <a:t>护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OTFLIL+MS-UIGothic"/>
                <a:cs typeface="OTFLIL+MS-UIGothic"/>
              </a:rPr>
              <a:t>接地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1550">
                <a:solidFill>
                  <a:srgbClr val="FFFFFF"/>
                </a:solidFill>
                <a:latin typeface="OTFLIL+MS-UIGothic"/>
                <a:cs typeface="OTFLIL+MS-UIGothic"/>
              </a:rPr>
              <a:t>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451838"/>
            <a:ext cx="3088444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TFLIL+MS-UIGothic"/>
                <a:cs typeface="OTFLIL+MS-UIGothic"/>
              </a:rPr>
              <a:t>根据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设计</a:t>
            </a:r>
            <a:r>
              <a:rPr sz="1350">
                <a:solidFill>
                  <a:srgbClr val="FFFFFF"/>
                </a:solidFill>
                <a:latin typeface="OTFLIL+MS-UIGothic"/>
                <a:cs typeface="OTFLIL+MS-UIGothic"/>
              </a:rPr>
              <a:t>要求和相关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FFFFFF"/>
                </a:solidFill>
                <a:latin typeface="OTFLIL+MS-UIGothic"/>
                <a:cs typeface="OTFLIL+MS-UIGothic"/>
              </a:rPr>
              <a:t>范，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对线</a:t>
            </a:r>
            <a:r>
              <a:rPr sz="1350">
                <a:solidFill>
                  <a:srgbClr val="FFFFFF"/>
                </a:solidFill>
                <a:latin typeface="OTFLIL+MS-UIGothic"/>
                <a:cs typeface="OTFLIL+MS-UIGothic"/>
              </a:rPr>
              <a:t>路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TFLIL+MS-UIGothic"/>
                <a:cs typeface="OTFLIL+MS-UIGothic"/>
              </a:rPr>
              <a:t>行接地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FFFFFF"/>
                </a:solidFill>
                <a:latin typeface="OTFLIL+MS-UIGothic"/>
                <a:cs typeface="OTFLIL+MS-UIGothic"/>
              </a:rPr>
              <a:t>理，确保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FFFFFF"/>
                </a:solidFill>
                <a:latin typeface="OTFLIL+MS-UIGothic"/>
                <a:cs typeface="OTFLIL+MS-UIGothic"/>
              </a:rPr>
              <a:t>路的安全和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稳</a:t>
            </a:r>
            <a:r>
              <a:rPr sz="1350">
                <a:solidFill>
                  <a:srgbClr val="FFFFFF"/>
                </a:solidFill>
                <a:latin typeface="OTFLIL+MS-UIGothic"/>
                <a:cs typeface="OTFLIL+MS-UIGothic"/>
              </a:rPr>
              <a:t>定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TFLIL+MS-UIGothic"/>
                <a:cs typeface="OTFLIL+MS-UIGothic"/>
              </a:rPr>
              <a:t>运行。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https://d.book118.com/538111072070006042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OTFLIL+MS-UIGothic</vt:lpstr>
      <vt:lpstr>SimSun</vt:lpstr>
      <vt:lpstr>UBLETE+GAMNCB+ArialMT</vt:lpstr>
      <vt:lpstr>Times New Roman</vt:lpstr>
      <vt:lpstr>NGVKHK+NDLJAA+MicrosoftYaHei-Bold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2024-09-21T16:39:20.724</cp:lastPrinted>
  <dcterms:created xsi:type="dcterms:W3CDTF">2024-09-21T08:39:20Z</dcterms:created>
  <dcterms:modified xsi:type="dcterms:W3CDTF">2024-09-21T08:39:21Z</dcterms:modified>
</cp:coreProperties>
</file>