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8FDBAF8-B455-46D5-99A0-B1642FF51B8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361631-4ED7-42BF-B11D-CF2F9C9602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93C447-739E-4D03-BEA8-7B1E3DF824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BF38DB-ACCD-45AA-A173-83B2220076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41A0C7-7EBA-4D09-B244-72E371153D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2A49A9-933E-4661-BCE6-94EA2B2C1D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A00ED2-8103-4FA3-A449-E3981F5716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A1C9C3-ADC5-4D10-950E-2528C9EB0A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2D90CC-FAFA-48E0-AF0C-3EC46FB65B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95B420-591D-47A6-BEC0-81FF7B3218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546BC4-7C97-4576-9522-4B04601EFE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CBEB8F-E44F-42A5-9CB1-3EDBE4DCCD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22BFC25-89FF-4EA6-B2CA-789CA32B661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5D04F93-C618-4F6C-A5E8-65B28229053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113003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焊接销售计划培训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焊接销售计划培训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市场调研及客户定位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销售技巧培训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产品知识培训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客户服务培训</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焊接销售计划培训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焊接销售计划培训简介</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焊接销售计划培训对于提高销售团队的销售技巧和业绩水平至关重要。通过培训，团队成员将更加了解焊接产品，掌握销售技巧，并培养良好的客户服务意识。</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焊接销售行业概况</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市场需求增长</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行业发展趋势</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多样化需求</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客户需求分析</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市场竞争激烈</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竞争对手情况</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提高团队的销售技巧</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有效沟通与谈判技巧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销售技巧培训课程</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培养团队的客户服务意识</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建立良好的客户关系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提供优质的售后服务</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培训的目标和效果</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提高销售团队的焊接产品知识</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深入了解焊接产品特点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掌握产品应用场景</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焊接销售团队的结构</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制定销售策略</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销售总监</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开拓市场</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销售代表</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管理销售团队</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销售经理</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销售团队培训内容概述</a:t>
            </a:r>
            <a:endParaRPr lang="en-US" sz="3600" b="0" strike="noStrike" spc="-1">
              <a:solidFill>
                <a:schemeClr val="dk1"/>
              </a:solidFill>
              <a:latin typeface="Arial"/>
            </a:endParaRPr>
          </a:p>
        </p:txBody>
      </p:sp>
      <p:sp>
        <p:nvSpPr>
          <p:cNvPr id="11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焊接技术介绍</a:t>
            </a:r>
            <a:endParaRPr lang="en-US" sz="1500" b="0" strike="noStrike" spc="-1">
              <a:solidFill>
                <a:srgbClr val="000000"/>
              </a:solidFill>
              <a:latin typeface="Arial"/>
            </a:endParaRPr>
          </a:p>
        </p:txBody>
      </p:sp>
      <p:sp>
        <p:nvSpPr>
          <p:cNvPr id="11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产品知识培训</a:t>
            </a:r>
            <a:endParaRPr lang="en-US" sz="2200" b="0" strike="noStrike" spc="-1">
              <a:solidFill>
                <a:srgbClr val="000000"/>
              </a:solidFill>
              <a:latin typeface="Arial"/>
            </a:endParaRPr>
          </a:p>
        </p:txBody>
      </p:sp>
      <p:sp>
        <p:nvSpPr>
          <p:cNvPr id="11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销售谈判技巧</a:t>
            </a:r>
            <a:endParaRPr lang="en-US" sz="1500" b="0" strike="noStrike" spc="-1">
              <a:solidFill>
                <a:srgbClr val="000000"/>
              </a:solidFill>
              <a:latin typeface="Arial"/>
            </a:endParaRPr>
          </a:p>
        </p:txBody>
      </p:sp>
      <p:sp>
        <p:nvSpPr>
          <p:cNvPr id="12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销售技巧培训</a:t>
            </a:r>
            <a:endParaRPr lang="en-US" sz="2200" b="0" strike="noStrike" spc="-1">
              <a:solidFill>
                <a:srgbClr val="000000"/>
              </a:solidFill>
              <a:latin typeface="Arial"/>
            </a:endParaRPr>
          </a:p>
        </p:txBody>
      </p:sp>
      <p:sp>
        <p:nvSpPr>
          <p:cNvPr id="12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售后服务重要性</a:t>
            </a:r>
            <a:endParaRPr lang="en-US" sz="1500" b="0" strike="noStrike" spc="-1">
              <a:solidFill>
                <a:srgbClr val="000000"/>
              </a:solidFill>
              <a:latin typeface="Arial"/>
            </a:endParaRPr>
          </a:p>
        </p:txBody>
      </p:sp>
      <p:sp>
        <p:nvSpPr>
          <p:cNvPr id="12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客户服务意识培养</a:t>
            </a:r>
            <a:endParaRPr lang="en-US" sz="2200" b="0" strike="noStrike" spc="-1">
              <a:solidFill>
                <a:srgbClr val="000000"/>
              </a:solidFill>
              <a:latin typeface="Arial"/>
            </a:endParaRPr>
          </a:p>
        </p:txBody>
      </p:sp>
      <p:sp>
        <p:nvSpPr>
          <p:cNvPr id="12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市场调研及客户定位</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市场调研的重要性</a:t>
            </a:r>
            <a:endParaRPr lang="en-US" sz="3500" b="0" strike="noStrike" spc="-1">
              <a:solidFill>
                <a:srgbClr val="000000"/>
              </a:solidFill>
              <a:latin typeface="Arial"/>
            </a:endParaRPr>
          </a:p>
        </p:txBody>
      </p:sp>
      <p:sp>
        <p:nvSpPr>
          <p:cNvPr id="13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市场调研是销售计划中至关重要的一环，通过对市场规模的分析、潜在客户需求的调查以及目标客户群体的确定，可以为销售策略的制定打下坚实的基础。</a:t>
            </a:r>
            <a:endParaRPr lang="en-US" sz="2500" b="0" strike="noStrike" spc="-1">
              <a:solidFill>
                <a:srgbClr val="000000"/>
              </a:solidFill>
              <a:latin typeface="Arial"/>
            </a:endParaRPr>
          </a:p>
        </p:txBody>
      </p:sp>
      <p:sp>
        <p:nvSpPr>
          <p:cNvPr id="1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客户定位策略</a:t>
            </a:r>
            <a:endParaRPr lang="en-US" sz="3600" b="0" strike="noStrike" spc="-1">
              <a:solidFill>
                <a:schemeClr val="dk1"/>
              </a:solidFill>
              <a:latin typeface="Arial"/>
            </a:endParaRPr>
          </a:p>
        </p:txBody>
      </p:sp>
      <p:sp>
        <p:nvSpPr>
          <p:cNvPr id="13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精准定位目标客户</a:t>
            </a:r>
            <a:endParaRPr lang="en-US" sz="2000" b="0" strike="noStrike" spc="-1">
              <a:solidFill>
                <a:srgbClr val="000000"/>
              </a:solidFill>
              <a:latin typeface="Arial"/>
            </a:endParaRPr>
          </a:p>
        </p:txBody>
      </p:sp>
      <p:sp>
        <p:nvSpPr>
          <p:cNvPr id="13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根据产品特点和市场需求</a:t>
            </a:r>
            <a:endParaRPr lang="en-US" sz="3000" b="0" strike="noStrike" spc="-1">
              <a:solidFill>
                <a:srgbClr val="000000"/>
              </a:solidFill>
              <a:latin typeface="Arial"/>
            </a:endParaRPr>
          </a:p>
        </p:txBody>
      </p:sp>
      <p:sp>
        <p:nvSpPr>
          <p:cNvPr id="13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个性化销售服务</a:t>
            </a:r>
            <a:endParaRPr lang="en-US" sz="2000" b="0" strike="noStrike" spc="-1">
              <a:solidFill>
                <a:srgbClr val="000000"/>
              </a:solidFill>
              <a:latin typeface="Arial"/>
            </a:endParaRPr>
          </a:p>
        </p:txBody>
      </p:sp>
      <p:sp>
        <p:nvSpPr>
          <p:cNvPr id="13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确定销售方案</a:t>
            </a:r>
            <a:endParaRPr lang="en-US" sz="3000" b="0" strike="noStrike" spc="-1">
              <a:solidFill>
                <a:srgbClr val="000000"/>
              </a:solidFill>
              <a:latin typeface="Arial"/>
            </a:endParaRPr>
          </a:p>
        </p:txBody>
      </p:sp>
      <p:sp>
        <p:nvSpPr>
          <p:cNvPr id="13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分层管理客户群体</a:t>
            </a:r>
            <a:endParaRPr lang="en-US" sz="2000" b="0" strike="noStrike" spc="-1">
              <a:solidFill>
                <a:srgbClr val="000000"/>
              </a:solidFill>
              <a:latin typeface="Arial"/>
            </a:endParaRPr>
          </a:p>
        </p:txBody>
      </p:sp>
      <p:sp>
        <p:nvSpPr>
          <p:cNvPr id="14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制定客户分级策略</a:t>
            </a:r>
            <a:endParaRPr lang="en-US" sz="3000" b="0" strike="noStrike" spc="-1">
              <a:solidFill>
                <a:srgbClr val="000000"/>
              </a:solidFill>
              <a:latin typeface="Arial"/>
            </a:endParaRPr>
          </a:p>
        </p:txBody>
      </p:sp>
      <p:sp>
        <p:nvSpPr>
          <p:cNvPr id="14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销售策略</a:t>
            </a:r>
            <a:endParaRPr lang="en-US" sz="2200" b="0" strike="noStrike" spc="-1">
              <a:solidFill>
                <a:srgbClr val="000000"/>
              </a:solidFill>
              <a:latin typeface="Arial"/>
            </a:endParaRPr>
          </a:p>
        </p:txBody>
      </p:sp>
      <p:sp>
        <p:nvSpPr>
          <p:cNvPr id="14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价格策略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促销活动</a:t>
            </a:r>
            <a:endParaRPr lang="en-US" sz="1500" b="0" strike="noStrike" spc="-1">
              <a:solidFill>
                <a:srgbClr val="000000"/>
              </a:solidFill>
              <a:latin typeface="Arial"/>
            </a:endParaRPr>
          </a:p>
        </p:txBody>
      </p:sp>
      <p:sp>
        <p:nvSpPr>
          <p:cNvPr id="14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竞争优势</a:t>
            </a:r>
            <a:endParaRPr lang="en-US" sz="2200" b="0" strike="noStrike" spc="-1">
              <a:solidFill>
                <a:srgbClr val="000000"/>
              </a:solidFill>
              <a:latin typeface="Arial"/>
            </a:endParaRPr>
          </a:p>
        </p:txBody>
      </p:sp>
      <p:sp>
        <p:nvSpPr>
          <p:cNvPr id="14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产品质量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售后服务</a:t>
            </a:r>
            <a:endParaRPr lang="en-US" sz="1500" b="0" strike="noStrike" spc="-1">
              <a:solidFill>
                <a:srgbClr val="000000"/>
              </a:solidFill>
              <a:latin typeface="Arial"/>
            </a:endParaRPr>
          </a:p>
        </p:txBody>
      </p:sp>
      <p:sp>
        <p:nvSpPr>
          <p:cNvPr id="14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竞争劣势</a:t>
            </a:r>
            <a:endParaRPr lang="en-US" sz="2200" b="0" strike="noStrike" spc="-1">
              <a:solidFill>
                <a:srgbClr val="000000"/>
              </a:solidFill>
              <a:latin typeface="Arial"/>
            </a:endParaRPr>
          </a:p>
        </p:txBody>
      </p:sp>
      <p:sp>
        <p:nvSpPr>
          <p:cNvPr id="15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市场份额小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品牌知名度低</a:t>
            </a:r>
            <a:endParaRPr lang="en-US" sz="1500" b="0" strike="noStrike" spc="-1">
              <a:solidFill>
                <a:srgbClr val="000000"/>
              </a:solidFill>
              <a:latin typeface="Arial"/>
            </a:endParaRPr>
          </a:p>
        </p:txBody>
      </p:sp>
      <p:sp>
        <p:nvSpPr>
          <p:cNvPr id="15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竞争对手分析</a:t>
            </a:r>
            <a:endParaRPr lang="en-US" sz="3600" b="0" strike="noStrike" spc="-1">
              <a:solidFill>
                <a:schemeClr val="dk1"/>
              </a:solidFill>
              <a:latin typeface="Arial"/>
            </a:endParaRPr>
          </a:p>
        </p:txBody>
      </p:sp>
      <p:sp>
        <p:nvSpPr>
          <p:cNvPr id="15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产品定位</a:t>
            </a:r>
            <a:endParaRPr lang="en-US" sz="2200" b="0" strike="noStrike" spc="-1">
              <a:solidFill>
                <a:srgbClr val="000000"/>
              </a:solidFill>
              <a:latin typeface="Arial"/>
            </a:endParaRPr>
          </a:p>
        </p:txBody>
      </p:sp>
      <p:sp>
        <p:nvSpPr>
          <p:cNvPr id="15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主打产品特点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目标客户群体</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市场营销策略</a:t>
            </a:r>
            <a:endParaRPr lang="en-US" sz="3600" b="0" strike="noStrike" spc="-1">
              <a:solidFill>
                <a:schemeClr val="dk1"/>
              </a:solidFill>
              <a:latin typeface="Arial"/>
            </a:endParaRPr>
          </a:p>
        </p:txBody>
      </p:sp>
      <p:sp>
        <p:nvSpPr>
          <p:cNvPr id="15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合理定价，吸引客户</a:t>
            </a:r>
            <a:endParaRPr lang="en-US" sz="1500" b="0" strike="noStrike" spc="-1">
              <a:solidFill>
                <a:srgbClr val="000000"/>
              </a:solidFill>
              <a:latin typeface="Arial"/>
            </a:endParaRPr>
          </a:p>
        </p:txBody>
      </p:sp>
      <p:sp>
        <p:nvSpPr>
          <p:cNvPr id="15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定价策略</a:t>
            </a:r>
            <a:endParaRPr lang="en-US" sz="2200" b="0" strike="noStrike" spc="-1">
              <a:solidFill>
                <a:srgbClr val="000000"/>
              </a:solidFill>
              <a:latin typeface="Arial"/>
            </a:endParaRPr>
          </a:p>
        </p:txBody>
      </p:sp>
      <p:sp>
        <p:nvSpPr>
          <p:cNvPr id="15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有效推广，提升品牌知名度</a:t>
            </a:r>
            <a:endParaRPr lang="en-US" sz="1500" b="0" strike="noStrike" spc="-1">
              <a:solidFill>
                <a:srgbClr val="000000"/>
              </a:solidFill>
              <a:latin typeface="Arial"/>
            </a:endParaRPr>
          </a:p>
        </p:txBody>
      </p:sp>
      <p:sp>
        <p:nvSpPr>
          <p:cNvPr id="15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推广策略</a:t>
            </a:r>
            <a:endParaRPr lang="en-US" sz="2200" b="0" strike="noStrike" spc="-1">
              <a:solidFill>
                <a:srgbClr val="000000"/>
              </a:solidFill>
              <a:latin typeface="Arial"/>
            </a:endParaRPr>
          </a:p>
        </p:txBody>
      </p:sp>
      <p:sp>
        <p:nvSpPr>
          <p:cNvPr id="16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选择适合的销售渠道</a:t>
            </a:r>
            <a:endParaRPr lang="en-US" sz="1500" b="0" strike="noStrike" spc="-1">
              <a:solidFill>
                <a:srgbClr val="000000"/>
              </a:solidFill>
              <a:latin typeface="Arial"/>
            </a:endParaRPr>
          </a:p>
        </p:txBody>
      </p:sp>
      <p:sp>
        <p:nvSpPr>
          <p:cNvPr id="16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渠道选择策略</a:t>
            </a:r>
            <a:endParaRPr lang="en-US" sz="2200" b="0" strike="noStrike" spc="-1">
              <a:solidFill>
                <a:srgbClr val="000000"/>
              </a:solidFill>
              <a:latin typeface="Arial"/>
            </a:endParaRPr>
          </a:p>
        </p:txBody>
      </p:sp>
      <p:sp>
        <p:nvSpPr>
          <p:cNvPr id="16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市场调研及客户定位是销售计划中的基础工作，通过合理的分析和策略制定，可以为销售团队带来更好的业绩和效益。</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销售技巧培训</a:t>
            </a:r>
            <a:endParaRPr lang="en-US" sz="3600" b="0" strike="noStrike" spc="-1">
              <a:solidFill>
                <a:schemeClr val="dk1"/>
              </a:solidFill>
              <a:latin typeface="Arial"/>
            </a:endParaRPr>
          </a:p>
        </p:txBody>
      </p:sp>
      <p:sp>
        <p:nvSpPr>
          <p:cNvPr id="16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销售技巧概述</a:t>
            </a:r>
            <a:endParaRPr lang="en-US" sz="3600" b="0" strike="noStrike" spc="-1">
              <a:solidFill>
                <a:schemeClr val="dk1"/>
              </a:solidFill>
              <a:latin typeface="Arial"/>
            </a:endParaRPr>
          </a:p>
        </p:txBody>
      </p:sp>
      <p:sp>
        <p:nvSpPr>
          <p:cNvPr id="17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有效沟通是销售成功的关键</a:t>
            </a:r>
            <a:endParaRPr lang="en-US" sz="2000" b="0" strike="noStrike" spc="-1">
              <a:solidFill>
                <a:srgbClr val="000000"/>
              </a:solidFill>
              <a:latin typeface="Arial"/>
            </a:endParaRPr>
          </a:p>
        </p:txBody>
      </p:sp>
      <p:sp>
        <p:nvSpPr>
          <p:cNvPr id="17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沟通技巧</a:t>
            </a:r>
            <a:endParaRPr lang="en-US" sz="3000" b="0" strike="noStrike" spc="-1">
              <a:solidFill>
                <a:srgbClr val="000000"/>
              </a:solidFill>
              <a:latin typeface="Arial"/>
            </a:endParaRPr>
          </a:p>
        </p:txBody>
      </p:sp>
      <p:sp>
        <p:nvSpPr>
          <p:cNvPr id="17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提供优质客户服务能够吸引更多客户</a:t>
            </a:r>
            <a:endParaRPr lang="en-US" sz="2000" b="0" strike="noStrike" spc="-1">
              <a:solidFill>
                <a:srgbClr val="000000"/>
              </a:solidFill>
              <a:latin typeface="Arial"/>
            </a:endParaRPr>
          </a:p>
        </p:txBody>
      </p:sp>
      <p:sp>
        <p:nvSpPr>
          <p:cNvPr id="17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客户服务技巧</a:t>
            </a:r>
            <a:endParaRPr lang="en-US" sz="3000" b="0" strike="noStrike" spc="-1">
              <a:solidFill>
                <a:srgbClr val="000000"/>
              </a:solidFill>
              <a:latin typeface="Arial"/>
            </a:endParaRPr>
          </a:p>
        </p:txBody>
      </p:sp>
      <p:sp>
        <p:nvSpPr>
          <p:cNvPr id="17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掌握谈判技巧能够达成双赢局面</a:t>
            </a:r>
            <a:endParaRPr lang="en-US" sz="2000" b="0" strike="noStrike" spc="-1">
              <a:solidFill>
                <a:srgbClr val="000000"/>
              </a:solidFill>
              <a:latin typeface="Arial"/>
            </a:endParaRPr>
          </a:p>
        </p:txBody>
      </p:sp>
      <p:sp>
        <p:nvSpPr>
          <p:cNvPr id="17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谈判技巧</a:t>
            </a:r>
            <a:endParaRPr lang="en-US" sz="3000" b="0" strike="noStrike" spc="-1">
              <a:solidFill>
                <a:srgbClr val="000000"/>
              </a:solidFill>
              <a:latin typeface="Arial"/>
            </a:endParaRPr>
          </a:p>
        </p:txBody>
      </p:sp>
      <p:sp>
        <p:nvSpPr>
          <p:cNvPr id="17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解决客户疑虑的技巧</a:t>
            </a:r>
            <a:endParaRPr lang="en-US" sz="3600" b="0" strike="noStrike" spc="-1">
              <a:solidFill>
                <a:schemeClr val="dk1"/>
              </a:solidFill>
              <a:latin typeface="Arial"/>
            </a:endParaRPr>
          </a:p>
        </p:txBody>
      </p:sp>
      <p:sp>
        <p:nvSpPr>
          <p:cNvPr id="18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了解客户真正需求是解决问题的第一步</a:t>
            </a:r>
            <a:endParaRPr lang="en-US" sz="1500" b="0" strike="noStrike" spc="-1">
              <a:solidFill>
                <a:srgbClr val="000000"/>
              </a:solidFill>
              <a:latin typeface="Arial"/>
            </a:endParaRPr>
          </a:p>
        </p:txBody>
      </p:sp>
      <p:sp>
        <p:nvSpPr>
          <p:cNvPr id="18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深入了解客户需求</a:t>
            </a:r>
            <a:endParaRPr lang="en-US" sz="2200" b="0" strike="noStrike" spc="-1">
              <a:solidFill>
                <a:srgbClr val="000000"/>
              </a:solidFill>
              <a:latin typeface="Arial"/>
            </a:endParaRPr>
          </a:p>
        </p:txBody>
      </p:sp>
      <p:sp>
        <p:nvSpPr>
          <p:cNvPr id="18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解答客户问题能够建立信任关系</a:t>
            </a:r>
            <a:endParaRPr lang="en-US" sz="1500" b="0" strike="noStrike" spc="-1">
              <a:solidFill>
                <a:srgbClr val="000000"/>
              </a:solidFill>
              <a:latin typeface="Arial"/>
            </a:endParaRPr>
          </a:p>
        </p:txBody>
      </p:sp>
      <p:sp>
        <p:nvSpPr>
          <p:cNvPr id="18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有效解决客户疑虑</a:t>
            </a:r>
            <a:endParaRPr lang="en-US" sz="2200" b="0" strike="noStrike" spc="-1">
              <a:solidFill>
                <a:srgbClr val="000000"/>
              </a:solidFill>
              <a:latin typeface="Arial"/>
            </a:endParaRPr>
          </a:p>
        </p:txBody>
      </p:sp>
      <p:sp>
        <p:nvSpPr>
          <p:cNvPr id="18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提供满意服务是保持客户的关键</a:t>
            </a:r>
            <a:endParaRPr lang="en-US" sz="1500" b="0" strike="noStrike" spc="-1">
              <a:solidFill>
                <a:srgbClr val="000000"/>
              </a:solidFill>
              <a:latin typeface="Arial"/>
            </a:endParaRPr>
          </a:p>
        </p:txBody>
      </p:sp>
      <p:sp>
        <p:nvSpPr>
          <p:cNvPr id="18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提高客户满意度</a:t>
            </a:r>
            <a:endParaRPr lang="en-US" sz="2200" b="0" strike="noStrike" spc="-1">
              <a:solidFill>
                <a:srgbClr val="000000"/>
              </a:solidFill>
              <a:latin typeface="Arial"/>
            </a:endParaRPr>
          </a:p>
        </p:txBody>
      </p:sp>
      <p:sp>
        <p:nvSpPr>
          <p:cNvPr id="18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激励团队成员的方法</a:t>
            </a:r>
            <a:endParaRPr lang="en-US" sz="2200" b="0" strike="noStrike" spc="-1">
              <a:solidFill>
                <a:srgbClr val="000000"/>
              </a:solidFill>
              <a:latin typeface="Arial"/>
            </a:endParaRPr>
          </a:p>
        </p:txBody>
      </p:sp>
      <p:sp>
        <p:nvSpPr>
          <p:cNvPr id="19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激励可以通过奖励和认可方式实现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激励要因人而异，了解员工需求是关键</a:t>
            </a:r>
            <a:endParaRPr lang="en-US" sz="1500" b="0" strike="noStrike" spc="-1">
              <a:solidFill>
                <a:srgbClr val="000000"/>
              </a:solidFill>
              <a:latin typeface="Arial"/>
            </a:endParaRPr>
          </a:p>
        </p:txBody>
      </p:sp>
      <p:sp>
        <p:nvSpPr>
          <p:cNvPr id="19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团队协作的案例分享</a:t>
            </a:r>
            <a:endParaRPr lang="en-US" sz="2200" b="0" strike="noStrike" spc="-1">
              <a:solidFill>
                <a:srgbClr val="000000"/>
              </a:solidFill>
              <a:latin typeface="Arial"/>
            </a:endParaRPr>
          </a:p>
        </p:txBody>
      </p:sp>
      <p:sp>
        <p:nvSpPr>
          <p:cNvPr id="19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成功案例可以激励团队成员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案例分享有助于团队学习与成长</a:t>
            </a:r>
            <a:endParaRPr lang="en-US" sz="1500" b="0" strike="noStrike" spc="-1">
              <a:solidFill>
                <a:srgbClr val="000000"/>
              </a:solidFill>
              <a:latin typeface="Arial"/>
            </a:endParaRPr>
          </a:p>
        </p:txBody>
      </p:sp>
      <p:sp>
        <p:nvSpPr>
          <p:cNvPr id="19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团队协作与激励</a:t>
            </a:r>
            <a:endParaRPr lang="en-US" sz="3600" b="0" strike="noStrike" spc="-1">
              <a:solidFill>
                <a:schemeClr val="dk1"/>
              </a:solidFill>
              <a:latin typeface="Arial"/>
            </a:endParaRPr>
          </a:p>
        </p:txBody>
      </p:sp>
      <p:sp>
        <p:nvSpPr>
          <p:cNvPr id="19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团队合作的重要性</a:t>
            </a:r>
            <a:endParaRPr lang="en-US" sz="2200" b="0" strike="noStrike" spc="-1">
              <a:solidFill>
                <a:srgbClr val="000000"/>
              </a:solidFill>
              <a:latin typeface="Arial"/>
            </a:endParaRPr>
          </a:p>
        </p:txBody>
      </p:sp>
      <p:sp>
        <p:nvSpPr>
          <p:cNvPr id="20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团队合作可以提升整体销售绩效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分享资源和经验能够提高工作效率</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销售技巧的实战演练</a:t>
            </a:r>
            <a:endParaRPr lang="en-US" sz="3500" b="0" strike="noStrike" spc="-1">
              <a:solidFill>
                <a:srgbClr val="000000"/>
              </a:solidFill>
              <a:latin typeface="Arial"/>
            </a:endParaRPr>
          </a:p>
        </p:txBody>
      </p:sp>
      <p:sp>
        <p:nvSpPr>
          <p:cNvPr id="20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在实际销售场景中进行演练可以帮助销售团队更好地理解和应用销售技巧，不断提升执行力和销售效果。模拟销售案例分析，让团队成员亲身体验，从中获取经验教训，进一步提高销售绩效。</a:t>
            </a:r>
            <a:endParaRPr lang="en-US" sz="2500" b="0" strike="noStrike" spc="-1">
              <a:solidFill>
                <a:srgbClr val="000000"/>
              </a:solidFill>
              <a:latin typeface="Arial"/>
            </a:endParaRPr>
          </a:p>
        </p:txBody>
      </p:sp>
      <p:sp>
        <p:nvSpPr>
          <p:cNvPr id="20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销售技巧的实战演练</a:t>
            </a:r>
            <a:endParaRPr lang="en-US" sz="3600" b="0" strike="noStrike" spc="-1">
              <a:solidFill>
                <a:schemeClr val="dk1"/>
              </a:solidFill>
              <a:latin typeface="Arial"/>
            </a:endParaRPr>
          </a:p>
        </p:txBody>
      </p:sp>
      <p:sp>
        <p:nvSpPr>
          <p:cNvPr id="20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通过模拟真实销售场景来训练销售技巧</a:t>
            </a:r>
            <a:endParaRPr lang="en-US" sz="1500" b="0" strike="noStrike" spc="-1">
              <a:solidFill>
                <a:srgbClr val="000000"/>
              </a:solidFill>
              <a:latin typeface="Arial"/>
            </a:endParaRPr>
          </a:p>
        </p:txBody>
      </p:sp>
      <p:sp>
        <p:nvSpPr>
          <p:cNvPr id="20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模拟销售场景</a:t>
            </a:r>
            <a:endParaRPr lang="en-US" sz="2200" b="0" strike="noStrike" spc="-1">
              <a:solidFill>
                <a:srgbClr val="000000"/>
              </a:solidFill>
              <a:latin typeface="Arial"/>
            </a:endParaRPr>
          </a:p>
        </p:txBody>
      </p:sp>
      <p:sp>
        <p:nvSpPr>
          <p:cNvPr id="20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分析真实销售案例，总结经验教训</a:t>
            </a:r>
            <a:endParaRPr lang="en-US" sz="1500" b="0" strike="noStrike" spc="-1">
              <a:solidFill>
                <a:srgbClr val="000000"/>
              </a:solidFill>
              <a:latin typeface="Arial"/>
            </a:endParaRPr>
          </a:p>
        </p:txBody>
      </p:sp>
      <p:sp>
        <p:nvSpPr>
          <p:cNvPr id="20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实战演练案例分析</a:t>
            </a:r>
            <a:endParaRPr lang="en-US" sz="2200" b="0" strike="noStrike" spc="-1">
              <a:solidFill>
                <a:srgbClr val="000000"/>
              </a:solidFill>
              <a:latin typeface="Arial"/>
            </a:endParaRPr>
          </a:p>
        </p:txBody>
      </p:sp>
      <p:sp>
        <p:nvSpPr>
          <p:cNvPr id="21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通过实战演练提升团队执行力，提高销售绩效</a:t>
            </a:r>
            <a:endParaRPr lang="en-US" sz="1500" b="0" strike="noStrike" spc="-1">
              <a:solidFill>
                <a:srgbClr val="000000"/>
              </a:solidFill>
              <a:latin typeface="Arial"/>
            </a:endParaRPr>
          </a:p>
        </p:txBody>
      </p:sp>
      <p:sp>
        <p:nvSpPr>
          <p:cNvPr id="21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提高销售团队的执行力</a:t>
            </a:r>
            <a:endParaRPr lang="en-US" sz="2200" b="0" strike="noStrike" spc="-1">
              <a:solidFill>
                <a:srgbClr val="000000"/>
              </a:solidFill>
              <a:latin typeface="Arial"/>
            </a:endParaRPr>
          </a:p>
        </p:txBody>
      </p:sp>
      <p:sp>
        <p:nvSpPr>
          <p:cNvPr id="21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https://d.book118.com/538113003010006050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144</Paragraphs>
  <Slides>21</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焊接销售计划培训</vt:lpstr>
      <vt:lpstr>目录</vt:lpstr>
      <vt:lpstr>第1章 焊接销售计划培训</vt:lpstr>
      <vt:lpstr> </vt:lpstr>
      <vt:lpstr>焊接销售行业概况</vt:lpstr>
      <vt:lpstr>培训的目标和效果</vt:lpstr>
      <vt:lpstr>焊接销售团队的结构</vt:lpstr>
      <vt:lpstr>销售团队培训内容概述</vt:lpstr>
      <vt:lpstr>第2章 市场调研及客户定位</vt:lpstr>
      <vt:lpstr> </vt:lpstr>
      <vt:lpstr>客户定位策略</vt:lpstr>
      <vt:lpstr>竞争对手分析</vt:lpstr>
      <vt:lpstr>市场营销策略</vt:lpstr>
      <vt:lpstr>总结</vt:lpstr>
      <vt:lpstr>第3章 销售技巧培训</vt:lpstr>
      <vt:lpstr>销售技巧概述</vt:lpstr>
      <vt:lpstr>解决客户疑虑的技巧</vt:lpstr>
      <vt:lpstr>团队协作与激励</vt:lpstr>
      <vt:lpstr> </vt:lpstr>
      <vt:lpstr>销售技巧的实战演练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2024-09-29T14:27:44.132</cp:lastPrinted>
  <dcterms:created xsi:type="dcterms:W3CDTF">2024-09-29T06:27:44Z</dcterms:created>
  <dcterms:modified xsi:type="dcterms:W3CDTF">2024-09-29T06:27:46Z</dcterms:modified>
</cp:coreProperties>
</file>