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4" r:id="rId18"/>
    <p:sldId id="306" r:id="rId19"/>
  </p:sldIdLst>
  <p:sldSz cx="12192000" cy="6858000"/>
  <p:notesSz cx="6858000" cy="9144000"/>
  <p:custDataLst>
    <p:tags r:id="rId20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slide" Target="slides/slide17.xml" /><Relationship Id="rId2" Type="http://schemas.openxmlformats.org/officeDocument/2006/relationships/slideMaster" Target="slideMasters/slideMaster2.xml" /><Relationship Id="rId20" Type="http://schemas.openxmlformats.org/officeDocument/2006/relationships/tags" Target="tags/tag1.xml" /><Relationship Id="rId21" Type="http://schemas.openxmlformats.org/officeDocument/2006/relationships/presProps" Target="presProps.xml" /><Relationship Id="rId22" Type="http://schemas.openxmlformats.org/officeDocument/2006/relationships/viewProps" Target="viewProps.xml" /><Relationship Id="rId23" Type="http://schemas.openxmlformats.org/officeDocument/2006/relationships/theme" Target="theme/theme1.xml" /><Relationship Id="rId24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EC81D92-955B-4DBE-A21F-C90A45F92AE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FBA71F0-B56A-4FEC-B67A-EDE37B1E3D1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BE97036-1A8B-40FC-871A-FB2244DED5D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4BD5D60-0EFB-4064-9764-4059EF90F71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6C734F6F-E1A4-4D38-B587-6A52139B730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8DB24BB2-DC55-4440-B2C2-CD85135C29D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C4FCBA45-17AE-4453-A1E4-170222E357D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2491D2B-549D-45FB-8ADD-43336382761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A99ACA1-8716-4F2A-9053-22D1BD47042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95AF5D9-BF89-4599-8014-8159F9AA228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3D48920-947E-4CB1-8314-E8502B1580A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2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2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538117106056006032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99021" y="1336929"/>
            <a:ext cx="10593957" cy="209207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工业产品质量安全的质量管理与评估体系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90127" y="5214814"/>
            <a:ext cx="8029457" cy="3729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2025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汇报人：XX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790127" y="5566988"/>
            <a:ext cx="7315200" cy="3729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2025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2024-01-22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97491" y="810388"/>
            <a:ext cx="5298183" cy="5298183"/>
          </a:xfrm>
          <a:prstGeom prst="ellipse">
            <a:avLst/>
          </a:prstGeom>
          <a:solidFill>
            <a:schemeClr val="accent1">
              <a:alpha val="14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938400" y="1451298"/>
            <a:ext cx="4016365" cy="401636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231235" y="2407957"/>
            <a:ext cx="3626990" cy="252374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401923" y="2066581"/>
            <a:ext cx="3089320" cy="104165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7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922569" y="1019175"/>
            <a:ext cx="5810250" cy="48196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工业产品质量安全现状与挑战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质量管理与评估体系概述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质量管理体系建设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评估体系建设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质量管理与评估体系的实施与监管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总结与展望</a:t>
            </a:r>
          </a:p>
        </p:txBody>
      </p:sp>
      <p:sp>
        <p:nvSpPr>
          <p:cNvPr id="7" name="AutoShape 7"/>
          <p:cNvSpPr/>
          <p:nvPr/>
        </p:nvSpPr>
        <p:spPr>
          <a:xfrm>
            <a:off x="11307391" y="332232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1736478" y="332232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1346376" y="332232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11307391" y="508550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11736478" y="508550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11346376" y="508550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1307391" y="684869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11736478" y="684869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1346376" y="684869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378798" y="3644837"/>
            <a:ext cx="9429750" cy="11049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5175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060858" y="2108645"/>
            <a:ext cx="7677150" cy="15716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7650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1103852" y="4838783"/>
            <a:ext cx="10266726" cy="1333500"/>
            <a:chOff x="1103852" y="4838783"/>
            <a:chExt cx="10266726" cy="1333500"/>
          </a:xfrm>
        </p:grpSpPr>
        <p:sp>
          <p:nvSpPr>
            <p:cNvPr id="3" name="AutoShape 3"/>
            <p:cNvSpPr/>
            <p:nvPr/>
          </p:nvSpPr>
          <p:spPr>
            <a:xfrm>
              <a:off x="2377205" y="4838783"/>
              <a:ext cx="8305833" cy="1333500"/>
            </a:xfrm>
            <a:prstGeom prst="rect">
              <a:avLst/>
            </a:prstGeom>
            <a:solidFill>
              <a:schemeClr val="accent1">
                <a:lumMod val="20000"/>
                <a:lumOff val="8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Freeform 4"/>
            <p:cNvSpPr/>
            <p:nvPr/>
          </p:nvSpPr>
          <p:spPr>
            <a:xfrm rot="10800000">
              <a:off x="1103852" y="4838783"/>
              <a:ext cx="2210848" cy="1333500"/>
            </a:xfrm>
            <a:custGeom>
              <a:rect l="l" t="t" r="r" b="b"/>
              <a:pathLst>
                <a:path w="7875" h="3593">
                  <a:moveTo>
                    <a:pt x="5874" y="1811"/>
                  </a:moveTo>
                  <a:lnTo>
                    <a:pt x="7874" y="0"/>
                  </a:lnTo>
                  <a:lnTo>
                    <a:pt x="1969" y="0"/>
                  </a:lnTo>
                  <a:lnTo>
                    <a:pt x="0" y="1811"/>
                  </a:lnTo>
                  <a:lnTo>
                    <a:pt x="1969" y="3593"/>
                  </a:lnTo>
                  <a:lnTo>
                    <a:pt x="7874" y="3593"/>
                  </a:lnTo>
                  <a:lnTo>
                    <a:pt x="5874" y="1811"/>
                  </a:lnTo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Freeform 5"/>
            <p:cNvSpPr/>
            <p:nvPr/>
          </p:nvSpPr>
          <p:spPr>
            <a:xfrm rot="10800000">
              <a:off x="9159730" y="4838783"/>
              <a:ext cx="2210848" cy="1333500"/>
            </a:xfrm>
            <a:custGeom>
              <a:rect l="l" t="t" r="r" b="b"/>
              <a:pathLst>
                <a:path w="7875" h="3593">
                  <a:moveTo>
                    <a:pt x="5874" y="1811"/>
                  </a:moveTo>
                  <a:lnTo>
                    <a:pt x="7874" y="0"/>
                  </a:lnTo>
                  <a:lnTo>
                    <a:pt x="1969" y="0"/>
                  </a:lnTo>
                  <a:lnTo>
                    <a:pt x="0" y="1811"/>
                  </a:lnTo>
                  <a:lnTo>
                    <a:pt x="1969" y="3593"/>
                  </a:lnTo>
                  <a:lnTo>
                    <a:pt x="7874" y="3593"/>
                  </a:lnTo>
                  <a:lnTo>
                    <a:pt x="5874" y="1811"/>
                  </a:lnTo>
                </a:path>
              </a:pathLst>
            </a:custGeom>
            <a:solidFill>
              <a:schemeClr val="accent1">
                <a:lumMod val="20000"/>
                <a:lumOff val="8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1031730" y="3081147"/>
            <a:ext cx="10266726" cy="1333500"/>
            <a:chOff x="1031730" y="3081147"/>
            <a:chExt cx="10266726" cy="1333500"/>
          </a:xfrm>
        </p:grpSpPr>
        <p:sp>
          <p:nvSpPr>
            <p:cNvPr id="7" name="AutoShape 7"/>
            <p:cNvSpPr/>
            <p:nvPr/>
          </p:nvSpPr>
          <p:spPr>
            <a:xfrm>
              <a:off x="2305083" y="3081147"/>
              <a:ext cx="8305833" cy="1333500"/>
            </a:xfrm>
            <a:prstGeom prst="rect">
              <a:avLst/>
            </a:prstGeom>
            <a:solidFill>
              <a:schemeClr val="accent1">
                <a:lumMod val="20000"/>
                <a:lumOff val="8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 rot="10800000">
              <a:off x="1031730" y="3081147"/>
              <a:ext cx="2210848" cy="1333500"/>
            </a:xfrm>
            <a:custGeom>
              <a:rect l="l" t="t" r="r" b="b"/>
              <a:pathLst>
                <a:path w="7875" h="3593">
                  <a:moveTo>
                    <a:pt x="5874" y="1811"/>
                  </a:moveTo>
                  <a:lnTo>
                    <a:pt x="7874" y="0"/>
                  </a:lnTo>
                  <a:lnTo>
                    <a:pt x="1969" y="0"/>
                  </a:lnTo>
                  <a:lnTo>
                    <a:pt x="0" y="1811"/>
                  </a:lnTo>
                  <a:lnTo>
                    <a:pt x="1969" y="3593"/>
                  </a:lnTo>
                  <a:lnTo>
                    <a:pt x="7874" y="3593"/>
                  </a:lnTo>
                  <a:lnTo>
                    <a:pt x="5874" y="1811"/>
                  </a:lnTo>
                </a:path>
              </a:pathLst>
            </a:custGeom>
            <a:solidFill>
              <a:schemeClr val="accent1">
                <a:lumMod val="20000"/>
                <a:lumOff val="8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Freeform 9"/>
            <p:cNvSpPr/>
            <p:nvPr/>
          </p:nvSpPr>
          <p:spPr>
            <a:xfrm rot="10800000">
              <a:off x="9087608" y="3081147"/>
              <a:ext cx="2210848" cy="1333500"/>
            </a:xfrm>
            <a:custGeom>
              <a:rect l="l" t="t" r="r" b="b"/>
              <a:pathLst>
                <a:path w="7875" h="3593">
                  <a:moveTo>
                    <a:pt x="5874" y="1811"/>
                  </a:moveTo>
                  <a:lnTo>
                    <a:pt x="7874" y="0"/>
                  </a:lnTo>
                  <a:lnTo>
                    <a:pt x="1969" y="0"/>
                  </a:lnTo>
                  <a:lnTo>
                    <a:pt x="0" y="1811"/>
                  </a:lnTo>
                  <a:lnTo>
                    <a:pt x="1969" y="3593"/>
                  </a:lnTo>
                  <a:lnTo>
                    <a:pt x="7874" y="3593"/>
                  </a:lnTo>
                  <a:lnTo>
                    <a:pt x="5874" y="1811"/>
                  </a:lnTo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" name="Group 10"/>
          <p:cNvGrpSpPr/>
          <p:nvPr/>
        </p:nvGrpSpPr>
        <p:grpSpPr>
          <a:xfrm>
            <a:off x="1103852" y="1348302"/>
            <a:ext cx="10266726" cy="1333500"/>
            <a:chOff x="1103852" y="1348302"/>
            <a:chExt cx="10266726" cy="1333500"/>
          </a:xfrm>
        </p:grpSpPr>
        <p:sp>
          <p:nvSpPr>
            <p:cNvPr id="11" name="AutoShape 11"/>
            <p:cNvSpPr/>
            <p:nvPr/>
          </p:nvSpPr>
          <p:spPr>
            <a:xfrm>
              <a:off x="2377205" y="1348302"/>
              <a:ext cx="8305833" cy="1333500"/>
            </a:xfrm>
            <a:prstGeom prst="rect">
              <a:avLst/>
            </a:prstGeom>
            <a:solidFill>
              <a:schemeClr val="accent1">
                <a:lumMod val="20000"/>
                <a:lumOff val="8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Freeform 12"/>
            <p:cNvSpPr/>
            <p:nvPr/>
          </p:nvSpPr>
          <p:spPr>
            <a:xfrm rot="10800000">
              <a:off x="1103852" y="1348302"/>
              <a:ext cx="2210848" cy="1333500"/>
            </a:xfrm>
            <a:custGeom>
              <a:rect l="l" t="t" r="r" b="b"/>
              <a:pathLst>
                <a:path w="7875" h="3593">
                  <a:moveTo>
                    <a:pt x="5874" y="1811"/>
                  </a:moveTo>
                  <a:lnTo>
                    <a:pt x="7874" y="0"/>
                  </a:lnTo>
                  <a:lnTo>
                    <a:pt x="1969" y="0"/>
                  </a:lnTo>
                  <a:lnTo>
                    <a:pt x="0" y="1811"/>
                  </a:lnTo>
                  <a:lnTo>
                    <a:pt x="1969" y="3593"/>
                  </a:lnTo>
                  <a:lnTo>
                    <a:pt x="7874" y="3593"/>
                  </a:lnTo>
                  <a:lnTo>
                    <a:pt x="5874" y="1811"/>
                  </a:lnTo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Freeform 13"/>
            <p:cNvSpPr/>
            <p:nvPr/>
          </p:nvSpPr>
          <p:spPr>
            <a:xfrm rot="10800000">
              <a:off x="9159730" y="1348302"/>
              <a:ext cx="2210848" cy="1333500"/>
            </a:xfrm>
            <a:custGeom>
              <a:rect l="l" t="t" r="r" b="b"/>
              <a:pathLst>
                <a:path w="7875" h="3593">
                  <a:moveTo>
                    <a:pt x="5874" y="1811"/>
                  </a:moveTo>
                  <a:lnTo>
                    <a:pt x="7874" y="0"/>
                  </a:lnTo>
                  <a:lnTo>
                    <a:pt x="1969" y="0"/>
                  </a:lnTo>
                  <a:lnTo>
                    <a:pt x="0" y="1811"/>
                  </a:lnTo>
                  <a:lnTo>
                    <a:pt x="1969" y="3593"/>
                  </a:lnTo>
                  <a:lnTo>
                    <a:pt x="7874" y="3593"/>
                  </a:lnTo>
                  <a:lnTo>
                    <a:pt x="5874" y="1811"/>
                  </a:lnTo>
                </a:path>
              </a:pathLst>
            </a:custGeom>
            <a:solidFill>
              <a:schemeClr val="accent1">
                <a:lumMod val="20000"/>
                <a:lumOff val="8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4" name="Group 14"/>
          <p:cNvGrpSpPr/>
          <p:nvPr/>
        </p:nvGrpSpPr>
        <p:grpSpPr>
          <a:xfrm>
            <a:off x="9997333" y="3400044"/>
            <a:ext cx="685705" cy="695706"/>
            <a:chOff x="9997333" y="3400044"/>
            <a:chExt cx="685705" cy="695706"/>
          </a:xfrm>
        </p:grpSpPr>
        <p:sp>
          <p:nvSpPr>
            <p:cNvPr id="15" name="Freeform 15"/>
            <p:cNvSpPr/>
            <p:nvPr/>
          </p:nvSpPr>
          <p:spPr>
            <a:xfrm>
              <a:off x="10034290" y="3847243"/>
              <a:ext cx="87725" cy="163068"/>
            </a:xfrm>
            <a:custGeom>
              <a:rect l="l" t="t" r="r" b="b"/>
              <a:pathLst>
                <a:path w="118" h="218">
                  <a:moveTo>
                    <a:pt x="0" y="183"/>
                  </a:moveTo>
                  <a:cubicBezTo>
                    <a:pt x="0" y="200"/>
                    <a:pt x="8" y="217"/>
                    <a:pt x="25" y="217"/>
                  </a:cubicBezTo>
                  <a:cubicBezTo>
                    <a:pt x="84" y="217"/>
                    <a:pt x="84" y="217"/>
                    <a:pt x="84" y="217"/>
                  </a:cubicBezTo>
                  <a:cubicBezTo>
                    <a:pt x="100" y="217"/>
                    <a:pt x="117" y="200"/>
                    <a:pt x="117" y="183"/>
                  </a:cubicBezTo>
                  <a:cubicBezTo>
                    <a:pt x="117" y="0"/>
                    <a:pt x="117" y="0"/>
                    <a:pt x="117" y="0"/>
                  </a:cubicBezTo>
                  <a:cubicBezTo>
                    <a:pt x="17" y="91"/>
                    <a:pt x="17" y="91"/>
                    <a:pt x="17" y="91"/>
                  </a:cubicBezTo>
                  <a:cubicBezTo>
                    <a:pt x="0" y="75"/>
                    <a:pt x="0" y="75"/>
                    <a:pt x="0" y="75"/>
                  </a:cubicBezTo>
                  <a:lnTo>
                    <a:pt x="0" y="183"/>
                  </a:lnTo>
                  <a:close/>
                  <a:moveTo>
                    <a:pt x="0" y="183"/>
                  </a:moveTo>
                  <a:lnTo>
                    <a:pt x="0" y="183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10177260" y="3757422"/>
              <a:ext cx="87725" cy="252984"/>
            </a:xfrm>
            <a:custGeom>
              <a:rect l="l" t="t" r="r" b="b"/>
              <a:pathLst>
                <a:path w="118" h="336">
                  <a:moveTo>
                    <a:pt x="0" y="301"/>
                  </a:moveTo>
                  <a:cubicBezTo>
                    <a:pt x="0" y="318"/>
                    <a:pt x="17" y="335"/>
                    <a:pt x="34" y="335"/>
                  </a:cubicBezTo>
                  <a:cubicBezTo>
                    <a:pt x="84" y="335"/>
                    <a:pt x="84" y="335"/>
                    <a:pt x="84" y="335"/>
                  </a:cubicBezTo>
                  <a:cubicBezTo>
                    <a:pt x="101" y="335"/>
                    <a:pt x="117" y="318"/>
                    <a:pt x="117" y="301"/>
                  </a:cubicBezTo>
                  <a:cubicBezTo>
                    <a:pt x="117" y="76"/>
                    <a:pt x="117" y="76"/>
                    <a:pt x="117" y="76"/>
                  </a:cubicBezTo>
                  <a:cubicBezTo>
                    <a:pt x="42" y="0"/>
                    <a:pt x="42" y="0"/>
                    <a:pt x="42" y="0"/>
                  </a:cubicBezTo>
                  <a:cubicBezTo>
                    <a:pt x="0" y="42"/>
                    <a:pt x="0" y="42"/>
                    <a:pt x="0" y="42"/>
                  </a:cubicBezTo>
                  <a:lnTo>
                    <a:pt x="0" y="301"/>
                  </a:lnTo>
                  <a:close/>
                  <a:moveTo>
                    <a:pt x="0" y="301"/>
                  </a:moveTo>
                  <a:lnTo>
                    <a:pt x="0" y="301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Freeform 17"/>
            <p:cNvSpPr/>
            <p:nvPr/>
          </p:nvSpPr>
          <p:spPr>
            <a:xfrm>
              <a:off x="10320231" y="3757422"/>
              <a:ext cx="87725" cy="252984"/>
            </a:xfrm>
            <a:custGeom>
              <a:rect l="l" t="t" r="r" b="b"/>
              <a:pathLst>
                <a:path w="118" h="336">
                  <a:moveTo>
                    <a:pt x="92" y="335"/>
                  </a:moveTo>
                  <a:cubicBezTo>
                    <a:pt x="108" y="335"/>
                    <a:pt x="117" y="318"/>
                    <a:pt x="117" y="301"/>
                  </a:cubicBezTo>
                  <a:cubicBezTo>
                    <a:pt x="117" y="0"/>
                    <a:pt x="117" y="0"/>
                    <a:pt x="117" y="0"/>
                  </a:cubicBezTo>
                  <a:cubicBezTo>
                    <a:pt x="0" y="118"/>
                    <a:pt x="0" y="118"/>
                    <a:pt x="0" y="118"/>
                  </a:cubicBezTo>
                  <a:cubicBezTo>
                    <a:pt x="0" y="301"/>
                    <a:pt x="0" y="301"/>
                    <a:pt x="0" y="301"/>
                  </a:cubicBezTo>
                  <a:cubicBezTo>
                    <a:pt x="0" y="318"/>
                    <a:pt x="16" y="335"/>
                    <a:pt x="33" y="335"/>
                  </a:cubicBezTo>
                  <a:lnTo>
                    <a:pt x="92" y="335"/>
                  </a:lnTo>
                  <a:close/>
                  <a:moveTo>
                    <a:pt x="92" y="335"/>
                  </a:moveTo>
                  <a:lnTo>
                    <a:pt x="92" y="335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Freeform 18"/>
            <p:cNvSpPr/>
            <p:nvPr/>
          </p:nvSpPr>
          <p:spPr>
            <a:xfrm>
              <a:off x="10459962" y="3670840"/>
              <a:ext cx="94202" cy="342805"/>
            </a:xfrm>
            <a:custGeom>
              <a:rect l="l" t="t" r="r" b="b"/>
              <a:pathLst>
                <a:path w="125" h="452">
                  <a:moveTo>
                    <a:pt x="0" y="41"/>
                  </a:moveTo>
                  <a:cubicBezTo>
                    <a:pt x="0" y="417"/>
                    <a:pt x="0" y="417"/>
                    <a:pt x="0" y="417"/>
                  </a:cubicBezTo>
                  <a:cubicBezTo>
                    <a:pt x="0" y="434"/>
                    <a:pt x="17" y="451"/>
                    <a:pt x="33" y="451"/>
                  </a:cubicBezTo>
                  <a:cubicBezTo>
                    <a:pt x="92" y="451"/>
                    <a:pt x="92" y="451"/>
                    <a:pt x="92" y="451"/>
                  </a:cubicBezTo>
                  <a:cubicBezTo>
                    <a:pt x="109" y="451"/>
                    <a:pt x="125" y="434"/>
                    <a:pt x="125" y="417"/>
                  </a:cubicBezTo>
                  <a:cubicBezTo>
                    <a:pt x="125" y="66"/>
                    <a:pt x="125" y="66"/>
                    <a:pt x="125" y="66"/>
                  </a:cubicBezTo>
                  <a:cubicBezTo>
                    <a:pt x="50" y="0"/>
                    <a:pt x="50" y="0"/>
                    <a:pt x="50" y="0"/>
                  </a:cubicBezTo>
                  <a:lnTo>
                    <a:pt x="0" y="41"/>
                  </a:lnTo>
                  <a:close/>
                  <a:moveTo>
                    <a:pt x="0" y="41"/>
                  </a:moveTo>
                  <a:lnTo>
                    <a:pt x="0" y="41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10011525" y="3517678"/>
              <a:ext cx="536162" cy="342805"/>
            </a:xfrm>
            <a:custGeom>
              <a:rect l="l" t="t" r="r" b="b"/>
              <a:pathLst>
                <a:path w="728" h="452">
                  <a:moveTo>
                    <a:pt x="234" y="284"/>
                  </a:moveTo>
                  <a:cubicBezTo>
                    <a:pt x="250" y="267"/>
                    <a:pt x="276" y="267"/>
                    <a:pt x="292" y="284"/>
                  </a:cubicBezTo>
                  <a:cubicBezTo>
                    <a:pt x="359" y="351"/>
                    <a:pt x="359" y="351"/>
                    <a:pt x="359" y="351"/>
                  </a:cubicBezTo>
                  <a:cubicBezTo>
                    <a:pt x="376" y="368"/>
                    <a:pt x="384" y="368"/>
                    <a:pt x="401" y="368"/>
                  </a:cubicBezTo>
                  <a:cubicBezTo>
                    <a:pt x="418" y="368"/>
                    <a:pt x="426" y="368"/>
                    <a:pt x="434" y="351"/>
                  </a:cubicBezTo>
                  <a:cubicBezTo>
                    <a:pt x="660" y="134"/>
                    <a:pt x="660" y="134"/>
                    <a:pt x="660" y="134"/>
                  </a:cubicBezTo>
                  <a:cubicBezTo>
                    <a:pt x="694" y="167"/>
                    <a:pt x="694" y="167"/>
                    <a:pt x="694" y="167"/>
                  </a:cubicBezTo>
                  <a:cubicBezTo>
                    <a:pt x="702" y="175"/>
                    <a:pt x="710" y="175"/>
                    <a:pt x="710" y="175"/>
                  </a:cubicBezTo>
                  <a:cubicBezTo>
                    <a:pt x="719" y="175"/>
                    <a:pt x="727" y="167"/>
                    <a:pt x="727" y="159"/>
                  </a:cubicBezTo>
                  <a:cubicBezTo>
                    <a:pt x="727" y="33"/>
                    <a:pt x="727" y="33"/>
                    <a:pt x="727" y="33"/>
                  </a:cubicBezTo>
                  <a:cubicBezTo>
                    <a:pt x="727" y="25"/>
                    <a:pt x="727" y="16"/>
                    <a:pt x="719" y="8"/>
                  </a:cubicBezTo>
                  <a:cubicBezTo>
                    <a:pt x="710" y="0"/>
                    <a:pt x="702" y="0"/>
                    <a:pt x="694" y="0"/>
                  </a:cubicBezTo>
                  <a:cubicBezTo>
                    <a:pt x="568" y="0"/>
                    <a:pt x="568" y="0"/>
                    <a:pt x="568" y="0"/>
                  </a:cubicBezTo>
                  <a:cubicBezTo>
                    <a:pt x="560" y="0"/>
                    <a:pt x="551" y="0"/>
                    <a:pt x="551" y="8"/>
                  </a:cubicBezTo>
                  <a:cubicBezTo>
                    <a:pt x="543" y="16"/>
                    <a:pt x="551" y="25"/>
                    <a:pt x="551" y="33"/>
                  </a:cubicBezTo>
                  <a:cubicBezTo>
                    <a:pt x="585" y="58"/>
                    <a:pt x="585" y="58"/>
                    <a:pt x="585" y="58"/>
                  </a:cubicBezTo>
                  <a:cubicBezTo>
                    <a:pt x="426" y="217"/>
                    <a:pt x="426" y="217"/>
                    <a:pt x="426" y="217"/>
                  </a:cubicBezTo>
                  <a:cubicBezTo>
                    <a:pt x="426" y="225"/>
                    <a:pt x="409" y="225"/>
                    <a:pt x="401" y="225"/>
                  </a:cubicBezTo>
                  <a:cubicBezTo>
                    <a:pt x="393" y="225"/>
                    <a:pt x="376" y="225"/>
                    <a:pt x="368" y="217"/>
                  </a:cubicBezTo>
                  <a:cubicBezTo>
                    <a:pt x="292" y="142"/>
                    <a:pt x="292" y="142"/>
                    <a:pt x="292" y="142"/>
                  </a:cubicBezTo>
                  <a:cubicBezTo>
                    <a:pt x="276" y="125"/>
                    <a:pt x="250" y="125"/>
                    <a:pt x="234" y="142"/>
                  </a:cubicBezTo>
                  <a:cubicBezTo>
                    <a:pt x="8" y="359"/>
                    <a:pt x="8" y="359"/>
                    <a:pt x="8" y="359"/>
                  </a:cubicBezTo>
                  <a:cubicBezTo>
                    <a:pt x="0" y="368"/>
                    <a:pt x="0" y="384"/>
                    <a:pt x="0" y="393"/>
                  </a:cubicBezTo>
                  <a:cubicBezTo>
                    <a:pt x="0" y="410"/>
                    <a:pt x="0" y="418"/>
                    <a:pt x="8" y="426"/>
                  </a:cubicBezTo>
                  <a:cubicBezTo>
                    <a:pt x="25" y="435"/>
                    <a:pt x="25" y="435"/>
                    <a:pt x="25" y="435"/>
                  </a:cubicBezTo>
                  <a:cubicBezTo>
                    <a:pt x="41" y="451"/>
                    <a:pt x="67" y="451"/>
                    <a:pt x="83" y="435"/>
                  </a:cubicBezTo>
                  <a:lnTo>
                    <a:pt x="234" y="284"/>
                  </a:lnTo>
                  <a:close/>
                  <a:moveTo>
                    <a:pt x="234" y="284"/>
                  </a:moveTo>
                  <a:lnTo>
                    <a:pt x="234" y="284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9997333" y="3400044"/>
              <a:ext cx="685705" cy="695706"/>
            </a:xfrm>
            <a:custGeom>
              <a:rect l="l" t="t" r="r" b="b"/>
              <a:pathLst>
                <a:path w="929" h="921">
                  <a:moveTo>
                    <a:pt x="887" y="0"/>
                  </a:moveTo>
                  <a:cubicBezTo>
                    <a:pt x="862" y="0"/>
                    <a:pt x="836" y="26"/>
                    <a:pt x="836" y="50"/>
                  </a:cubicBezTo>
                  <a:cubicBezTo>
                    <a:pt x="836" y="837"/>
                    <a:pt x="836" y="837"/>
                    <a:pt x="836" y="837"/>
                  </a:cubicBezTo>
                  <a:cubicBezTo>
                    <a:pt x="51" y="837"/>
                    <a:pt x="51" y="837"/>
                    <a:pt x="51" y="837"/>
                  </a:cubicBezTo>
                  <a:cubicBezTo>
                    <a:pt x="26" y="837"/>
                    <a:pt x="0" y="853"/>
                    <a:pt x="0" y="878"/>
                  </a:cubicBezTo>
                  <a:cubicBezTo>
                    <a:pt x="0" y="903"/>
                    <a:pt x="26" y="920"/>
                    <a:pt x="51" y="920"/>
                  </a:cubicBezTo>
                  <a:cubicBezTo>
                    <a:pt x="887" y="920"/>
                    <a:pt x="887" y="920"/>
                    <a:pt x="887" y="920"/>
                  </a:cubicBezTo>
                  <a:cubicBezTo>
                    <a:pt x="912" y="920"/>
                    <a:pt x="928" y="903"/>
                    <a:pt x="928" y="878"/>
                  </a:cubicBezTo>
                  <a:cubicBezTo>
                    <a:pt x="928" y="50"/>
                    <a:pt x="928" y="50"/>
                    <a:pt x="928" y="50"/>
                  </a:cubicBezTo>
                  <a:cubicBezTo>
                    <a:pt x="928" y="26"/>
                    <a:pt x="903" y="0"/>
                    <a:pt x="887" y="0"/>
                  </a:cubicBezTo>
                  <a:close/>
                  <a:moveTo>
                    <a:pt x="887" y="0"/>
                  </a:moveTo>
                  <a:lnTo>
                    <a:pt x="887" y="0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21" name="Freeform 21"/>
          <p:cNvSpPr/>
          <p:nvPr/>
        </p:nvSpPr>
        <p:spPr>
          <a:xfrm>
            <a:off x="1935480" y="1646434"/>
            <a:ext cx="719895" cy="555403"/>
          </a:xfrm>
          <a:custGeom>
            <a:rect l="l" t="t" r="r" b="b"/>
            <a:pathLst>
              <a:path w="67" h="60">
                <a:moveTo>
                  <a:pt x="53" y="2"/>
                </a:moveTo>
                <a:cubicBezTo>
                  <a:pt x="53" y="1"/>
                  <a:pt x="52" y="0"/>
                  <a:pt x="51" y="0"/>
                </a:cubicBezTo>
                <a:cubicBezTo>
                  <a:pt x="46" y="0"/>
                  <a:pt x="46" y="0"/>
                  <a:pt x="46" y="0"/>
                </a:cubicBezTo>
                <a:cubicBezTo>
                  <a:pt x="45" y="0"/>
                  <a:pt x="44" y="1"/>
                  <a:pt x="44" y="2"/>
                </a:cubicBezTo>
                <a:cubicBezTo>
                  <a:pt x="44" y="5"/>
                  <a:pt x="44" y="5"/>
                  <a:pt x="44" y="5"/>
                </a:cubicBezTo>
                <a:cubicBezTo>
                  <a:pt x="53" y="14"/>
                  <a:pt x="53" y="14"/>
                  <a:pt x="53" y="14"/>
                </a:cubicBezTo>
                <a:lnTo>
                  <a:pt x="53" y="2"/>
                </a:lnTo>
                <a:close/>
                <a:moveTo>
                  <a:pt x="66" y="31"/>
                </a:moveTo>
                <a:cubicBezTo>
                  <a:pt x="36" y="2"/>
                  <a:pt x="36" y="2"/>
                  <a:pt x="36" y="2"/>
                </a:cubicBezTo>
                <a:cubicBezTo>
                  <a:pt x="35" y="0"/>
                  <a:pt x="33" y="0"/>
                  <a:pt x="31" y="2"/>
                </a:cubicBezTo>
                <a:cubicBezTo>
                  <a:pt x="2" y="31"/>
                  <a:pt x="2" y="31"/>
                  <a:pt x="2" y="31"/>
                </a:cubicBezTo>
                <a:cubicBezTo>
                  <a:pt x="0" y="33"/>
                  <a:pt x="0" y="35"/>
                  <a:pt x="2" y="36"/>
                </a:cubicBezTo>
                <a:cubicBezTo>
                  <a:pt x="2" y="37"/>
                  <a:pt x="3" y="37"/>
                  <a:pt x="4" y="37"/>
                </a:cubicBezTo>
                <a:cubicBezTo>
                  <a:pt x="5" y="37"/>
                  <a:pt x="6" y="37"/>
                  <a:pt x="7" y="36"/>
                </a:cubicBezTo>
                <a:cubicBezTo>
                  <a:pt x="34" y="9"/>
                  <a:pt x="34" y="9"/>
                  <a:pt x="34" y="9"/>
                </a:cubicBezTo>
                <a:cubicBezTo>
                  <a:pt x="61" y="36"/>
                  <a:pt x="61" y="36"/>
                  <a:pt x="61" y="36"/>
                </a:cubicBezTo>
                <a:cubicBezTo>
                  <a:pt x="62" y="38"/>
                  <a:pt x="65" y="38"/>
                  <a:pt x="66" y="36"/>
                </a:cubicBezTo>
                <a:cubicBezTo>
                  <a:pt x="67" y="35"/>
                  <a:pt x="67" y="33"/>
                  <a:pt x="66" y="31"/>
                </a:cubicBezTo>
                <a:close/>
                <a:moveTo>
                  <a:pt x="9" y="37"/>
                </a:moveTo>
                <a:cubicBezTo>
                  <a:pt x="9" y="57"/>
                  <a:pt x="9" y="57"/>
                  <a:pt x="9" y="57"/>
                </a:cubicBezTo>
                <a:cubicBezTo>
                  <a:pt x="9" y="59"/>
                  <a:pt x="11" y="60"/>
                  <a:pt x="13" y="60"/>
                </a:cubicBezTo>
                <a:cubicBezTo>
                  <a:pt x="28" y="60"/>
                  <a:pt x="28" y="60"/>
                  <a:pt x="28" y="60"/>
                </a:cubicBezTo>
                <a:cubicBezTo>
                  <a:pt x="28" y="42"/>
                  <a:pt x="28" y="42"/>
                  <a:pt x="28" y="42"/>
                </a:cubicBezTo>
                <a:cubicBezTo>
                  <a:pt x="28" y="42"/>
                  <a:pt x="29" y="41"/>
                  <a:pt x="29" y="41"/>
                </a:cubicBezTo>
                <a:cubicBezTo>
                  <a:pt x="38" y="41"/>
                  <a:pt x="38" y="41"/>
                  <a:pt x="38" y="41"/>
                </a:cubicBezTo>
                <a:cubicBezTo>
                  <a:pt x="39" y="41"/>
                  <a:pt x="39" y="42"/>
                  <a:pt x="39" y="42"/>
                </a:cubicBezTo>
                <a:cubicBezTo>
                  <a:pt x="39" y="60"/>
                  <a:pt x="39" y="60"/>
                  <a:pt x="39" y="60"/>
                </a:cubicBezTo>
                <a:cubicBezTo>
                  <a:pt x="55" y="60"/>
                  <a:pt x="55" y="60"/>
                  <a:pt x="55" y="60"/>
                </a:cubicBezTo>
                <a:cubicBezTo>
                  <a:pt x="57" y="60"/>
                  <a:pt x="58" y="59"/>
                  <a:pt x="58" y="57"/>
                </a:cubicBezTo>
                <a:cubicBezTo>
                  <a:pt x="58" y="38"/>
                  <a:pt x="58" y="38"/>
                  <a:pt x="58" y="38"/>
                </a:cubicBezTo>
                <a:cubicBezTo>
                  <a:pt x="34" y="13"/>
                  <a:pt x="34" y="13"/>
                  <a:pt x="34" y="13"/>
                </a:cubicBezTo>
                <a:lnTo>
                  <a:pt x="9" y="37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Freeform 22"/>
          <p:cNvSpPr/>
          <p:nvPr/>
        </p:nvSpPr>
        <p:spPr>
          <a:xfrm>
            <a:off x="1975414" y="5261363"/>
            <a:ext cx="613870" cy="613870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目的和背景</a:t>
              </a:r>
            </a:p>
          </p:txBody>
        </p:sp>
      </p:grpSp>
      <p:sp>
        <p:nvSpPr>
          <p:cNvPr id="45" name="TextBox 45"/>
          <p:cNvSpPr txBox="1"/>
          <p:nvPr/>
        </p:nvSpPr>
        <p:spPr>
          <a:xfrm>
            <a:off x="3314700" y="5303594"/>
            <a:ext cx="7382690" cy="863070"/>
          </a:xfrm>
          <a:prstGeom prst="rect">
            <a:avLst/>
          </a:prstGeom>
        </p:spPr>
        <p:txBody>
          <a:bodyPr vert="horz" wrap="square" lIns="66008" tIns="33052" rIns="66008" bIns="33052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6000"/>
              </a:lnSpc>
            </a:pPr>
            <a:r>
              <a:rPr lang="en-US" sz="15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确保工业产品质量安全，是保障消费者合法权益的重要措施。建立完善的质量管理与评估体系，有助于消费者购买到安全、可靠的产品。</a:t>
            </a:r>
          </a:p>
        </p:txBody>
      </p:sp>
      <p:sp>
        <p:nvSpPr>
          <p:cNvPr id="46" name="TextBox 46"/>
          <p:cNvSpPr txBox="1"/>
          <p:nvPr/>
        </p:nvSpPr>
        <p:spPr>
          <a:xfrm>
            <a:off x="3314700" y="4838783"/>
            <a:ext cx="7382690" cy="490334"/>
          </a:xfrm>
          <a:prstGeom prst="rect">
            <a:avLst/>
          </a:prstGeom>
        </p:spPr>
        <p:txBody>
          <a:bodyPr vert="horz" wrap="square" lIns="66008" tIns="33052" rIns="66008" bIns="33052" rtlCol="0" anchor="b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保障消费者合法权益</a:t>
            </a:r>
          </a:p>
        </p:txBody>
      </p:sp>
      <p:sp>
        <p:nvSpPr>
          <p:cNvPr id="47" name="TextBox 47"/>
          <p:cNvSpPr txBox="1"/>
          <p:nvPr/>
        </p:nvSpPr>
        <p:spPr>
          <a:xfrm>
            <a:off x="3456760" y="1771107"/>
            <a:ext cx="7382690" cy="863070"/>
          </a:xfrm>
          <a:prstGeom prst="rect">
            <a:avLst/>
          </a:prstGeom>
        </p:spPr>
        <p:txBody>
          <a:bodyPr vert="horz" wrap="square" lIns="66008" tIns="33052" rIns="66008" bIns="33052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6000"/>
              </a:lnSpc>
            </a:pPr>
            <a:r>
              <a:rPr lang="en-US" sz="15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通过建立完善的质量管理与评估体系，确保工业产品在设计、生产、销售等各个环节都符合相关法规和标准要求，从而提高产品质量安全水平。</a:t>
            </a:r>
          </a:p>
        </p:txBody>
      </p:sp>
      <p:sp>
        <p:nvSpPr>
          <p:cNvPr id="48" name="TextBox 48"/>
          <p:cNvSpPr txBox="1"/>
          <p:nvPr/>
        </p:nvSpPr>
        <p:spPr>
          <a:xfrm>
            <a:off x="3456760" y="1395927"/>
            <a:ext cx="7293402" cy="490334"/>
          </a:xfrm>
          <a:prstGeom prst="rect">
            <a:avLst/>
          </a:prstGeom>
        </p:spPr>
        <p:txBody>
          <a:bodyPr vert="horz" wrap="square" lIns="66008" tIns="33052" rIns="66008" bIns="33052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提高工业产品质量安全水平</a:t>
            </a:r>
          </a:p>
        </p:txBody>
      </p:sp>
      <p:sp>
        <p:nvSpPr>
          <p:cNvPr id="49" name="TextBox 49"/>
          <p:cNvSpPr txBox="1"/>
          <p:nvPr/>
        </p:nvSpPr>
        <p:spPr>
          <a:xfrm>
            <a:off x="1704918" y="3545958"/>
            <a:ext cx="7382690" cy="863070"/>
          </a:xfrm>
          <a:prstGeom prst="rect">
            <a:avLst/>
          </a:prstGeom>
        </p:spPr>
        <p:txBody>
          <a:bodyPr vert="horz" wrap="square" lIns="66008" tIns="33052" rIns="66008" bIns="33052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6000"/>
              </a:lnSpc>
            </a:pPr>
            <a:r>
              <a:rPr lang="en-US" sz="15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通过加强质量管理和评估，帮助企业提高产品质量、降低生产成本、增强市场竞争力，进而实现可持续发展。</a:t>
            </a:r>
          </a:p>
        </p:txBody>
      </p:sp>
      <p:sp>
        <p:nvSpPr>
          <p:cNvPr id="50" name="TextBox 50"/>
          <p:cNvSpPr txBox="1"/>
          <p:nvPr/>
        </p:nvSpPr>
        <p:spPr>
          <a:xfrm>
            <a:off x="1704918" y="3081147"/>
            <a:ext cx="7382690" cy="490334"/>
          </a:xfrm>
          <a:prstGeom prst="rect">
            <a:avLst/>
          </a:prstGeom>
        </p:spPr>
        <p:txBody>
          <a:bodyPr vert="horz" wrap="square" lIns="66008" tIns="33052" rIns="66008" bIns="33052" rtlCol="0" anchor="b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促进企业可持续发展</a:t>
            </a: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4289936" y="1498289"/>
            <a:ext cx="3861422" cy="3861422"/>
          </a:xfrm>
          <a:prstGeom prst="diamond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44972" y="1608799"/>
            <a:ext cx="5067193" cy="1224567"/>
            <a:chOff x="44972" y="1608799"/>
            <a:chExt cx="5067193" cy="1224567"/>
          </a:xfrm>
        </p:grpSpPr>
        <p:sp>
          <p:nvSpPr>
            <p:cNvPr id="4" name="AutoShape 4"/>
            <p:cNvSpPr/>
            <p:nvPr/>
          </p:nvSpPr>
          <p:spPr>
            <a:xfrm>
              <a:off x="4429413" y="1744054"/>
              <a:ext cx="682752" cy="682752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TextBox 5"/>
            <p:cNvSpPr txBox="1"/>
            <p:nvPr/>
          </p:nvSpPr>
          <p:spPr>
            <a:xfrm>
              <a:off x="216800" y="2131183"/>
              <a:ext cx="390583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r"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包括质量管理体系的策划、建立、实施、保持和改进等方面。</a:t>
              </a:r>
            </a:p>
          </p:txBody>
        </p:sp>
        <p:sp>
          <p:nvSpPr>
            <p:cNvPr id="6" name="TextBox 6"/>
            <p:cNvSpPr txBox="1"/>
            <p:nvPr/>
          </p:nvSpPr>
          <p:spPr>
            <a:xfrm>
              <a:off x="44972" y="160879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质量管理体系建设</a:t>
              </a:r>
            </a:p>
          </p:txBody>
        </p:sp>
        <p:sp>
          <p:nvSpPr>
            <p:cNvPr id="7" name="Freeform 7"/>
            <p:cNvSpPr/>
            <p:nvPr/>
          </p:nvSpPr>
          <p:spPr>
            <a:xfrm>
              <a:off x="4566065" y="1914535"/>
              <a:ext cx="418083" cy="363887"/>
            </a:xfrm>
            <a:custGeom>
              <a:rect l="l" t="t" r="r" b="b"/>
              <a:pathLst>
                <a:path w="304800" h="304800">
                  <a:moveTo>
                    <a:pt x="257299" y="240773"/>
                  </a:moveTo>
                  <a:lnTo>
                    <a:pt x="257299" y="258156"/>
                  </a:lnTo>
                  <a:lnTo>
                    <a:pt x="47501" y="258156"/>
                  </a:lnTo>
                  <a:lnTo>
                    <a:pt x="47501" y="240773"/>
                  </a:lnTo>
                  <a:cubicBezTo>
                    <a:pt x="47501" y="240773"/>
                    <a:pt x="43015" y="231162"/>
                    <a:pt x="67361" y="208112"/>
                  </a:cubicBezTo>
                  <a:cubicBezTo>
                    <a:pt x="91688" y="185071"/>
                    <a:pt x="88487" y="125511"/>
                    <a:pt x="88487" y="85173"/>
                  </a:cubicBezTo>
                  <a:cubicBezTo>
                    <a:pt x="88487" y="44834"/>
                    <a:pt x="145142" y="43977"/>
                    <a:pt x="145142" y="43977"/>
                  </a:cubicBezTo>
                  <a:lnTo>
                    <a:pt x="147085" y="43977"/>
                  </a:lnTo>
                  <a:cubicBezTo>
                    <a:pt x="147085" y="43996"/>
                    <a:pt x="147085" y="43701"/>
                    <a:pt x="147085" y="37424"/>
                  </a:cubicBezTo>
                  <a:cubicBezTo>
                    <a:pt x="147085" y="33395"/>
                    <a:pt x="133560" y="18802"/>
                    <a:pt x="133560" y="18802"/>
                  </a:cubicBezTo>
                  <a:lnTo>
                    <a:pt x="133360" y="9973"/>
                  </a:lnTo>
                  <a:lnTo>
                    <a:pt x="171555" y="9973"/>
                  </a:lnTo>
                  <a:lnTo>
                    <a:pt x="171298" y="19136"/>
                  </a:lnTo>
                  <a:cubicBezTo>
                    <a:pt x="171298" y="19136"/>
                    <a:pt x="156639" y="33719"/>
                    <a:pt x="156639" y="38014"/>
                  </a:cubicBezTo>
                  <a:cubicBezTo>
                    <a:pt x="156639" y="42167"/>
                    <a:pt x="156639" y="43558"/>
                    <a:pt x="156639" y="43967"/>
                  </a:cubicBezTo>
                  <a:lnTo>
                    <a:pt x="159658" y="43967"/>
                  </a:lnTo>
                  <a:cubicBezTo>
                    <a:pt x="159658" y="43967"/>
                    <a:pt x="216313" y="44825"/>
                    <a:pt x="216313" y="85163"/>
                  </a:cubicBezTo>
                  <a:cubicBezTo>
                    <a:pt x="216313" y="125501"/>
                    <a:pt x="213112" y="185071"/>
                    <a:pt x="237449" y="208121"/>
                  </a:cubicBezTo>
                  <a:cubicBezTo>
                    <a:pt x="261785" y="231172"/>
                    <a:pt x="257299" y="240773"/>
                    <a:pt x="257299" y="240773"/>
                  </a:cubicBezTo>
                  <a:close/>
                  <a:moveTo>
                    <a:pt x="176327" y="267367"/>
                  </a:moveTo>
                  <a:cubicBezTo>
                    <a:pt x="176327" y="280559"/>
                    <a:pt x="165640" y="294827"/>
                    <a:pt x="152457" y="294827"/>
                  </a:cubicBezTo>
                  <a:cubicBezTo>
                    <a:pt x="139275" y="294827"/>
                    <a:pt x="128588" y="280559"/>
                    <a:pt x="128588" y="267367"/>
                  </a:cubicBezTo>
                  <a:cubicBezTo>
                    <a:pt x="128588" y="267662"/>
                    <a:pt x="176327" y="267062"/>
                    <a:pt x="176327" y="267367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7180959" y="1608799"/>
            <a:ext cx="4946836" cy="1224567"/>
            <a:chOff x="7180959" y="1608799"/>
            <a:chExt cx="4946836" cy="1224567"/>
          </a:xfrm>
        </p:grpSpPr>
        <p:sp>
          <p:nvSpPr>
            <p:cNvPr id="9" name="AutoShape 9"/>
            <p:cNvSpPr/>
            <p:nvPr/>
          </p:nvSpPr>
          <p:spPr>
            <a:xfrm>
              <a:off x="7180959" y="1688047"/>
              <a:ext cx="682752" cy="682752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TextBox 10"/>
            <p:cNvSpPr txBox="1"/>
            <p:nvPr/>
          </p:nvSpPr>
          <p:spPr>
            <a:xfrm>
              <a:off x="8027972" y="2131183"/>
              <a:ext cx="390583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涉及产品设计、原材料采购、生产过程控制、成品检验等各个环节的质量控制。</a:t>
              </a:r>
            </a:p>
          </p:txBody>
        </p:sp>
        <p:sp>
          <p:nvSpPr>
            <p:cNvPr id="11" name="TextBox 11"/>
            <p:cNvSpPr txBox="1"/>
            <p:nvPr/>
          </p:nvSpPr>
          <p:spPr>
            <a:xfrm>
              <a:off x="7606701" y="160879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产品质量控制</a:t>
              </a:r>
            </a:p>
          </p:txBody>
        </p:sp>
        <p:sp>
          <p:nvSpPr>
            <p:cNvPr id="12" name="Freeform 12"/>
            <p:cNvSpPr/>
            <p:nvPr/>
          </p:nvSpPr>
          <p:spPr>
            <a:xfrm>
              <a:off x="7356302" y="1863389"/>
              <a:ext cx="332068" cy="332068"/>
            </a:xfrm>
            <a:custGeom>
              <a:rect l="l" t="t" r="r" b="b"/>
              <a:pathLst>
                <a:path w="304800" h="304800">
                  <a:moveTo>
                    <a:pt x="304800" y="171155"/>
                  </a:moveTo>
                  <a:lnTo>
                    <a:pt x="304800" y="133055"/>
                  </a:lnTo>
                  <a:lnTo>
                    <a:pt x="259261" y="114081"/>
                  </a:lnTo>
                  <a:cubicBezTo>
                    <a:pt x="257994" y="110509"/>
                    <a:pt x="256661" y="107051"/>
                    <a:pt x="255022" y="103661"/>
                  </a:cubicBezTo>
                  <a:lnTo>
                    <a:pt x="273406" y="57893"/>
                  </a:lnTo>
                  <a:lnTo>
                    <a:pt x="246459" y="30956"/>
                  </a:lnTo>
                  <a:lnTo>
                    <a:pt x="201101" y="49635"/>
                  </a:lnTo>
                  <a:cubicBezTo>
                    <a:pt x="197644" y="47958"/>
                    <a:pt x="194110" y="46549"/>
                    <a:pt x="190462" y="45244"/>
                  </a:cubicBezTo>
                  <a:lnTo>
                    <a:pt x="171155" y="0"/>
                  </a:lnTo>
                  <a:lnTo>
                    <a:pt x="133055" y="0"/>
                  </a:lnTo>
                  <a:lnTo>
                    <a:pt x="114224" y="45091"/>
                  </a:lnTo>
                  <a:cubicBezTo>
                    <a:pt x="110433" y="46434"/>
                    <a:pt x="106785" y="47844"/>
                    <a:pt x="103175" y="49559"/>
                  </a:cubicBezTo>
                  <a:lnTo>
                    <a:pt x="57893" y="31366"/>
                  </a:lnTo>
                  <a:lnTo>
                    <a:pt x="30956" y="58303"/>
                  </a:lnTo>
                  <a:lnTo>
                    <a:pt x="49416" y="103175"/>
                  </a:lnTo>
                  <a:cubicBezTo>
                    <a:pt x="47625" y="106861"/>
                    <a:pt x="46177" y="110614"/>
                    <a:pt x="44796" y="114491"/>
                  </a:cubicBezTo>
                  <a:lnTo>
                    <a:pt x="0" y="133645"/>
                  </a:lnTo>
                  <a:lnTo>
                    <a:pt x="0" y="171745"/>
                  </a:lnTo>
                  <a:lnTo>
                    <a:pt x="44834" y="190424"/>
                  </a:lnTo>
                  <a:cubicBezTo>
                    <a:pt x="46215" y="194291"/>
                    <a:pt x="47701" y="198053"/>
                    <a:pt x="49482" y="201740"/>
                  </a:cubicBezTo>
                  <a:lnTo>
                    <a:pt x="31366" y="246907"/>
                  </a:lnTo>
                  <a:lnTo>
                    <a:pt x="58303" y="273844"/>
                  </a:lnTo>
                  <a:lnTo>
                    <a:pt x="103289" y="255318"/>
                  </a:lnTo>
                  <a:cubicBezTo>
                    <a:pt x="106899" y="257032"/>
                    <a:pt x="110585" y="258404"/>
                    <a:pt x="114376" y="259709"/>
                  </a:cubicBezTo>
                  <a:lnTo>
                    <a:pt x="133645" y="304800"/>
                  </a:lnTo>
                  <a:lnTo>
                    <a:pt x="171745" y="304800"/>
                  </a:lnTo>
                  <a:lnTo>
                    <a:pt x="190605" y="259480"/>
                  </a:lnTo>
                  <a:cubicBezTo>
                    <a:pt x="194215" y="258137"/>
                    <a:pt x="197787" y="256727"/>
                    <a:pt x="201206" y="255089"/>
                  </a:cubicBezTo>
                  <a:lnTo>
                    <a:pt x="246898" y="273396"/>
                  </a:lnTo>
                  <a:lnTo>
                    <a:pt x="273834" y="246459"/>
                  </a:lnTo>
                  <a:lnTo>
                    <a:pt x="255079" y="200997"/>
                  </a:lnTo>
                  <a:cubicBezTo>
                    <a:pt x="256680" y="197577"/>
                    <a:pt x="257985" y="194110"/>
                    <a:pt x="259251" y="190576"/>
                  </a:cubicBezTo>
                  <a:lnTo>
                    <a:pt x="304800" y="171155"/>
                  </a:lnTo>
                  <a:close/>
                  <a:moveTo>
                    <a:pt x="152105" y="209550"/>
                  </a:moveTo>
                  <a:cubicBezTo>
                    <a:pt x="120558" y="209550"/>
                    <a:pt x="94955" y="183947"/>
                    <a:pt x="94955" y="152400"/>
                  </a:cubicBezTo>
                  <a:cubicBezTo>
                    <a:pt x="94955" y="120853"/>
                    <a:pt x="120558" y="95250"/>
                    <a:pt x="152105" y="95250"/>
                  </a:cubicBezTo>
                  <a:cubicBezTo>
                    <a:pt x="183652" y="95250"/>
                    <a:pt x="209255" y="120853"/>
                    <a:pt x="209255" y="152400"/>
                  </a:cubicBezTo>
                  <a:cubicBezTo>
                    <a:pt x="209255" y="183947"/>
                    <a:pt x="183652" y="209550"/>
                    <a:pt x="152105" y="20955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" name="Group 13"/>
          <p:cNvGrpSpPr/>
          <p:nvPr/>
        </p:nvGrpSpPr>
        <p:grpSpPr>
          <a:xfrm>
            <a:off x="24384" y="4380910"/>
            <a:ext cx="5067193" cy="1224566"/>
            <a:chOff x="24384" y="4380910"/>
            <a:chExt cx="5067193" cy="1224566"/>
          </a:xfrm>
        </p:grpSpPr>
        <p:sp>
          <p:nvSpPr>
            <p:cNvPr id="14" name="AutoShape 14"/>
            <p:cNvSpPr/>
            <p:nvPr/>
          </p:nvSpPr>
          <p:spPr>
            <a:xfrm>
              <a:off x="4408825" y="4436917"/>
              <a:ext cx="682752" cy="682752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TextBox 15"/>
            <p:cNvSpPr txBox="1"/>
            <p:nvPr/>
          </p:nvSpPr>
          <p:spPr>
            <a:xfrm>
              <a:off x="196211" y="4903293"/>
              <a:ext cx="390583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r"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包括对产品质量的定期评估、监督抽查、质量事故处理等方面的内容。</a:t>
              </a:r>
            </a:p>
          </p:txBody>
        </p:sp>
        <p:sp>
          <p:nvSpPr>
            <p:cNvPr id="16" name="TextBox 16"/>
            <p:cNvSpPr txBox="1"/>
            <p:nvPr/>
          </p:nvSpPr>
          <p:spPr>
            <a:xfrm>
              <a:off x="24384" y="4380910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质量评估与监督</a:t>
              </a:r>
            </a:p>
          </p:txBody>
        </p:sp>
        <p:sp>
          <p:nvSpPr>
            <p:cNvPr id="17" name="Freeform 17"/>
            <p:cNvSpPr/>
            <p:nvPr/>
          </p:nvSpPr>
          <p:spPr>
            <a:xfrm>
              <a:off x="4584167" y="4590972"/>
              <a:ext cx="332068" cy="374641"/>
            </a:xfrm>
            <a:custGeom>
              <a:rect l="l" t="t" r="r" b="b"/>
              <a:pathLst>
                <a:path w="304800" h="304800">
                  <a:moveTo>
                    <a:pt x="0" y="209550"/>
                  </a:moveTo>
                  <a:lnTo>
                    <a:pt x="152410" y="247650"/>
                  </a:lnTo>
                  <a:lnTo>
                    <a:pt x="304800" y="209550"/>
                  </a:lnTo>
                  <a:lnTo>
                    <a:pt x="304800" y="247650"/>
                  </a:lnTo>
                  <a:lnTo>
                    <a:pt x="152410" y="285750"/>
                  </a:lnTo>
                  <a:lnTo>
                    <a:pt x="0" y="247650"/>
                  </a:lnTo>
                  <a:close/>
                  <a:moveTo>
                    <a:pt x="0" y="133350"/>
                  </a:moveTo>
                  <a:lnTo>
                    <a:pt x="152410" y="171450"/>
                  </a:lnTo>
                  <a:lnTo>
                    <a:pt x="304800" y="133350"/>
                  </a:lnTo>
                  <a:lnTo>
                    <a:pt x="304800" y="171450"/>
                  </a:lnTo>
                  <a:lnTo>
                    <a:pt x="152410" y="209550"/>
                  </a:lnTo>
                  <a:lnTo>
                    <a:pt x="0" y="171450"/>
                  </a:lnTo>
                  <a:close/>
                  <a:moveTo>
                    <a:pt x="0" y="57150"/>
                  </a:moveTo>
                  <a:lnTo>
                    <a:pt x="152410" y="19050"/>
                  </a:lnTo>
                  <a:lnTo>
                    <a:pt x="304800" y="57150"/>
                  </a:lnTo>
                  <a:lnTo>
                    <a:pt x="304800" y="95250"/>
                  </a:lnTo>
                  <a:lnTo>
                    <a:pt x="152410" y="133350"/>
                  </a:lnTo>
                  <a:lnTo>
                    <a:pt x="0" y="95250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" name="Group 18"/>
          <p:cNvGrpSpPr/>
          <p:nvPr/>
        </p:nvGrpSpPr>
        <p:grpSpPr>
          <a:xfrm>
            <a:off x="7180959" y="4380910"/>
            <a:ext cx="4946836" cy="1224566"/>
            <a:chOff x="7180959" y="4380910"/>
            <a:chExt cx="4946836" cy="1224566"/>
          </a:xfrm>
        </p:grpSpPr>
        <p:sp>
          <p:nvSpPr>
            <p:cNvPr id="19" name="AutoShape 19"/>
            <p:cNvSpPr/>
            <p:nvPr/>
          </p:nvSpPr>
          <p:spPr>
            <a:xfrm>
              <a:off x="7180959" y="4436917"/>
              <a:ext cx="682752" cy="682752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TextBox 20"/>
            <p:cNvSpPr txBox="1"/>
            <p:nvPr/>
          </p:nvSpPr>
          <p:spPr>
            <a:xfrm>
              <a:off x="8027972" y="4903293"/>
              <a:ext cx="390583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针对产品质量存在的问题，采取相应的改进措施，持续提升产品质量水平。</a:t>
              </a:r>
            </a:p>
          </p:txBody>
        </p:sp>
        <p:sp>
          <p:nvSpPr>
            <p:cNvPr id="21" name="TextBox 21"/>
            <p:cNvSpPr txBox="1"/>
            <p:nvPr/>
          </p:nvSpPr>
          <p:spPr>
            <a:xfrm>
              <a:off x="7606701" y="4380910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质量改进与提升</a:t>
              </a:r>
            </a:p>
          </p:txBody>
        </p:sp>
        <p:sp>
          <p:nvSpPr>
            <p:cNvPr id="22" name="Freeform 22"/>
            <p:cNvSpPr/>
            <p:nvPr/>
          </p:nvSpPr>
          <p:spPr>
            <a:xfrm>
              <a:off x="7339272" y="4595230"/>
              <a:ext cx="366126" cy="366126"/>
            </a:xfrm>
            <a:custGeom>
              <a:rect l="l" t="t" r="r" b="b"/>
              <a:pathLst>
                <a:path w="304800" h="304800">
                  <a:moveTo>
                    <a:pt x="152800" y="79486"/>
                  </a:moveTo>
                  <a:cubicBezTo>
                    <a:pt x="152800" y="79486"/>
                    <a:pt x="133750" y="38891"/>
                    <a:pt x="90888" y="38891"/>
                  </a:cubicBezTo>
                  <a:cubicBezTo>
                    <a:pt x="44053" y="38891"/>
                    <a:pt x="19450" y="78581"/>
                    <a:pt x="19450" y="118262"/>
                  </a:cubicBezTo>
                  <a:cubicBezTo>
                    <a:pt x="19450" y="184147"/>
                    <a:pt x="152800" y="265900"/>
                    <a:pt x="152800" y="265900"/>
                  </a:cubicBezTo>
                  <a:cubicBezTo>
                    <a:pt x="152800" y="265900"/>
                    <a:pt x="285350" y="184937"/>
                    <a:pt x="285350" y="118262"/>
                  </a:cubicBezTo>
                  <a:cubicBezTo>
                    <a:pt x="285350" y="77781"/>
                    <a:pt x="259956" y="38891"/>
                    <a:pt x="214713" y="38891"/>
                  </a:cubicBezTo>
                  <a:cubicBezTo>
                    <a:pt x="169469" y="38891"/>
                    <a:pt x="152800" y="79486"/>
                    <a:pt x="152800" y="79486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汇报范围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378798" y="3644837"/>
            <a:ext cx="9429750" cy="11049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5175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工业产品质量安全现状与挑战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060858" y="2108645"/>
            <a:ext cx="7677150" cy="15716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7650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tretch>
            <a:fillRect/>
          </a:stretch>
        </p:blipFill>
        <p:spPr>
          <a:xfrm>
            <a:off x="7092557" y="1559288"/>
            <a:ext cx="4492828" cy="4492828"/>
          </a:xfrm>
          <a:prstGeom prst="round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539110" y="148837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739477" y="137065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1</a:t>
            </a:r>
          </a:p>
        </p:txBody>
      </p:sp>
      <p:sp>
        <p:nvSpPr>
          <p:cNvPr id="5" name="Freeform 5"/>
          <p:cNvSpPr/>
          <p:nvPr/>
        </p:nvSpPr>
        <p:spPr>
          <a:xfrm>
            <a:off x="539110" y="320584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739477" y="308812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</a:t>
            </a:r>
          </a:p>
        </p:txBody>
      </p:sp>
      <p:sp>
        <p:nvSpPr>
          <p:cNvPr id="7" name="Freeform 7"/>
          <p:cNvSpPr/>
          <p:nvPr/>
        </p:nvSpPr>
        <p:spPr>
          <a:xfrm>
            <a:off x="539110" y="4984278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739477" y="4866556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3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2248535" y="1715158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随着工业技术的不断进步和管理体系的日益完善，工业产品质量水平整体呈现稳步提升的趋势。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2248535" y="1250513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总体质量水平稳步提升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2248535" y="3368732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尽管总体质量水平提升，但在某些特定领域和行业中，仍存在一些质量安全隐患，如材料不合格、设计缺陷等。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2248535" y="2928472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部分领域存在质量安全隐患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2248535" y="5134585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随着全球化进程的加快，各国工业产品在国际市场上的竞争日益激烈，对产品质量的要求也越来越高。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2248535" y="4694325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国际质量竞争日益激烈</a:t>
            </a:r>
          </a:p>
        </p:txBody>
      </p: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当前工业产品质量安全形势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705128" y="1258733"/>
            <a:ext cx="5140491" cy="5140490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422466" y="1924848"/>
            <a:ext cx="5064406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新技术的不断涌现和应用，对工业产品质量提出了新的挑战，如新材料、新工艺等的应用需要更加严格的质量控制和评估。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422466" y="1539657"/>
            <a:ext cx="4169507" cy="36728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技术创新带来的挑战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422466" y="3539953"/>
            <a:ext cx="5064406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消费者需求的多样化使得工业产品种类繁多，不同产品之间的质量差异大，对质量管理提出了更高的要求。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422466" y="3191338"/>
            <a:ext cx="4169507" cy="36728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市场需求多样化的挑战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422466" y="5213997"/>
            <a:ext cx="5064406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国际贸易中的技术壁垒和绿色壁垒等对产品质量提出了更高的要求，需要企业加强质量管理和技术创新以应对挑战。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6422466" y="4823558"/>
            <a:ext cx="4169507" cy="36728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国际贸易壁垒的挑战</a:t>
            </a:r>
          </a:p>
        </p:txBody>
      </p:sp>
      <p:grpSp>
        <p:nvGrpSpPr>
          <p:cNvPr id="9" name="Group 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0" name="AutoShape 1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TextBox 3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面临的挑战和问题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629637" y="1434871"/>
            <a:ext cx="638131" cy="63813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3764381" y="1569615"/>
            <a:ext cx="368642" cy="36864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4" name="Connector 4"/>
          <p:cNvCxnSpPr/>
          <p:nvPr/>
        </p:nvCxnSpPr>
        <p:spPr>
          <a:xfrm flipH="1">
            <a:off x="3948703" y="2073002"/>
            <a:ext cx="0" cy="872548"/>
          </a:xfrm>
          <a:prstGeom prst="line">
            <a:avLst/>
          </a:prstGeom>
          <a:ln w="9525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5" name="TextBox 5"/>
          <p:cNvSpPr txBox="1"/>
          <p:nvPr/>
        </p:nvSpPr>
        <p:spPr>
          <a:xfrm>
            <a:off x="4406789" y="1220516"/>
            <a:ext cx="689129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案例一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4406789" y="1769156"/>
            <a:ext cx="6891292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某汽车制造企业因为零部件质量问题导致召回事件，造成巨大经济损失和品牌声誉损失。该事件暴露了企业在零部件采购和质量控制方面的漏洞，需要加强供应商管理和质量控制流程。</a:t>
            </a:r>
          </a:p>
        </p:txBody>
      </p:sp>
      <p:sp>
        <p:nvSpPr>
          <p:cNvPr id="7" name="AutoShape 7"/>
          <p:cNvSpPr/>
          <p:nvPr/>
        </p:nvSpPr>
        <p:spPr>
          <a:xfrm>
            <a:off x="-545608" y="2453663"/>
            <a:ext cx="3870955" cy="387095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8" name="Picture 8"/>
          <p:cNvPicPr>
            <a:picLocks noChangeAspect="1"/>
          </p:cNvPicPr>
          <p:nvPr/>
        </p:nvPicPr>
        <p:blipFill>
          <a:blip r:embed="rId2">
            <a:alphaModFix/>
          </a:blip>
          <a:srcRect l="12500" r="12500"/>
          <a:stretch>
            <a:fillRect/>
          </a:stretch>
        </p:blipFill>
        <p:spPr>
          <a:xfrm>
            <a:off x="-344549" y="2654723"/>
            <a:ext cx="3468836" cy="3468836"/>
          </a:xfrm>
          <a:prstGeom prst="ellipse">
            <a:avLst/>
          </a:prstGeom>
        </p:spPr>
      </p:pic>
      <p:sp>
        <p:nvSpPr>
          <p:cNvPr id="9" name="AutoShape 9"/>
          <p:cNvSpPr/>
          <p:nvPr/>
        </p:nvSpPr>
        <p:spPr>
          <a:xfrm>
            <a:off x="3629637" y="3155196"/>
            <a:ext cx="638131" cy="63813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3764381" y="3289940"/>
            <a:ext cx="368642" cy="36864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1" name="Connector 11"/>
          <p:cNvCxnSpPr/>
          <p:nvPr/>
        </p:nvCxnSpPr>
        <p:spPr>
          <a:xfrm flipH="1">
            <a:off x="3948703" y="3793327"/>
            <a:ext cx="0" cy="872548"/>
          </a:xfrm>
          <a:prstGeom prst="line">
            <a:avLst/>
          </a:prstGeom>
          <a:ln w="9525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2" name="TextBox 12"/>
          <p:cNvSpPr txBox="1"/>
          <p:nvPr/>
        </p:nvSpPr>
        <p:spPr>
          <a:xfrm>
            <a:off x="4406789" y="2940841"/>
            <a:ext cx="689129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案例二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406789" y="3489481"/>
            <a:ext cx="6891292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某电子产品生产企业因为产品设计缺陷导致用户投诉和产品召回，给企业带来重大损失。该事件提醒企业在产品设计阶段就要充分考虑质量安全因素，加强设计评审和测试验证工作。</a:t>
            </a:r>
          </a:p>
        </p:txBody>
      </p:sp>
      <p:sp>
        <p:nvSpPr>
          <p:cNvPr id="14" name="AutoShape 14"/>
          <p:cNvSpPr/>
          <p:nvPr/>
        </p:nvSpPr>
        <p:spPr>
          <a:xfrm>
            <a:off x="3629637" y="4875521"/>
            <a:ext cx="638131" cy="63813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3764381" y="5010265"/>
            <a:ext cx="368642" cy="36864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6" name="Connector 16"/>
          <p:cNvCxnSpPr/>
          <p:nvPr/>
        </p:nvCxnSpPr>
        <p:spPr>
          <a:xfrm flipH="1">
            <a:off x="3948703" y="5513651"/>
            <a:ext cx="0" cy="872548"/>
          </a:xfrm>
          <a:prstGeom prst="line">
            <a:avLst/>
          </a:prstGeom>
          <a:ln w="9525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7" name="TextBox 17"/>
          <p:cNvSpPr txBox="1"/>
          <p:nvPr/>
        </p:nvSpPr>
        <p:spPr>
          <a:xfrm>
            <a:off x="4406789" y="4661166"/>
            <a:ext cx="689129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案例三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4406789" y="5209806"/>
            <a:ext cx="6891292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某食品生产企业因为使用不合格原料导致产品质量问题，引发公众关注和舆论质疑。该事件强调了企业在原料采购和质量控制方面的重要性，需要建立完善的原料验收和质量控制体系。</a:t>
            </a:r>
          </a:p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案例分析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378798" y="3644837"/>
            <a:ext cx="9429750" cy="11049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5175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质量管理与评估体系概述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060858" y="2108645"/>
            <a:ext cx="7677150" cy="15716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7650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26847" b="26847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质量管理是指在质量方面指挥和控制组织的协调的活动，通常包括制定质量方针和质量目标、质量策划、质量控制、质量保证和质量改进。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质量管理对于企业来说至关重要，它能够提高产品质量，降低生产成本，增强顾客满意度和忠诚度，提升企业竞争力。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质量管理的定义和重要性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质量管理的重要性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质量管理定义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3574694" y="1423099"/>
            <a:ext cx="8029575" cy="762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评估体系的目的</a:t>
            </a:r>
          </a:p>
        </p:txBody>
      </p:sp>
      <p:sp>
        <p:nvSpPr>
          <p:cNvPr id="3" name="AutoShape 3"/>
          <p:cNvSpPr/>
          <p:nvPr/>
        </p:nvSpPr>
        <p:spPr>
          <a:xfrm>
            <a:off x="125016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19725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188000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6" name="Connector 6"/>
          <p:cNvCxnSpPr/>
          <p:nvPr/>
        </p:nvCxnSpPr>
        <p:spPr>
          <a:xfrm>
            <a:off x="1951634" y="6029346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TextBox 7"/>
          <p:cNvSpPr txBox="1"/>
          <p:nvPr/>
        </p:nvSpPr>
        <p:spPr>
          <a:xfrm>
            <a:off x="3574694" y="1913291"/>
            <a:ext cx="777693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评估体系的主要目的是对工业产品的质量进行全面的检查和评价，以确保产品符合相关标准和客户的要求。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1197254" y="3971227"/>
            <a:ext cx="8029575" cy="762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评估体系的作用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1197254" y="4461419"/>
            <a:ext cx="7806355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评估体系可以帮助企业识别产品质量存在的问题和不足之处，及时采取改进措施，提高产品质量水平。同时，评估结果也可以作为企业决策的重要依据，指导企业进行产品设计和生产过程的优化。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3552256" y="3306002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3499345" y="3306002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182096" y="3306002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>
            <a:off x="4253725" y="3380232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评估体系的目的和作用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543457" y="1876457"/>
            <a:ext cx="3105086" cy="3105086"/>
          </a:xfrm>
          <a:prstGeom prst="ellipse">
            <a:avLst/>
          </a:prstGeom>
          <a:solidFill>
            <a:schemeClr val="accent2">
              <a:alpha val="29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838682" y="2171682"/>
            <a:ext cx="2514635" cy="251463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797329" y="1537698"/>
            <a:ext cx="346677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质量管理与评估体系的联系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797329" y="2820233"/>
            <a:ext cx="3466777" cy="341833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质量管理和评估体系都是为了提高产品质量，确保产品符合相关标准和客户要求。两者之间存在密切的联系，质量管理为评估体系提供了基础和依据，而评估体系则是对质量管理效果的检验和反馈。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7936144" y="1537698"/>
            <a:ext cx="346677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质量管理与评估体系的区别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7936144" y="2820233"/>
            <a:ext cx="3466777" cy="341833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质量管理更注重对生产过程的控制和改进，而评估体系则是对产品质量的全面检查和评价。质量管理是主动的、预防性的，而评估体系则是被动的、反应性的。</a:t>
            </a:r>
          </a:p>
        </p:txBody>
      </p:sp>
      <p:sp>
        <p:nvSpPr>
          <p:cNvPr id="8" name="Freeform 8"/>
          <p:cNvSpPr/>
          <p:nvPr/>
        </p:nvSpPr>
        <p:spPr>
          <a:xfrm>
            <a:off x="5503755" y="2836755"/>
            <a:ext cx="1184490" cy="1184490"/>
          </a:xfrm>
          <a:custGeom>
            <a:rect l="l" t="t" r="r" b="b"/>
            <a:pathLst>
              <a:path w="304800" h="304800">
                <a:moveTo>
                  <a:pt x="0" y="209550"/>
                </a:moveTo>
                <a:lnTo>
                  <a:pt x="152410" y="247650"/>
                </a:lnTo>
                <a:lnTo>
                  <a:pt x="304800" y="209550"/>
                </a:lnTo>
                <a:lnTo>
                  <a:pt x="304800" y="247650"/>
                </a:lnTo>
                <a:lnTo>
                  <a:pt x="152410" y="285750"/>
                </a:lnTo>
                <a:lnTo>
                  <a:pt x="0" y="247650"/>
                </a:lnTo>
                <a:close/>
                <a:moveTo>
                  <a:pt x="0" y="133350"/>
                </a:moveTo>
                <a:lnTo>
                  <a:pt x="152410" y="171450"/>
                </a:lnTo>
                <a:lnTo>
                  <a:pt x="304800" y="133350"/>
                </a:lnTo>
                <a:lnTo>
                  <a:pt x="304800" y="171450"/>
                </a:lnTo>
                <a:lnTo>
                  <a:pt x="152410" y="209550"/>
                </a:lnTo>
                <a:lnTo>
                  <a:pt x="0" y="171450"/>
                </a:lnTo>
                <a:close/>
                <a:moveTo>
                  <a:pt x="0" y="57150"/>
                </a:moveTo>
                <a:lnTo>
                  <a:pt x="152410" y="19050"/>
                </a:lnTo>
                <a:lnTo>
                  <a:pt x="304800" y="57150"/>
                </a:lnTo>
                <a:lnTo>
                  <a:pt x="304800" y="95250"/>
                </a:lnTo>
                <a:lnTo>
                  <a:pt x="152410" y="133350"/>
                </a:lnTo>
                <a:lnTo>
                  <a:pt x="0" y="9525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9" name="Group 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0" name="AutoShape 1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TextBox 3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质量管理与评估体系的关系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378798" y="3644837"/>
            <a:ext cx="9429750" cy="11049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5175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质量管理体系建设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060858" y="2108645"/>
            <a:ext cx="7677150" cy="15716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7650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1477192" y="3522743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2568117" y="1927706"/>
            <a:ext cx="2204933" cy="2157159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4067465" y="3482773"/>
            <a:ext cx="2116735" cy="2070873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5566823" y="2336206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6184200" y="2878170"/>
            <a:ext cx="461677" cy="550831"/>
            <a:chOff x="6184200" y="2878170"/>
            <a:chExt cx="461677" cy="550831"/>
          </a:xfrm>
        </p:grpSpPr>
        <p:sp>
          <p:nvSpPr>
            <p:cNvPr id="7" name="Freeform 7"/>
            <p:cNvSpPr/>
            <p:nvPr/>
          </p:nvSpPr>
          <p:spPr>
            <a:xfrm>
              <a:off x="6350411" y="2984088"/>
              <a:ext cx="147161" cy="176213"/>
            </a:xfrm>
            <a:custGeom>
              <a:rect l="l" t="t" r="r" b="b"/>
              <a:pathLst>
                <a:path w="56" h="67">
                  <a:moveTo>
                    <a:pt x="28" y="0"/>
                  </a:moveTo>
                  <a:cubicBezTo>
                    <a:pt x="13" y="0"/>
                    <a:pt x="0" y="13"/>
                    <a:pt x="0" y="28"/>
                  </a:cubicBezTo>
                  <a:cubicBezTo>
                    <a:pt x="0" y="34"/>
                    <a:pt x="2" y="40"/>
                    <a:pt x="7" y="46"/>
                  </a:cubicBezTo>
                  <a:cubicBezTo>
                    <a:pt x="11" y="52"/>
                    <a:pt x="15" y="58"/>
                    <a:pt x="16" y="65"/>
                  </a:cubicBezTo>
                  <a:cubicBezTo>
                    <a:pt x="16" y="67"/>
                    <a:pt x="16" y="67"/>
                    <a:pt x="16" y="67"/>
                  </a:cubicBezTo>
                  <a:cubicBezTo>
                    <a:pt x="25" y="67"/>
                    <a:pt x="25" y="67"/>
                    <a:pt x="25" y="67"/>
                  </a:cubicBezTo>
                  <a:cubicBezTo>
                    <a:pt x="26" y="65"/>
                    <a:pt x="26" y="65"/>
                    <a:pt x="26" y="65"/>
                  </a:cubicBezTo>
                  <a:cubicBezTo>
                    <a:pt x="26" y="61"/>
                    <a:pt x="26" y="50"/>
                    <a:pt x="22" y="42"/>
                  </a:cubicBezTo>
                  <a:cubicBezTo>
                    <a:pt x="24" y="42"/>
                    <a:pt x="26" y="41"/>
                    <a:pt x="28" y="41"/>
                  </a:cubicBezTo>
                  <a:cubicBezTo>
                    <a:pt x="29" y="41"/>
                    <a:pt x="29" y="41"/>
                    <a:pt x="29" y="41"/>
                  </a:cubicBezTo>
                  <a:cubicBezTo>
                    <a:pt x="31" y="41"/>
                    <a:pt x="33" y="42"/>
                    <a:pt x="34" y="42"/>
                  </a:cubicBezTo>
                  <a:cubicBezTo>
                    <a:pt x="32" y="48"/>
                    <a:pt x="31" y="55"/>
                    <a:pt x="31" y="65"/>
                  </a:cubicBezTo>
                  <a:cubicBezTo>
                    <a:pt x="31" y="67"/>
                    <a:pt x="31" y="67"/>
                    <a:pt x="31" y="67"/>
                  </a:cubicBezTo>
                  <a:cubicBezTo>
                    <a:pt x="40" y="67"/>
                    <a:pt x="40" y="67"/>
                    <a:pt x="40" y="67"/>
                  </a:cubicBezTo>
                  <a:cubicBezTo>
                    <a:pt x="41" y="65"/>
                    <a:pt x="41" y="65"/>
                    <a:pt x="41" y="65"/>
                  </a:cubicBezTo>
                  <a:cubicBezTo>
                    <a:pt x="42" y="58"/>
                    <a:pt x="46" y="52"/>
                    <a:pt x="50" y="46"/>
                  </a:cubicBezTo>
                  <a:cubicBezTo>
                    <a:pt x="54" y="41"/>
                    <a:pt x="56" y="34"/>
                    <a:pt x="56" y="28"/>
                  </a:cubicBezTo>
                  <a:cubicBezTo>
                    <a:pt x="56" y="13"/>
                    <a:pt x="44" y="0"/>
                    <a:pt x="28" y="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6184200" y="2878170"/>
              <a:ext cx="461677" cy="550831"/>
            </a:xfrm>
            <a:custGeom>
              <a:rect l="l" t="t" r="r" b="b"/>
              <a:pathLst>
                <a:path w="175" h="209">
                  <a:moveTo>
                    <a:pt x="146" y="24"/>
                  </a:moveTo>
                  <a:cubicBezTo>
                    <a:pt x="126" y="8"/>
                    <a:pt x="100" y="0"/>
                    <a:pt x="66" y="8"/>
                  </a:cubicBezTo>
                  <a:cubicBezTo>
                    <a:pt x="42" y="15"/>
                    <a:pt x="21" y="33"/>
                    <a:pt x="16" y="67"/>
                  </a:cubicBezTo>
                  <a:cubicBezTo>
                    <a:pt x="14" y="78"/>
                    <a:pt x="16" y="84"/>
                    <a:pt x="16" y="85"/>
                  </a:cubicBezTo>
                  <a:cubicBezTo>
                    <a:pt x="18" y="87"/>
                    <a:pt x="20" y="91"/>
                    <a:pt x="20" y="94"/>
                  </a:cubicBezTo>
                  <a:cubicBezTo>
                    <a:pt x="20" y="95"/>
                    <a:pt x="19" y="96"/>
                    <a:pt x="19" y="97"/>
                  </a:cubicBezTo>
                  <a:cubicBezTo>
                    <a:pt x="2" y="121"/>
                    <a:pt x="2" y="121"/>
                    <a:pt x="2" y="121"/>
                  </a:cubicBezTo>
                  <a:cubicBezTo>
                    <a:pt x="1" y="123"/>
                    <a:pt x="0" y="125"/>
                    <a:pt x="1" y="127"/>
                  </a:cubicBezTo>
                  <a:cubicBezTo>
                    <a:pt x="4" y="132"/>
                    <a:pt x="12" y="131"/>
                    <a:pt x="14" y="132"/>
                  </a:cubicBezTo>
                  <a:cubicBezTo>
                    <a:pt x="16" y="133"/>
                    <a:pt x="17" y="136"/>
                    <a:pt x="16" y="139"/>
                  </a:cubicBezTo>
                  <a:cubicBezTo>
                    <a:pt x="15" y="141"/>
                    <a:pt x="13" y="145"/>
                    <a:pt x="15" y="146"/>
                  </a:cubicBezTo>
                  <a:cubicBezTo>
                    <a:pt x="17" y="147"/>
                    <a:pt x="19" y="148"/>
                    <a:pt x="19" y="148"/>
                  </a:cubicBezTo>
                  <a:cubicBezTo>
                    <a:pt x="19" y="148"/>
                    <a:pt x="16" y="149"/>
                    <a:pt x="16" y="151"/>
                  </a:cubicBezTo>
                  <a:cubicBezTo>
                    <a:pt x="15" y="153"/>
                    <a:pt x="16" y="156"/>
                    <a:pt x="19" y="157"/>
                  </a:cubicBezTo>
                  <a:cubicBezTo>
                    <a:pt x="19" y="157"/>
                    <a:pt x="22" y="164"/>
                    <a:pt x="21" y="171"/>
                  </a:cubicBezTo>
                  <a:cubicBezTo>
                    <a:pt x="20" y="177"/>
                    <a:pt x="18" y="183"/>
                    <a:pt x="23" y="187"/>
                  </a:cubicBezTo>
                  <a:cubicBezTo>
                    <a:pt x="28" y="191"/>
                    <a:pt x="48" y="188"/>
                    <a:pt x="60" y="184"/>
                  </a:cubicBezTo>
                  <a:cubicBezTo>
                    <a:pt x="60" y="184"/>
                    <a:pt x="64" y="191"/>
                    <a:pt x="68" y="209"/>
                  </a:cubicBezTo>
                  <a:cubicBezTo>
                    <a:pt x="152" y="183"/>
                    <a:pt x="152" y="183"/>
                    <a:pt x="152" y="183"/>
                  </a:cubicBezTo>
                  <a:cubicBezTo>
                    <a:pt x="147" y="170"/>
                    <a:pt x="145" y="163"/>
                    <a:pt x="145" y="159"/>
                  </a:cubicBezTo>
                  <a:cubicBezTo>
                    <a:pt x="143" y="148"/>
                    <a:pt x="160" y="128"/>
                    <a:pt x="166" y="106"/>
                  </a:cubicBezTo>
                  <a:cubicBezTo>
                    <a:pt x="173" y="81"/>
                    <a:pt x="175" y="48"/>
                    <a:pt x="146" y="24"/>
                  </a:cubicBezTo>
                  <a:close/>
                  <a:moveTo>
                    <a:pt x="118" y="90"/>
                  </a:moveTo>
                  <a:cubicBezTo>
                    <a:pt x="112" y="98"/>
                    <a:pt x="110" y="104"/>
                    <a:pt x="110" y="110"/>
                  </a:cubicBezTo>
                  <a:cubicBezTo>
                    <a:pt x="110" y="128"/>
                    <a:pt x="110" y="128"/>
                    <a:pt x="110" y="128"/>
                  </a:cubicBezTo>
                  <a:cubicBezTo>
                    <a:pt x="110" y="133"/>
                    <a:pt x="107" y="136"/>
                    <a:pt x="104" y="136"/>
                  </a:cubicBezTo>
                  <a:cubicBezTo>
                    <a:pt x="97" y="136"/>
                    <a:pt x="97" y="136"/>
                    <a:pt x="97" y="136"/>
                  </a:cubicBezTo>
                  <a:cubicBezTo>
                    <a:pt x="96" y="136"/>
                    <a:pt x="96" y="136"/>
                    <a:pt x="96" y="136"/>
                  </a:cubicBezTo>
                  <a:cubicBezTo>
                    <a:pt x="95" y="138"/>
                    <a:pt x="93" y="139"/>
                    <a:pt x="91" y="139"/>
                  </a:cubicBezTo>
                  <a:cubicBezTo>
                    <a:pt x="89" y="139"/>
                    <a:pt x="88" y="138"/>
                    <a:pt x="87" y="136"/>
                  </a:cubicBezTo>
                  <a:cubicBezTo>
                    <a:pt x="86" y="136"/>
                    <a:pt x="86" y="136"/>
                    <a:pt x="86" y="136"/>
                  </a:cubicBezTo>
                  <a:cubicBezTo>
                    <a:pt x="79" y="136"/>
                    <a:pt x="79" y="136"/>
                    <a:pt x="79" y="136"/>
                  </a:cubicBezTo>
                  <a:cubicBezTo>
                    <a:pt x="76" y="136"/>
                    <a:pt x="73" y="133"/>
                    <a:pt x="73" y="129"/>
                  </a:cubicBezTo>
                  <a:cubicBezTo>
                    <a:pt x="73" y="110"/>
                    <a:pt x="73" y="110"/>
                    <a:pt x="73" y="110"/>
                  </a:cubicBezTo>
                  <a:cubicBezTo>
                    <a:pt x="73" y="104"/>
                    <a:pt x="70" y="98"/>
                    <a:pt x="65" y="90"/>
                  </a:cubicBezTo>
                  <a:cubicBezTo>
                    <a:pt x="59" y="83"/>
                    <a:pt x="57" y="76"/>
                    <a:pt x="57" y="68"/>
                  </a:cubicBezTo>
                  <a:cubicBezTo>
                    <a:pt x="57" y="49"/>
                    <a:pt x="72" y="34"/>
                    <a:pt x="91" y="34"/>
                  </a:cubicBezTo>
                  <a:cubicBezTo>
                    <a:pt x="110" y="34"/>
                    <a:pt x="126" y="49"/>
                    <a:pt x="126" y="68"/>
                  </a:cubicBezTo>
                  <a:cubicBezTo>
                    <a:pt x="126" y="76"/>
                    <a:pt x="123" y="83"/>
                    <a:pt x="118" y="9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1996032" y="4065529"/>
            <a:ext cx="664560" cy="579786"/>
            <a:chOff x="1996032" y="4065529"/>
            <a:chExt cx="664560" cy="579786"/>
          </a:xfrm>
        </p:grpSpPr>
        <p:sp>
          <p:nvSpPr>
            <p:cNvPr id="10" name="Freeform 10"/>
            <p:cNvSpPr/>
            <p:nvPr/>
          </p:nvSpPr>
          <p:spPr>
            <a:xfrm>
              <a:off x="1996032" y="4204879"/>
              <a:ext cx="440436" cy="440436"/>
            </a:xfrm>
            <a:custGeom>
              <a:rect l="l" t="t" r="r" b="b"/>
              <a:pathLst>
                <a:path w="167" h="167">
                  <a:moveTo>
                    <a:pt x="161" y="71"/>
                  </a:moveTo>
                  <a:cubicBezTo>
                    <a:pt x="148" y="71"/>
                    <a:pt x="148" y="71"/>
                    <a:pt x="148" y="71"/>
                  </a:cubicBezTo>
                  <a:cubicBezTo>
                    <a:pt x="146" y="62"/>
                    <a:pt x="143" y="54"/>
                    <a:pt x="138" y="47"/>
                  </a:cubicBezTo>
                  <a:cubicBezTo>
                    <a:pt x="147" y="38"/>
                    <a:pt x="147" y="38"/>
                    <a:pt x="147" y="38"/>
                  </a:cubicBezTo>
                  <a:cubicBezTo>
                    <a:pt x="149" y="36"/>
                    <a:pt x="150" y="32"/>
                    <a:pt x="148" y="31"/>
                  </a:cubicBezTo>
                  <a:cubicBezTo>
                    <a:pt x="136" y="19"/>
                    <a:pt x="136" y="19"/>
                    <a:pt x="136" y="19"/>
                  </a:cubicBezTo>
                  <a:cubicBezTo>
                    <a:pt x="135" y="17"/>
                    <a:pt x="131" y="18"/>
                    <a:pt x="129" y="20"/>
                  </a:cubicBezTo>
                  <a:cubicBezTo>
                    <a:pt x="120" y="29"/>
                    <a:pt x="120" y="29"/>
                    <a:pt x="120" y="29"/>
                  </a:cubicBezTo>
                  <a:cubicBezTo>
                    <a:pt x="113" y="24"/>
                    <a:pt x="105" y="21"/>
                    <a:pt x="96" y="19"/>
                  </a:cubicBezTo>
                  <a:cubicBezTo>
                    <a:pt x="96" y="6"/>
                    <a:pt x="96" y="6"/>
                    <a:pt x="96" y="6"/>
                  </a:cubicBezTo>
                  <a:cubicBezTo>
                    <a:pt x="96" y="3"/>
                    <a:pt x="94" y="0"/>
                    <a:pt x="92" y="0"/>
                  </a:cubicBezTo>
                  <a:cubicBezTo>
                    <a:pt x="75" y="0"/>
                    <a:pt x="75" y="0"/>
                    <a:pt x="75" y="0"/>
                  </a:cubicBezTo>
                  <a:cubicBezTo>
                    <a:pt x="73" y="0"/>
                    <a:pt x="71" y="3"/>
                    <a:pt x="71" y="6"/>
                  </a:cubicBezTo>
                  <a:cubicBezTo>
                    <a:pt x="71" y="19"/>
                    <a:pt x="71" y="19"/>
                    <a:pt x="71" y="19"/>
                  </a:cubicBezTo>
                  <a:cubicBezTo>
                    <a:pt x="62" y="21"/>
                    <a:pt x="54" y="24"/>
                    <a:pt x="46" y="29"/>
                  </a:cubicBezTo>
                  <a:cubicBezTo>
                    <a:pt x="37" y="20"/>
                    <a:pt x="37" y="20"/>
                    <a:pt x="37" y="20"/>
                  </a:cubicBezTo>
                  <a:cubicBezTo>
                    <a:pt x="35" y="18"/>
                    <a:pt x="32" y="17"/>
                    <a:pt x="30" y="19"/>
                  </a:cubicBezTo>
                  <a:cubicBezTo>
                    <a:pt x="18" y="31"/>
                    <a:pt x="18" y="31"/>
                    <a:pt x="18" y="31"/>
                  </a:cubicBezTo>
                  <a:cubicBezTo>
                    <a:pt x="17" y="32"/>
                    <a:pt x="17" y="36"/>
                    <a:pt x="19" y="38"/>
                  </a:cubicBezTo>
                  <a:cubicBezTo>
                    <a:pt x="29" y="47"/>
                    <a:pt x="29" y="47"/>
                    <a:pt x="29" y="47"/>
                  </a:cubicBezTo>
                  <a:cubicBezTo>
                    <a:pt x="24" y="54"/>
                    <a:pt x="20" y="62"/>
                    <a:pt x="19" y="71"/>
                  </a:cubicBezTo>
                  <a:cubicBezTo>
                    <a:pt x="6" y="71"/>
                    <a:pt x="6" y="71"/>
                    <a:pt x="6" y="71"/>
                  </a:cubicBezTo>
                  <a:cubicBezTo>
                    <a:pt x="2" y="71"/>
                    <a:pt x="0" y="73"/>
                    <a:pt x="0" y="75"/>
                  </a:cubicBezTo>
                  <a:cubicBezTo>
                    <a:pt x="0" y="92"/>
                    <a:pt x="0" y="92"/>
                    <a:pt x="0" y="92"/>
                  </a:cubicBezTo>
                  <a:cubicBezTo>
                    <a:pt x="0" y="94"/>
                    <a:pt x="2" y="96"/>
                    <a:pt x="6" y="96"/>
                  </a:cubicBezTo>
                  <a:cubicBezTo>
                    <a:pt x="19" y="96"/>
                    <a:pt x="19" y="96"/>
                    <a:pt x="19" y="96"/>
                  </a:cubicBezTo>
                  <a:cubicBezTo>
                    <a:pt x="20" y="105"/>
                    <a:pt x="24" y="113"/>
                    <a:pt x="29" y="120"/>
                  </a:cubicBezTo>
                  <a:cubicBezTo>
                    <a:pt x="19" y="130"/>
                    <a:pt x="19" y="130"/>
                    <a:pt x="19" y="130"/>
                  </a:cubicBezTo>
                  <a:cubicBezTo>
                    <a:pt x="17" y="132"/>
                    <a:pt x="17" y="135"/>
                    <a:pt x="18" y="137"/>
                  </a:cubicBezTo>
                  <a:cubicBezTo>
                    <a:pt x="30" y="148"/>
                    <a:pt x="30" y="148"/>
                    <a:pt x="30" y="148"/>
                  </a:cubicBezTo>
                  <a:cubicBezTo>
                    <a:pt x="32" y="150"/>
                    <a:pt x="35" y="150"/>
                    <a:pt x="37" y="147"/>
                  </a:cubicBezTo>
                  <a:cubicBezTo>
                    <a:pt x="46" y="138"/>
                    <a:pt x="46" y="138"/>
                    <a:pt x="46" y="138"/>
                  </a:cubicBezTo>
                  <a:cubicBezTo>
                    <a:pt x="54" y="143"/>
                    <a:pt x="62" y="147"/>
                    <a:pt x="71" y="148"/>
                  </a:cubicBezTo>
                  <a:cubicBezTo>
                    <a:pt x="71" y="161"/>
                    <a:pt x="71" y="161"/>
                    <a:pt x="71" y="161"/>
                  </a:cubicBezTo>
                  <a:cubicBezTo>
                    <a:pt x="71" y="164"/>
                    <a:pt x="73" y="167"/>
                    <a:pt x="75" y="167"/>
                  </a:cubicBezTo>
                  <a:cubicBezTo>
                    <a:pt x="92" y="167"/>
                    <a:pt x="92" y="167"/>
                    <a:pt x="92" y="167"/>
                  </a:cubicBezTo>
                  <a:cubicBezTo>
                    <a:pt x="94" y="167"/>
                    <a:pt x="96" y="164"/>
                    <a:pt x="96" y="161"/>
                  </a:cubicBezTo>
                  <a:cubicBezTo>
                    <a:pt x="96" y="148"/>
                    <a:pt x="96" y="148"/>
                    <a:pt x="96" y="148"/>
                  </a:cubicBezTo>
                  <a:cubicBezTo>
                    <a:pt x="105" y="147"/>
                    <a:pt x="113" y="143"/>
                    <a:pt x="120" y="138"/>
                  </a:cubicBezTo>
                  <a:cubicBezTo>
                    <a:pt x="129" y="147"/>
                    <a:pt x="129" y="147"/>
                    <a:pt x="129" y="147"/>
                  </a:cubicBezTo>
                  <a:cubicBezTo>
                    <a:pt x="131" y="150"/>
                    <a:pt x="135" y="150"/>
                    <a:pt x="136" y="148"/>
                  </a:cubicBezTo>
                  <a:cubicBezTo>
                    <a:pt x="148" y="137"/>
                    <a:pt x="148" y="137"/>
                    <a:pt x="148" y="137"/>
                  </a:cubicBezTo>
                  <a:cubicBezTo>
                    <a:pt x="150" y="135"/>
                    <a:pt x="149" y="132"/>
                    <a:pt x="147" y="130"/>
                  </a:cubicBezTo>
                  <a:cubicBezTo>
                    <a:pt x="138" y="120"/>
                    <a:pt x="138" y="120"/>
                    <a:pt x="138" y="120"/>
                  </a:cubicBezTo>
                  <a:cubicBezTo>
                    <a:pt x="143" y="113"/>
                    <a:pt x="146" y="105"/>
                    <a:pt x="148" y="96"/>
                  </a:cubicBezTo>
                  <a:cubicBezTo>
                    <a:pt x="161" y="96"/>
                    <a:pt x="161" y="96"/>
                    <a:pt x="161" y="96"/>
                  </a:cubicBezTo>
                  <a:cubicBezTo>
                    <a:pt x="164" y="96"/>
                    <a:pt x="167" y="94"/>
                    <a:pt x="167" y="92"/>
                  </a:cubicBezTo>
                  <a:cubicBezTo>
                    <a:pt x="167" y="75"/>
                    <a:pt x="167" y="75"/>
                    <a:pt x="167" y="75"/>
                  </a:cubicBezTo>
                  <a:cubicBezTo>
                    <a:pt x="167" y="73"/>
                    <a:pt x="164" y="71"/>
                    <a:pt x="161" y="71"/>
                  </a:cubicBezTo>
                  <a:close/>
                  <a:moveTo>
                    <a:pt x="83" y="114"/>
                  </a:moveTo>
                  <a:cubicBezTo>
                    <a:pt x="66" y="114"/>
                    <a:pt x="52" y="101"/>
                    <a:pt x="52" y="84"/>
                  </a:cubicBezTo>
                  <a:cubicBezTo>
                    <a:pt x="52" y="67"/>
                    <a:pt x="66" y="53"/>
                    <a:pt x="83" y="53"/>
                  </a:cubicBezTo>
                  <a:cubicBezTo>
                    <a:pt x="100" y="53"/>
                    <a:pt x="114" y="67"/>
                    <a:pt x="114" y="84"/>
                  </a:cubicBezTo>
                  <a:cubicBezTo>
                    <a:pt x="114" y="101"/>
                    <a:pt x="100" y="114"/>
                    <a:pt x="83" y="114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2341695" y="4065529"/>
              <a:ext cx="318897" cy="316706"/>
            </a:xfrm>
            <a:custGeom>
              <a:rect l="l" t="t" r="r" b="b"/>
              <a:pathLst>
                <a:path w="120" h="120">
                  <a:moveTo>
                    <a:pt x="117" y="51"/>
                  </a:moveTo>
                  <a:cubicBezTo>
                    <a:pt x="108" y="51"/>
                    <a:pt x="108" y="51"/>
                    <a:pt x="108" y="51"/>
                  </a:cubicBezTo>
                  <a:cubicBezTo>
                    <a:pt x="106" y="44"/>
                    <a:pt x="104" y="38"/>
                    <a:pt x="100" y="33"/>
                  </a:cubicBezTo>
                  <a:cubicBezTo>
                    <a:pt x="107" y="27"/>
                    <a:pt x="107" y="27"/>
                    <a:pt x="107" y="27"/>
                  </a:cubicBezTo>
                  <a:cubicBezTo>
                    <a:pt x="109" y="25"/>
                    <a:pt x="109" y="23"/>
                    <a:pt x="108" y="22"/>
                  </a:cubicBezTo>
                  <a:cubicBezTo>
                    <a:pt x="99" y="13"/>
                    <a:pt x="99" y="13"/>
                    <a:pt x="99" y="13"/>
                  </a:cubicBezTo>
                  <a:cubicBezTo>
                    <a:pt x="98" y="12"/>
                    <a:pt x="96" y="12"/>
                    <a:pt x="94" y="14"/>
                  </a:cubicBezTo>
                  <a:cubicBezTo>
                    <a:pt x="87" y="20"/>
                    <a:pt x="87" y="20"/>
                    <a:pt x="87" y="20"/>
                  </a:cubicBezTo>
                  <a:cubicBezTo>
                    <a:pt x="82" y="17"/>
                    <a:pt x="76" y="14"/>
                    <a:pt x="70" y="13"/>
                  </a:cubicBezTo>
                  <a:cubicBezTo>
                    <a:pt x="70" y="4"/>
                    <a:pt x="70" y="4"/>
                    <a:pt x="70" y="4"/>
                  </a:cubicBezTo>
                  <a:cubicBezTo>
                    <a:pt x="70" y="1"/>
                    <a:pt x="69" y="0"/>
                    <a:pt x="67" y="0"/>
                  </a:cubicBezTo>
                  <a:cubicBezTo>
                    <a:pt x="55" y="0"/>
                    <a:pt x="55" y="0"/>
                    <a:pt x="55" y="0"/>
                  </a:cubicBezTo>
                  <a:cubicBezTo>
                    <a:pt x="53" y="0"/>
                    <a:pt x="52" y="1"/>
                    <a:pt x="52" y="4"/>
                  </a:cubicBezTo>
                  <a:cubicBezTo>
                    <a:pt x="52" y="13"/>
                    <a:pt x="52" y="13"/>
                    <a:pt x="52" y="13"/>
                  </a:cubicBezTo>
                  <a:cubicBezTo>
                    <a:pt x="45" y="14"/>
                    <a:pt x="39" y="17"/>
                    <a:pt x="34" y="20"/>
                  </a:cubicBezTo>
                  <a:cubicBezTo>
                    <a:pt x="28" y="14"/>
                    <a:pt x="28" y="14"/>
                    <a:pt x="28" y="14"/>
                  </a:cubicBezTo>
                  <a:cubicBezTo>
                    <a:pt x="26" y="12"/>
                    <a:pt x="24" y="12"/>
                    <a:pt x="22" y="13"/>
                  </a:cubicBezTo>
                  <a:cubicBezTo>
                    <a:pt x="14" y="22"/>
                    <a:pt x="14" y="22"/>
                    <a:pt x="14" y="22"/>
                  </a:cubicBezTo>
                  <a:cubicBezTo>
                    <a:pt x="13" y="23"/>
                    <a:pt x="13" y="25"/>
                    <a:pt x="15" y="27"/>
                  </a:cubicBezTo>
                  <a:cubicBezTo>
                    <a:pt x="21" y="33"/>
                    <a:pt x="21" y="33"/>
                    <a:pt x="21" y="33"/>
                  </a:cubicBezTo>
                  <a:cubicBezTo>
                    <a:pt x="18" y="38"/>
                    <a:pt x="15" y="44"/>
                    <a:pt x="14" y="51"/>
                  </a:cubicBezTo>
                  <a:cubicBezTo>
                    <a:pt x="5" y="51"/>
                    <a:pt x="5" y="51"/>
                    <a:pt x="5" y="51"/>
                  </a:cubicBezTo>
                  <a:cubicBezTo>
                    <a:pt x="2" y="51"/>
                    <a:pt x="0" y="52"/>
                    <a:pt x="0" y="54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68"/>
                    <a:pt x="2" y="69"/>
                    <a:pt x="5" y="69"/>
                  </a:cubicBezTo>
                  <a:cubicBezTo>
                    <a:pt x="14" y="69"/>
                    <a:pt x="14" y="69"/>
                    <a:pt x="14" y="69"/>
                  </a:cubicBezTo>
                  <a:cubicBezTo>
                    <a:pt x="15" y="76"/>
                    <a:pt x="18" y="81"/>
                    <a:pt x="21" y="87"/>
                  </a:cubicBezTo>
                  <a:cubicBezTo>
                    <a:pt x="15" y="93"/>
                    <a:pt x="15" y="93"/>
                    <a:pt x="15" y="93"/>
                  </a:cubicBezTo>
                  <a:cubicBezTo>
                    <a:pt x="13" y="95"/>
                    <a:pt x="13" y="97"/>
                    <a:pt x="14" y="98"/>
                  </a:cubicBezTo>
                  <a:cubicBezTo>
                    <a:pt x="22" y="107"/>
                    <a:pt x="22" y="107"/>
                    <a:pt x="22" y="107"/>
                  </a:cubicBezTo>
                  <a:cubicBezTo>
                    <a:pt x="24" y="108"/>
                    <a:pt x="26" y="108"/>
                    <a:pt x="28" y="106"/>
                  </a:cubicBezTo>
                  <a:cubicBezTo>
                    <a:pt x="34" y="100"/>
                    <a:pt x="34" y="100"/>
                    <a:pt x="34" y="100"/>
                  </a:cubicBezTo>
                  <a:cubicBezTo>
                    <a:pt x="39" y="103"/>
                    <a:pt x="45" y="106"/>
                    <a:pt x="52" y="107"/>
                  </a:cubicBezTo>
                  <a:cubicBezTo>
                    <a:pt x="52" y="116"/>
                    <a:pt x="52" y="116"/>
                    <a:pt x="52" y="116"/>
                  </a:cubicBezTo>
                  <a:cubicBezTo>
                    <a:pt x="52" y="118"/>
                    <a:pt x="53" y="120"/>
                    <a:pt x="55" y="120"/>
                  </a:cubicBezTo>
                  <a:cubicBezTo>
                    <a:pt x="67" y="120"/>
                    <a:pt x="67" y="120"/>
                    <a:pt x="67" y="120"/>
                  </a:cubicBezTo>
                  <a:cubicBezTo>
                    <a:pt x="69" y="120"/>
                    <a:pt x="70" y="118"/>
                    <a:pt x="70" y="116"/>
                  </a:cubicBezTo>
                  <a:cubicBezTo>
                    <a:pt x="70" y="107"/>
                    <a:pt x="70" y="107"/>
                    <a:pt x="70" y="107"/>
                  </a:cubicBezTo>
                  <a:cubicBezTo>
                    <a:pt x="76" y="106"/>
                    <a:pt x="82" y="103"/>
                    <a:pt x="87" y="100"/>
                  </a:cubicBezTo>
                  <a:cubicBezTo>
                    <a:pt x="94" y="106"/>
                    <a:pt x="94" y="106"/>
                    <a:pt x="94" y="106"/>
                  </a:cubicBezTo>
                  <a:cubicBezTo>
                    <a:pt x="96" y="108"/>
                    <a:pt x="98" y="108"/>
                    <a:pt x="99" y="107"/>
                  </a:cubicBezTo>
                  <a:cubicBezTo>
                    <a:pt x="108" y="98"/>
                    <a:pt x="108" y="98"/>
                    <a:pt x="108" y="98"/>
                  </a:cubicBezTo>
                  <a:cubicBezTo>
                    <a:pt x="109" y="97"/>
                    <a:pt x="109" y="95"/>
                    <a:pt x="107" y="93"/>
                  </a:cubicBezTo>
                  <a:cubicBezTo>
                    <a:pt x="100" y="87"/>
                    <a:pt x="100" y="87"/>
                    <a:pt x="100" y="87"/>
                  </a:cubicBezTo>
                  <a:cubicBezTo>
                    <a:pt x="104" y="81"/>
                    <a:pt x="106" y="76"/>
                    <a:pt x="108" y="69"/>
                  </a:cubicBezTo>
                  <a:cubicBezTo>
                    <a:pt x="117" y="69"/>
                    <a:pt x="117" y="69"/>
                    <a:pt x="117" y="69"/>
                  </a:cubicBezTo>
                  <a:cubicBezTo>
                    <a:pt x="119" y="69"/>
                    <a:pt x="121" y="68"/>
                    <a:pt x="121" y="66"/>
                  </a:cubicBezTo>
                  <a:cubicBezTo>
                    <a:pt x="121" y="54"/>
                    <a:pt x="121" y="54"/>
                    <a:pt x="121" y="54"/>
                  </a:cubicBezTo>
                  <a:cubicBezTo>
                    <a:pt x="121" y="52"/>
                    <a:pt x="119" y="51"/>
                    <a:pt x="117" y="51"/>
                  </a:cubicBezTo>
                  <a:close/>
                  <a:moveTo>
                    <a:pt x="61" y="82"/>
                  </a:moveTo>
                  <a:cubicBezTo>
                    <a:pt x="48" y="82"/>
                    <a:pt x="38" y="72"/>
                    <a:pt x="38" y="60"/>
                  </a:cubicBezTo>
                  <a:cubicBezTo>
                    <a:pt x="38" y="48"/>
                    <a:pt x="48" y="38"/>
                    <a:pt x="61" y="38"/>
                  </a:cubicBezTo>
                  <a:cubicBezTo>
                    <a:pt x="73" y="38"/>
                    <a:pt x="83" y="48"/>
                    <a:pt x="83" y="60"/>
                  </a:cubicBezTo>
                  <a:cubicBezTo>
                    <a:pt x="83" y="72"/>
                    <a:pt x="73" y="82"/>
                    <a:pt x="61" y="82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4836987" y="4210981"/>
            <a:ext cx="577691" cy="614457"/>
            <a:chOff x="4836987" y="4210981"/>
            <a:chExt cx="577691" cy="614457"/>
          </a:xfrm>
        </p:grpSpPr>
        <p:sp>
          <p:nvSpPr>
            <p:cNvPr id="13" name="Freeform 13"/>
            <p:cNvSpPr/>
            <p:nvPr/>
          </p:nvSpPr>
          <p:spPr>
            <a:xfrm>
              <a:off x="5174934" y="4210981"/>
              <a:ext cx="239744" cy="269843"/>
            </a:xfrm>
            <a:custGeom>
              <a:rect l="l" t="t" r="r" b="b"/>
              <a:pathLst>
                <a:path w="91" h="102">
                  <a:moveTo>
                    <a:pt x="76" y="45"/>
                  </a:moveTo>
                  <a:cubicBezTo>
                    <a:pt x="65" y="52"/>
                    <a:pt x="54" y="52"/>
                    <a:pt x="50" y="52"/>
                  </a:cubicBezTo>
                  <a:cubicBezTo>
                    <a:pt x="11" y="102"/>
                    <a:pt x="11" y="102"/>
                    <a:pt x="11" y="102"/>
                  </a:cubicBezTo>
                  <a:cubicBezTo>
                    <a:pt x="0" y="93"/>
                    <a:pt x="0" y="93"/>
                    <a:pt x="0" y="93"/>
                  </a:cubicBezTo>
                  <a:cubicBezTo>
                    <a:pt x="43" y="47"/>
                    <a:pt x="43" y="47"/>
                    <a:pt x="43" y="47"/>
                  </a:cubicBezTo>
                  <a:cubicBezTo>
                    <a:pt x="42" y="43"/>
                    <a:pt x="40" y="32"/>
                    <a:pt x="45" y="19"/>
                  </a:cubicBezTo>
                  <a:cubicBezTo>
                    <a:pt x="52" y="4"/>
                    <a:pt x="70" y="0"/>
                    <a:pt x="70" y="0"/>
                  </a:cubicBezTo>
                  <a:cubicBezTo>
                    <a:pt x="67" y="22"/>
                    <a:pt x="67" y="22"/>
                    <a:pt x="67" y="22"/>
                  </a:cubicBezTo>
                  <a:cubicBezTo>
                    <a:pt x="68" y="21"/>
                    <a:pt x="69" y="21"/>
                    <a:pt x="70" y="22"/>
                  </a:cubicBezTo>
                  <a:cubicBezTo>
                    <a:pt x="70" y="22"/>
                    <a:pt x="70" y="23"/>
                    <a:pt x="70" y="24"/>
                  </a:cubicBezTo>
                  <a:cubicBezTo>
                    <a:pt x="91" y="17"/>
                    <a:pt x="91" y="17"/>
                    <a:pt x="91" y="17"/>
                  </a:cubicBezTo>
                  <a:cubicBezTo>
                    <a:pt x="91" y="17"/>
                    <a:pt x="90" y="36"/>
                    <a:pt x="76" y="45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4836987" y="4396146"/>
              <a:ext cx="461677" cy="429292"/>
            </a:xfrm>
            <a:custGeom>
              <a:rect l="l" t="t" r="r" b="b"/>
              <a:pathLst>
                <a:path w="175" h="163">
                  <a:moveTo>
                    <a:pt x="77" y="0"/>
                  </a:moveTo>
                  <a:cubicBezTo>
                    <a:pt x="95" y="0"/>
                    <a:pt x="112" y="6"/>
                    <a:pt x="127" y="16"/>
                  </a:cubicBezTo>
                  <a:cubicBezTo>
                    <a:pt x="107" y="40"/>
                    <a:pt x="107" y="40"/>
                    <a:pt x="107" y="40"/>
                  </a:cubicBezTo>
                  <a:cubicBezTo>
                    <a:pt x="100" y="36"/>
                    <a:pt x="92" y="34"/>
                    <a:pt x="84" y="34"/>
                  </a:cubicBezTo>
                  <a:cubicBezTo>
                    <a:pt x="59" y="34"/>
                    <a:pt x="41" y="54"/>
                    <a:pt x="44" y="80"/>
                  </a:cubicBezTo>
                  <a:cubicBezTo>
                    <a:pt x="47" y="105"/>
                    <a:pt x="70" y="125"/>
                    <a:pt x="96" y="125"/>
                  </a:cubicBezTo>
                  <a:cubicBezTo>
                    <a:pt x="121" y="125"/>
                    <a:pt x="138" y="105"/>
                    <a:pt x="135" y="80"/>
                  </a:cubicBezTo>
                  <a:cubicBezTo>
                    <a:pt x="134" y="71"/>
                    <a:pt x="130" y="63"/>
                    <a:pt x="125" y="56"/>
                  </a:cubicBezTo>
                  <a:cubicBezTo>
                    <a:pt x="145" y="32"/>
                    <a:pt x="145" y="32"/>
                    <a:pt x="145" y="32"/>
                  </a:cubicBezTo>
                  <a:cubicBezTo>
                    <a:pt x="158" y="46"/>
                    <a:pt x="166" y="63"/>
                    <a:pt x="169" y="82"/>
                  </a:cubicBezTo>
                  <a:cubicBezTo>
                    <a:pt x="175" y="127"/>
                    <a:pt x="143" y="163"/>
                    <a:pt x="98" y="163"/>
                  </a:cubicBezTo>
                  <a:cubicBezTo>
                    <a:pt x="53" y="163"/>
                    <a:pt x="12" y="127"/>
                    <a:pt x="6" y="82"/>
                  </a:cubicBezTo>
                  <a:cubicBezTo>
                    <a:pt x="0" y="37"/>
                    <a:pt x="31" y="0"/>
                    <a:pt x="77" y="0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4976433" y="4512066"/>
              <a:ext cx="195167" cy="181737"/>
            </a:xfrm>
            <a:custGeom>
              <a:rect l="l" t="t" r="r" b="b"/>
              <a:pathLst>
                <a:path w="74" h="69">
                  <a:moveTo>
                    <a:pt x="42" y="69"/>
                  </a:moveTo>
                  <a:cubicBezTo>
                    <a:pt x="23" y="69"/>
                    <a:pt x="5" y="54"/>
                    <a:pt x="3" y="35"/>
                  </a:cubicBezTo>
                  <a:cubicBezTo>
                    <a:pt x="0" y="16"/>
                    <a:pt x="14" y="0"/>
                    <a:pt x="33" y="0"/>
                  </a:cubicBezTo>
                  <a:cubicBezTo>
                    <a:pt x="38" y="0"/>
                    <a:pt x="44" y="2"/>
                    <a:pt x="49" y="4"/>
                  </a:cubicBezTo>
                  <a:cubicBezTo>
                    <a:pt x="48" y="6"/>
                    <a:pt x="48" y="9"/>
                    <a:pt x="49" y="11"/>
                  </a:cubicBezTo>
                  <a:cubicBezTo>
                    <a:pt x="36" y="30"/>
                    <a:pt x="36" y="30"/>
                    <a:pt x="36" y="30"/>
                  </a:cubicBezTo>
                  <a:cubicBezTo>
                    <a:pt x="42" y="35"/>
                    <a:pt x="42" y="35"/>
                    <a:pt x="42" y="35"/>
                  </a:cubicBezTo>
                  <a:cubicBezTo>
                    <a:pt x="59" y="20"/>
                    <a:pt x="59" y="20"/>
                    <a:pt x="59" y="20"/>
                  </a:cubicBezTo>
                  <a:cubicBezTo>
                    <a:pt x="59" y="20"/>
                    <a:pt x="60" y="20"/>
                    <a:pt x="60" y="20"/>
                  </a:cubicBezTo>
                  <a:cubicBezTo>
                    <a:pt x="62" y="20"/>
                    <a:pt x="64" y="19"/>
                    <a:pt x="66" y="18"/>
                  </a:cubicBezTo>
                  <a:cubicBezTo>
                    <a:pt x="69" y="23"/>
                    <a:pt x="71" y="29"/>
                    <a:pt x="72" y="35"/>
                  </a:cubicBezTo>
                  <a:cubicBezTo>
                    <a:pt x="74" y="54"/>
                    <a:pt x="61" y="69"/>
                    <a:pt x="42" y="69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5084541" y="4461869"/>
              <a:ext cx="113728" cy="129349"/>
            </a:xfrm>
            <a:custGeom>
              <a:rect l="l" t="t" r="r" b="b"/>
              <a:pathLst>
                <a:path w="43" h="49">
                  <a:moveTo>
                    <a:pt x="13" y="31"/>
                  </a:moveTo>
                  <a:cubicBezTo>
                    <a:pt x="11" y="28"/>
                    <a:pt x="12" y="25"/>
                    <a:pt x="14" y="22"/>
                  </a:cubicBezTo>
                  <a:cubicBezTo>
                    <a:pt x="32" y="0"/>
                    <a:pt x="32" y="0"/>
                    <a:pt x="32" y="0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24" y="32"/>
                    <a:pt x="24" y="32"/>
                    <a:pt x="24" y="32"/>
                  </a:cubicBezTo>
                  <a:cubicBezTo>
                    <a:pt x="22" y="34"/>
                    <a:pt x="19" y="35"/>
                    <a:pt x="17" y="34"/>
                  </a:cubicBezTo>
                  <a:cubicBezTo>
                    <a:pt x="1" y="49"/>
                    <a:pt x="1" y="49"/>
                    <a:pt x="1" y="49"/>
                  </a:cubicBezTo>
                  <a:cubicBezTo>
                    <a:pt x="0" y="48"/>
                    <a:pt x="0" y="48"/>
                    <a:pt x="0" y="48"/>
                  </a:cubicBezTo>
                  <a:lnTo>
                    <a:pt x="13" y="31"/>
                  </a:ln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" name="Group 17"/>
          <p:cNvGrpSpPr/>
          <p:nvPr/>
        </p:nvGrpSpPr>
        <p:grpSpPr>
          <a:xfrm>
            <a:off x="3390861" y="2655299"/>
            <a:ext cx="559445" cy="701973"/>
            <a:chOff x="3390861" y="2655299"/>
            <a:chExt cx="559445" cy="701973"/>
          </a:xfrm>
        </p:grpSpPr>
        <p:sp>
          <p:nvSpPr>
            <p:cNvPr id="18" name="Freeform 18"/>
            <p:cNvSpPr/>
            <p:nvPr/>
          </p:nvSpPr>
          <p:spPr>
            <a:xfrm>
              <a:off x="3782073" y="2655299"/>
              <a:ext cx="168233" cy="183703"/>
            </a:xfrm>
            <a:custGeom>
              <a:rect l="l" t="t" r="r" b="b"/>
              <a:pathLst>
                <a:path w="125" h="140">
                  <a:moveTo>
                    <a:pt x="0" y="57"/>
                  </a:moveTo>
                  <a:lnTo>
                    <a:pt x="48" y="0"/>
                  </a:lnTo>
                  <a:lnTo>
                    <a:pt x="126" y="85"/>
                  </a:lnTo>
                  <a:lnTo>
                    <a:pt x="78" y="140"/>
                  </a:lnTo>
                  <a:lnTo>
                    <a:pt x="0" y="57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3564454" y="2751018"/>
              <a:ext cx="296432" cy="326720"/>
            </a:xfrm>
            <a:custGeom>
              <a:rect l="l" t="t" r="r" b="b"/>
              <a:pathLst>
                <a:path w="94" h="105">
                  <a:moveTo>
                    <a:pt x="70" y="0"/>
                  </a:moveTo>
                  <a:cubicBezTo>
                    <a:pt x="63" y="9"/>
                    <a:pt x="63" y="9"/>
                    <a:pt x="63" y="9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0" y="30"/>
                    <a:pt x="14" y="33"/>
                    <a:pt x="12" y="37"/>
                  </a:cubicBezTo>
                  <a:cubicBezTo>
                    <a:pt x="10" y="40"/>
                    <a:pt x="2" y="67"/>
                    <a:pt x="1" y="70"/>
                  </a:cubicBezTo>
                  <a:cubicBezTo>
                    <a:pt x="0" y="71"/>
                    <a:pt x="0" y="75"/>
                    <a:pt x="0" y="77"/>
                  </a:cubicBezTo>
                  <a:cubicBezTo>
                    <a:pt x="0" y="78"/>
                    <a:pt x="2" y="93"/>
                    <a:pt x="3" y="102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4"/>
                    <a:pt x="4" y="105"/>
                  </a:cubicBezTo>
                  <a:cubicBezTo>
                    <a:pt x="4" y="81"/>
                    <a:pt x="4" y="81"/>
                    <a:pt x="4" y="81"/>
                  </a:cubicBezTo>
                  <a:cubicBezTo>
                    <a:pt x="20" y="81"/>
                    <a:pt x="20" y="81"/>
                    <a:pt x="20" y="81"/>
                  </a:cubicBezTo>
                  <a:cubicBezTo>
                    <a:pt x="20" y="75"/>
                    <a:pt x="20" y="75"/>
                    <a:pt x="20" y="75"/>
                  </a:cubicBezTo>
                  <a:cubicBezTo>
                    <a:pt x="30" y="58"/>
                    <a:pt x="30" y="58"/>
                    <a:pt x="30" y="58"/>
                  </a:cubicBezTo>
                  <a:cubicBezTo>
                    <a:pt x="32" y="59"/>
                    <a:pt x="37" y="61"/>
                    <a:pt x="40" y="62"/>
                  </a:cubicBezTo>
                  <a:cubicBezTo>
                    <a:pt x="39" y="64"/>
                    <a:pt x="37" y="68"/>
                    <a:pt x="37" y="69"/>
                  </a:cubicBezTo>
                  <a:cubicBezTo>
                    <a:pt x="36" y="71"/>
                    <a:pt x="30" y="78"/>
                    <a:pt x="27" y="83"/>
                  </a:cubicBezTo>
                  <a:cubicBezTo>
                    <a:pt x="25" y="85"/>
                    <a:pt x="24" y="90"/>
                    <a:pt x="28" y="93"/>
                  </a:cubicBezTo>
                  <a:cubicBezTo>
                    <a:pt x="29" y="94"/>
                    <a:pt x="31" y="95"/>
                    <a:pt x="33" y="95"/>
                  </a:cubicBezTo>
                  <a:cubicBezTo>
                    <a:pt x="37" y="95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1"/>
                    <a:pt x="56" y="74"/>
                    <a:pt x="63" y="71"/>
                  </a:cubicBezTo>
                  <a:cubicBezTo>
                    <a:pt x="69" y="68"/>
                    <a:pt x="87" y="54"/>
                    <a:pt x="87" y="36"/>
                  </a:cubicBezTo>
                  <a:cubicBezTo>
                    <a:pt x="94" y="26"/>
                    <a:pt x="94" y="26"/>
                    <a:pt x="94" y="26"/>
                  </a:cubicBezTo>
                  <a:lnTo>
                    <a:pt x="70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3390861" y="3012170"/>
              <a:ext cx="467288" cy="345102"/>
            </a:xfrm>
            <a:custGeom>
              <a:rect l="l" t="t" r="r" b="b"/>
              <a:pathLst>
                <a:path w="148" h="110">
                  <a:moveTo>
                    <a:pt x="124" y="49"/>
                  </a:moveTo>
                  <a:cubicBezTo>
                    <a:pt x="124" y="104"/>
                    <a:pt x="124" y="104"/>
                    <a:pt x="124" y="104"/>
                  </a:cubicBezTo>
                  <a:cubicBezTo>
                    <a:pt x="117" y="104"/>
                    <a:pt x="117" y="104"/>
                    <a:pt x="117" y="104"/>
                  </a:cubicBezTo>
                  <a:cubicBezTo>
                    <a:pt x="117" y="29"/>
                    <a:pt x="117" y="29"/>
                    <a:pt x="117" y="29"/>
                  </a:cubicBezTo>
                  <a:cubicBezTo>
                    <a:pt x="93" y="29"/>
                    <a:pt x="93" y="29"/>
                    <a:pt x="93" y="29"/>
                  </a:cubicBezTo>
                  <a:cubicBezTo>
                    <a:pt x="93" y="104"/>
                    <a:pt x="93" y="104"/>
                    <a:pt x="93" y="104"/>
                  </a:cubicBezTo>
                  <a:cubicBezTo>
                    <a:pt x="86" y="104"/>
                    <a:pt x="86" y="104"/>
                    <a:pt x="86" y="104"/>
                  </a:cubicBezTo>
                  <a:cubicBezTo>
                    <a:pt x="86" y="14"/>
                    <a:pt x="86" y="14"/>
                    <a:pt x="86" y="14"/>
                  </a:cubicBezTo>
                  <a:cubicBezTo>
                    <a:pt x="83" y="13"/>
                    <a:pt x="81" y="12"/>
                    <a:pt x="80" y="10"/>
                  </a:cubicBezTo>
                  <a:cubicBezTo>
                    <a:pt x="77" y="7"/>
                    <a:pt x="77" y="3"/>
                    <a:pt x="78" y="0"/>
                  </a:cubicBezTo>
                  <a:cubicBezTo>
                    <a:pt x="62" y="0"/>
                    <a:pt x="62" y="0"/>
                    <a:pt x="62" y="0"/>
                  </a:cubicBezTo>
                  <a:cubicBezTo>
                    <a:pt x="62" y="104"/>
                    <a:pt x="62" y="104"/>
                    <a:pt x="62" y="104"/>
                  </a:cubicBezTo>
                  <a:cubicBezTo>
                    <a:pt x="55" y="104"/>
                    <a:pt x="55" y="104"/>
                    <a:pt x="55" y="104"/>
                  </a:cubicBezTo>
                  <a:cubicBezTo>
                    <a:pt x="55" y="36"/>
                    <a:pt x="55" y="36"/>
                    <a:pt x="55" y="36"/>
                  </a:cubicBezTo>
                  <a:cubicBezTo>
                    <a:pt x="31" y="36"/>
                    <a:pt x="31" y="36"/>
                    <a:pt x="31" y="36"/>
                  </a:cubicBezTo>
                  <a:cubicBezTo>
                    <a:pt x="31" y="104"/>
                    <a:pt x="31" y="104"/>
                    <a:pt x="31" y="104"/>
                  </a:cubicBezTo>
                  <a:cubicBezTo>
                    <a:pt x="24" y="104"/>
                    <a:pt x="24" y="104"/>
                    <a:pt x="24" y="104"/>
                  </a:cubicBezTo>
                  <a:cubicBezTo>
                    <a:pt x="24" y="66"/>
                    <a:pt x="24" y="66"/>
                    <a:pt x="24" y="66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104"/>
                    <a:pt x="0" y="104"/>
                    <a:pt x="0" y="104"/>
                  </a:cubicBezTo>
                  <a:cubicBezTo>
                    <a:pt x="0" y="111"/>
                    <a:pt x="0" y="111"/>
                    <a:pt x="0" y="111"/>
                  </a:cubicBezTo>
                  <a:cubicBezTo>
                    <a:pt x="148" y="111"/>
                    <a:pt x="148" y="111"/>
                    <a:pt x="148" y="111"/>
                  </a:cubicBezTo>
                  <a:cubicBezTo>
                    <a:pt x="148" y="104"/>
                    <a:pt x="148" y="104"/>
                    <a:pt x="148" y="104"/>
                  </a:cubicBezTo>
                  <a:cubicBezTo>
                    <a:pt x="148" y="49"/>
                    <a:pt x="148" y="49"/>
                    <a:pt x="148" y="49"/>
                  </a:cubicBezTo>
                  <a:lnTo>
                    <a:pt x="124" y="49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制定质量管理方针和目标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09821" y="1388973"/>
            <a:ext cx="2987778" cy="490334"/>
            <a:chOff x="7809821" y="1388973"/>
            <a:chExt cx="2987778" cy="490334"/>
          </a:xfrm>
        </p:grpSpPr>
        <p:sp>
          <p:nvSpPr>
            <p:cNvPr id="44" name="TextBox 44"/>
            <p:cNvSpPr txBox="1"/>
            <p:nvPr/>
          </p:nvSpPr>
          <p:spPr>
            <a:xfrm>
              <a:off x="7809821" y="1388973"/>
              <a:ext cx="29877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明确质量管理方针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7809821" y="1823726"/>
            <a:ext cx="3286271" cy="1875094"/>
            <a:chOff x="7809821" y="1823726"/>
            <a:chExt cx="3286271" cy="1875094"/>
          </a:xfrm>
        </p:grpSpPr>
        <p:sp>
          <p:nvSpPr>
            <p:cNvPr id="46" name="TextBox 46"/>
            <p:cNvSpPr txBox="1"/>
            <p:nvPr/>
          </p:nvSpPr>
          <p:spPr>
            <a:xfrm>
              <a:off x="7809821" y="1823726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确立“质量第一，用户至上”的质量管理方针，强调全员参与和持续改进。</a:t>
              </a:r>
            </a:p>
          </p:txBody>
        </p:sp>
      </p:grpSp>
      <p:grpSp>
        <p:nvGrpSpPr>
          <p:cNvPr id="47" name="Group 47"/>
          <p:cNvGrpSpPr/>
          <p:nvPr/>
        </p:nvGrpSpPr>
        <p:grpSpPr>
          <a:xfrm>
            <a:off x="7809821" y="3814445"/>
            <a:ext cx="2987778" cy="490334"/>
            <a:chOff x="7809821" y="3814445"/>
            <a:chExt cx="2987778" cy="490334"/>
          </a:xfrm>
        </p:grpSpPr>
        <p:sp>
          <p:nvSpPr>
            <p:cNvPr id="48" name="TextBox 48"/>
            <p:cNvSpPr txBox="1"/>
            <p:nvPr/>
          </p:nvSpPr>
          <p:spPr>
            <a:xfrm>
              <a:off x="7809821" y="3814445"/>
              <a:ext cx="29877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设定质量管理目标</a:t>
              </a:r>
            </a:p>
          </p:txBody>
        </p:sp>
      </p:grpSp>
      <p:grpSp>
        <p:nvGrpSpPr>
          <p:cNvPr id="49" name="Group 49"/>
          <p:cNvGrpSpPr/>
          <p:nvPr/>
        </p:nvGrpSpPr>
        <p:grpSpPr>
          <a:xfrm>
            <a:off x="7809821" y="4249198"/>
            <a:ext cx="3286271" cy="1875094"/>
            <a:chOff x="7809821" y="4249198"/>
            <a:chExt cx="3286271" cy="1875094"/>
          </a:xfrm>
        </p:grpSpPr>
        <p:sp>
          <p:nvSpPr>
            <p:cNvPr id="50" name="TextBox 50"/>
            <p:cNvSpPr txBox="1"/>
            <p:nvPr/>
          </p:nvSpPr>
          <p:spPr>
            <a:xfrm>
              <a:off x="7809821" y="4249198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根据企业实际情况和产品特点，设定可量化的质量管理目标，如产品合格率、顾客满意度等。</a:t>
              </a:r>
            </a:p>
          </p:txBody>
        </p:sp>
      </p:grp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185766" y="1751287"/>
            <a:ext cx="5242663" cy="4234459"/>
          </a:xfrm>
          <a:prstGeom prst="roundRect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763571" y="1751287"/>
            <a:ext cx="5242663" cy="4234459"/>
          </a:xfrm>
          <a:prstGeom prst="round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4530718" y="2430558"/>
            <a:ext cx="3130564" cy="3130564"/>
          </a:xfrm>
          <a:prstGeom prst="ellipse">
            <a:avLst/>
          </a:prstGeom>
          <a:solidFill>
            <a:srgbClr val="FFFFFF">
              <a:alpha val="5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4721546" y="2621386"/>
            <a:ext cx="2748908" cy="2748908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4879259" y="2959520"/>
            <a:ext cx="2253950" cy="20726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VS</a:t>
            </a:r>
          </a:p>
        </p:txBody>
      </p:sp>
      <p:cxnSp>
        <p:nvCxnSpPr>
          <p:cNvPr id="7" name="Connector 7"/>
          <p:cNvCxnSpPr/>
          <p:nvPr/>
        </p:nvCxnSpPr>
        <p:spPr>
          <a:xfrm>
            <a:off x="1214515" y="2855191"/>
            <a:ext cx="2856056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8" name="TextBox 8"/>
          <p:cNvSpPr txBox="1"/>
          <p:nvPr/>
        </p:nvSpPr>
        <p:spPr>
          <a:xfrm>
            <a:off x="1085072" y="2931894"/>
            <a:ext cx="3263018" cy="28041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设立专门的质量管理部门，负责全面质量管理工作的规划、组织、协调和监督。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6389233" y="2064798"/>
            <a:ext cx="4714875" cy="723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配置专业质量管理人员</a:t>
            </a:r>
          </a:p>
        </p:txBody>
      </p:sp>
      <p:cxnSp>
        <p:nvCxnSpPr>
          <p:cNvPr id="10" name="Connector 10"/>
          <p:cNvCxnSpPr/>
          <p:nvPr/>
        </p:nvCxnSpPr>
        <p:spPr>
          <a:xfrm>
            <a:off x="8117660" y="2855191"/>
            <a:ext cx="2856056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oval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1" name="TextBox 11"/>
          <p:cNvSpPr txBox="1"/>
          <p:nvPr/>
        </p:nvSpPr>
        <p:spPr>
          <a:xfrm>
            <a:off x="7817683" y="2931894"/>
            <a:ext cx="3286125" cy="2819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配备具备专业知识和经验的质量管理人员，确保质量管理工作的有效开展。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1085072" y="2064798"/>
            <a:ext cx="4150786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成立质量管理部门</a:t>
            </a:r>
          </a:p>
        </p:txBody>
      </p:sp>
      <p:grpSp>
        <p:nvGrpSpPr>
          <p:cNvPr id="13" name="Group 1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4" name="AutoShape 1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TextBox 3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建立质量管理组织架构</a:t>
              </a:r>
            </a:p>
          </p:txBody>
        </p:sp>
      </p:grpSp>
    </p:spTree>
  </p:cSld>
  <p:clrMapOvr>
    <a:masterClrMapping/>
  </p:clrMapOvr>
  <p:transition/>
  <p:timing/>
</p:sld>
</file>

<file path=ppt/slides/slide1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https://d.book118.com/538117106056006032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EFFBFF"/>
      </a:lt1>
      <a:dk2>
        <a:srgbClr val="002F40"/>
      </a:dk2>
      <a:lt2>
        <a:srgbClr val="FFFFFF"/>
      </a:lt2>
      <a:accent1>
        <a:srgbClr val="3045FD"/>
      </a:accent1>
      <a:accent2>
        <a:srgbClr val="0085FF"/>
      </a:accent2>
      <a:accent3>
        <a:srgbClr val="2947E8"/>
      </a:accent3>
      <a:accent4>
        <a:srgbClr val="3CD6DF"/>
      </a:accent4>
      <a:accent5>
        <a:srgbClr val="73DDE3"/>
      </a:accent5>
      <a:accent6>
        <a:srgbClr val="FFC67C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87</Paragraphs>
  <Slides>17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17</vt:i4>
      </vt:variant>
    </vt:vector>
  </HeadingPairs>
  <TitlesOfParts>
    <vt:vector baseType="lpstr" size="21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2024-09-09T22:02:24.956</cp:lastPrinted>
  <dcterms:created xsi:type="dcterms:W3CDTF">2024-09-09T14:02:24Z</dcterms:created>
  <dcterms:modified xsi:type="dcterms:W3CDTF">2024-09-09T14:02:27Z</dcterms:modified>
</cp:coreProperties>
</file>