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E7321-C6C5-414A-A124-EBFAD349A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FF6BC-7B71-4566-98D5-4E73BC50F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A6147-909C-49BD-991D-B068C1A4F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D9B90-7C43-438D-A071-331B3D0C4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5EF34A-54D8-499B-8C17-9A77BD418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CC8028-F500-42D0-9947-A44702311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24AFD7-DC38-4B59-87E1-FE0754FEF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98458-00DD-4B6E-8079-0BFE8DFB1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3C04D-EC84-4864-B749-011023755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C35B7-0FF6-4E6B-98F1-15E2ACDDB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6647B-BA62-4C05-BE1D-E333D39F9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271" b="-3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17" b="301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AD32-1514-448F-8E88-9F58D344DA7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EB1CA-6E92-48E8-BDA0-5010CBE2891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AD32-1514-448F-8E88-9F58D344DA7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EB1CA-6E92-48E8-BDA0-5010CBE2891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AD32-1514-448F-8E88-9F58D344DA7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EB1CA-6E92-48E8-BDA0-5010CBE2891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AD32-1514-448F-8E88-9F58D344DA7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EB1CA-6E92-48E8-BDA0-5010CBE2891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AD32-1514-448F-8E88-9F58D344DA7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EB1CA-6E92-48E8-BDA0-5010CBE2891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AD32-1514-448F-8E88-9F58D344DA7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EB1CA-6E92-48E8-BDA0-5010CBE2891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AD32-1514-448F-8E88-9F58D344DA7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EB1CA-6E92-48E8-BDA0-5010CBE2891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AD32-1514-448F-8E88-9F58D344DA7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EB1CA-6E92-48E8-BDA0-5010CBE2891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AD32-1514-448F-8E88-9F58D344DA7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EB1CA-6E92-48E8-BDA0-5010CBE2891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2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19AD32-1514-448F-8E88-9F58D344DA7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01EB1CA-6E92-48E8-BDA0-5010CBE28911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6.png" /><Relationship Id="rId4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2706406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17" b="301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文本框 4" title=""/>
          <p:cNvSpPr txBox="1"/>
          <p:nvPr/>
        </p:nvSpPr>
        <p:spPr>
          <a:xfrm>
            <a:off x="3710736" y="2025482"/>
            <a:ext cx="4653280" cy="14452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>
                <a:latin typeface="楷体" panose="02010609060101010101" pitchFamily="49" charset="-122"/>
                <a:ea typeface="楷体" panose="02010609060101010101" pitchFamily="49" charset="-122"/>
              </a:rPr>
              <a:t>伶官传序</a:t>
            </a:r>
            <a:endParaRPr lang="zh-CN" altLang="en-US" sz="8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8" name="图片 7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3" t="66890" r="18779" b="24534"/>
          <a:stretch>
            <a:fillRect/>
          </a:stretch>
        </p:blipFill>
        <p:spPr>
          <a:xfrm>
            <a:off x="-749924" y="6183612"/>
            <a:ext cx="4226674" cy="1032453"/>
          </a:xfrm>
          <a:custGeom>
            <a:gdLst>
              <a:gd name="connsiteX0" fmla="*/ 0 w 2831214"/>
              <a:gd name="connsiteY0" fmla="*/ 0 h 691583"/>
              <a:gd name="connsiteX1" fmla="*/ 2831214 w 2831214"/>
              <a:gd name="connsiteY1" fmla="*/ 0 h 691583"/>
              <a:gd name="connsiteX2" fmla="*/ 2831214 w 2831214"/>
              <a:gd name="connsiteY2" fmla="*/ 691583 h 691583"/>
              <a:gd name="connsiteX3" fmla="*/ 0 w 2831214"/>
              <a:gd name="connsiteY3" fmla="*/ 691583 h 691583"/>
              <a:gd name="connsiteX4" fmla="*/ 0 w 2831214"/>
              <a:gd name="connsiteY4" fmla="*/ 0 h 691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1214" h="691583">
                <a:moveTo>
                  <a:pt x="0" y="0"/>
                </a:moveTo>
                <a:lnTo>
                  <a:pt x="2831214" y="0"/>
                </a:lnTo>
                <a:lnTo>
                  <a:pt x="2831214" y="691583"/>
                </a:lnTo>
                <a:lnTo>
                  <a:pt x="0" y="691583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" name="矩形 9" title=""/>
          <p:cNvSpPr/>
          <p:nvPr/>
        </p:nvSpPr>
        <p:spPr>
          <a:xfrm>
            <a:off x="5096281" y="3542261"/>
            <a:ext cx="1937407" cy="62717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方正黑体简体" panose="03000509000000000000" pitchFamily="65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5336216" y="3584659"/>
            <a:ext cx="14575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bg1"/>
                </a:solidFill>
              </a:rPr>
              <a:t>欧阳修</a:t>
            </a:r>
            <a:endParaRPr lang="zh-CN" altLang="en-US" sz="320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randomBar dir="vert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3" t="66890" r="18779" b="24534"/>
          <a:stretch>
            <a:fillRect/>
          </a:stretch>
        </p:blipFill>
        <p:spPr>
          <a:xfrm>
            <a:off x="-749924" y="6183612"/>
            <a:ext cx="4226674" cy="1032453"/>
          </a:xfrm>
          <a:custGeom>
            <a:gdLst>
              <a:gd name="connsiteX0" fmla="*/ 0 w 2831214"/>
              <a:gd name="connsiteY0" fmla="*/ 0 h 691583"/>
              <a:gd name="connsiteX1" fmla="*/ 2831214 w 2831214"/>
              <a:gd name="connsiteY1" fmla="*/ 0 h 691583"/>
              <a:gd name="connsiteX2" fmla="*/ 2831214 w 2831214"/>
              <a:gd name="connsiteY2" fmla="*/ 691583 h 691583"/>
              <a:gd name="connsiteX3" fmla="*/ 0 w 2831214"/>
              <a:gd name="connsiteY3" fmla="*/ 691583 h 691583"/>
              <a:gd name="connsiteX4" fmla="*/ 0 w 2831214"/>
              <a:gd name="connsiteY4" fmla="*/ 0 h 691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1214" h="691583">
                <a:moveTo>
                  <a:pt x="0" y="0"/>
                </a:moveTo>
                <a:lnTo>
                  <a:pt x="2831214" y="0"/>
                </a:lnTo>
                <a:lnTo>
                  <a:pt x="2831214" y="691583"/>
                </a:lnTo>
                <a:lnTo>
                  <a:pt x="0" y="691583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6" name="矩形 5" title=""/>
          <p:cNvSpPr/>
          <p:nvPr/>
        </p:nvSpPr>
        <p:spPr>
          <a:xfrm>
            <a:off x="790611" y="1538162"/>
            <a:ext cx="10811774" cy="4212782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70000"/>
            </a:pPr>
            <a:r>
              <a:rPr lang="en-US" altLang="zh-CN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1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、翻译全文，掌握重要的文言实词、虚词、特殊句式等。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70000"/>
            </a:pPr>
            <a:r>
              <a:rPr lang="en-US" altLang="zh-CN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2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、理清文章的论证结构，把握本文</a:t>
            </a:r>
            <a:r>
              <a:rPr lang="en-US" altLang="zh-CN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散而不乱</a:t>
            </a:r>
            <a:r>
              <a:rPr lang="en-US" altLang="zh-CN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”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的特点。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70000"/>
            </a:pPr>
            <a:r>
              <a:rPr lang="en-US" altLang="zh-CN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3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、理解鉴古知今、借古讽今的艺术技巧。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4773843" y="596175"/>
            <a:ext cx="28174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latin typeface="黑体" panose="02010609060101010101" pitchFamily="49" charset="-122"/>
                <a:ea typeface="黑体" panose="02010609060101010101" pitchFamily="49" charset="-122"/>
                <a:cs typeface="经典繁古印" panose="02010609010101010101" pitchFamily="49" charset="-122"/>
              </a:rPr>
              <a:t>学习目标</a:t>
            </a:r>
            <a:endParaRPr lang="en-US" altLang="zh-CN" sz="20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经典繁古印" panose="02010609010101010101" pitchFamily="49" charset="-122"/>
            </a:endParaRPr>
          </a:p>
        </p:txBody>
      </p:sp>
    </p:spTree>
  </p:cSld>
  <p:clrMapOvr>
    <a:masterClrMapping/>
  </p:clrMapOvr>
  <p:transition spd="slow">
    <p:randomBar dir="vert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DD2D0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" name="图片 10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435686" y="0"/>
            <a:ext cx="1756314" cy="227223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图片 11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3" t="66890" r="18779" b="24534"/>
          <a:stretch>
            <a:fillRect/>
          </a:stretch>
        </p:blipFill>
        <p:spPr>
          <a:xfrm>
            <a:off x="-878162" y="5775960"/>
            <a:ext cx="6800490" cy="1661161"/>
          </a:xfrm>
          <a:custGeom>
            <a:gdLst>
              <a:gd name="connsiteX0" fmla="*/ 0 w 2831214"/>
              <a:gd name="connsiteY0" fmla="*/ 0 h 691583"/>
              <a:gd name="connsiteX1" fmla="*/ 2831214 w 2831214"/>
              <a:gd name="connsiteY1" fmla="*/ 0 h 691583"/>
              <a:gd name="connsiteX2" fmla="*/ 2831214 w 2831214"/>
              <a:gd name="connsiteY2" fmla="*/ 691583 h 691583"/>
              <a:gd name="connsiteX3" fmla="*/ 0 w 2831214"/>
              <a:gd name="connsiteY3" fmla="*/ 691583 h 691583"/>
              <a:gd name="connsiteX4" fmla="*/ 0 w 2831214"/>
              <a:gd name="connsiteY4" fmla="*/ 0 h 691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1214" h="691583">
                <a:moveTo>
                  <a:pt x="0" y="0"/>
                </a:moveTo>
                <a:lnTo>
                  <a:pt x="2831214" y="0"/>
                </a:lnTo>
                <a:lnTo>
                  <a:pt x="2831214" y="691583"/>
                </a:lnTo>
                <a:lnTo>
                  <a:pt x="0" y="691583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4" name="矩形 13" title=""/>
          <p:cNvSpPr/>
          <p:nvPr/>
        </p:nvSpPr>
        <p:spPr>
          <a:xfrm>
            <a:off x="4400072" y="838271"/>
            <a:ext cx="7637230" cy="5456340"/>
          </a:xfrm>
          <a:prstGeom prst="rect">
            <a:avLst/>
          </a:prstGeom>
          <a:solidFill>
            <a:schemeClr val="bg1">
              <a:alpha val="5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FZFangSong-Z02S" panose="02010601030101010101" pitchFamily="2" charset="-122"/>
              <a:ea typeface="FZFangSong-Z02S" panose="02010601030101010101" pitchFamily="2" charset="-122"/>
              <a:cs typeface="+mn-ea"/>
              <a:sym typeface="FZFangSong-Z02S" panose="02010601030101010101" pitchFamily="2" charset="-122"/>
            </a:endParaRPr>
          </a:p>
        </p:txBody>
      </p:sp>
      <p:sp>
        <p:nvSpPr>
          <p:cNvPr id="17" name="矩形 16" title=""/>
          <p:cNvSpPr/>
          <p:nvPr/>
        </p:nvSpPr>
        <p:spPr>
          <a:xfrm>
            <a:off x="6705960" y="1003215"/>
            <a:ext cx="252825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cs typeface="Arial"/>
              </a:rPr>
              <a:t>（</a:t>
            </a:r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cs typeface="Arial"/>
              </a:rPr>
              <a:t>1007~1072</a:t>
            </a:r>
            <a:r>
              <a:rPr lang="zh-CN" altLang="en-US" sz="2800" b="1">
                <a:solidFill>
                  <a:prstClr val="black"/>
                </a:solidFill>
                <a:latin typeface="Times New Roman" panose="02020603050405020304" pitchFamily="18" charset="0"/>
                <a:cs typeface="Arial"/>
              </a:rPr>
              <a:t>）</a:t>
            </a:r>
            <a:endParaRPr lang="zh-CN" altLang="en-US" sz="2800"/>
          </a:p>
        </p:txBody>
      </p:sp>
      <p:grpSp>
        <p:nvGrpSpPr>
          <p:cNvPr id="20" name="组合 19" title=""/>
          <p:cNvGrpSpPr/>
          <p:nvPr/>
        </p:nvGrpSpPr>
        <p:grpSpPr>
          <a:xfrm>
            <a:off x="4578883" y="1003215"/>
            <a:ext cx="1982827" cy="677928"/>
            <a:chOff x="6096000" y="1446014"/>
            <a:chExt cx="1722120" cy="523220"/>
          </a:xfrm>
        </p:grpSpPr>
        <p:sp>
          <p:nvSpPr>
            <p:cNvPr id="15" name="圆角矩形 14"/>
            <p:cNvSpPr/>
            <p:nvPr/>
          </p:nvSpPr>
          <p:spPr>
            <a:xfrm>
              <a:off x="6096000" y="1446014"/>
              <a:ext cx="1722120" cy="432792"/>
            </a:xfrm>
            <a:prstGeom prst="roundRect">
              <a:avLst>
                <a:gd name="adj" fmla="val 50000"/>
              </a:avLst>
            </a:prstGeom>
            <a:solidFill>
              <a:schemeClr val="tx1"/>
            </a:solidFill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endParaRPr lang="zh-CN" altLang="en-US" sz="1400">
                <a:solidFill>
                  <a:schemeClr val="bg1"/>
                </a:solidFill>
                <a:latin typeface="方正风雅宋简体" panose="02000000000000000000" pitchFamily="2" charset="-122"/>
                <a:ea typeface="方正风雅宋简体" panose="02000000000000000000" pitchFamily="2" charset="-122"/>
              </a:endParaRPr>
            </a:p>
          </p:txBody>
        </p:sp>
        <p:sp>
          <p:nvSpPr>
            <p:cNvPr id="18" name="矩形 17"/>
            <p:cNvSpPr/>
            <p:nvPr/>
          </p:nvSpPr>
          <p:spPr>
            <a:xfrm>
              <a:off x="6426795" y="1446014"/>
              <a:ext cx="1261884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800">
                  <a:solidFill>
                    <a:schemeClr val="bg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欧阳修</a:t>
              </a:r>
              <a:endParaRPr lang="zh-CN" altLang="en-US" sz="28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sp>
        <p:nvSpPr>
          <p:cNvPr id="19" name="矩形 18" title=""/>
          <p:cNvSpPr/>
          <p:nvPr/>
        </p:nvSpPr>
        <p:spPr>
          <a:xfrm>
            <a:off x="4400072" y="1728691"/>
            <a:ext cx="7637230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    欧阳修，字永叔，号醉翁、六一居士，北宋史学家、文学家。常以“庐陵欧阳修”自居。曾任翰林学士、枢密副使、参知政事等，谥号“文忠”，世称“欧阳文忠公”。他既是范仲淹“庆历新政”的支持者，也是宋代文学史上开创一代文风的文坛领袖。后人将其与韩愈、柳宗元、苏轼合称为“千古文章四大家”。著有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欧阳文忠公集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。政论代表作品有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本论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》《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原弊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》《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朋党论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等。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1" name="图片 20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733" y="833838"/>
            <a:ext cx="3493803" cy="5460773"/>
          </a:xfrm>
          <a:prstGeom prst="rect">
            <a:avLst/>
          </a:prstGeom>
        </p:spPr>
      </p:pic>
      <p:pic>
        <p:nvPicPr>
          <p:cNvPr id="22" name="图片 21" title="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4089" y="112733"/>
            <a:ext cx="557376" cy="7211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文本框 1" title=""/>
          <p:cNvSpPr txBox="1"/>
          <p:nvPr/>
        </p:nvSpPr>
        <p:spPr>
          <a:xfrm>
            <a:off x="820010" y="129786"/>
            <a:ext cx="2265353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作者简介</a:t>
            </a:r>
            <a:endParaRPr lang="zh-CN" altLang="en-US" sz="3200" b="1"/>
          </a:p>
        </p:txBody>
      </p:sp>
    </p:spTree>
  </p:cSld>
  <p:clrMapOvr>
    <a:masterClrMapping/>
  </p:clrMapOvr>
  <p:transition spd="slow">
    <p:randomBar dir="vert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DD2D0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" name="图片 10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435686" y="0"/>
            <a:ext cx="1756314" cy="227223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图片 11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3" t="66890" r="18779" b="24534"/>
          <a:stretch>
            <a:fillRect/>
          </a:stretch>
        </p:blipFill>
        <p:spPr>
          <a:xfrm>
            <a:off x="-878162" y="5775960"/>
            <a:ext cx="6800490" cy="1661161"/>
          </a:xfrm>
          <a:custGeom>
            <a:gdLst>
              <a:gd name="connsiteX0" fmla="*/ 0 w 2831214"/>
              <a:gd name="connsiteY0" fmla="*/ 0 h 691583"/>
              <a:gd name="connsiteX1" fmla="*/ 2831214 w 2831214"/>
              <a:gd name="connsiteY1" fmla="*/ 0 h 691583"/>
              <a:gd name="connsiteX2" fmla="*/ 2831214 w 2831214"/>
              <a:gd name="connsiteY2" fmla="*/ 691583 h 691583"/>
              <a:gd name="connsiteX3" fmla="*/ 0 w 2831214"/>
              <a:gd name="connsiteY3" fmla="*/ 691583 h 691583"/>
              <a:gd name="connsiteX4" fmla="*/ 0 w 2831214"/>
              <a:gd name="connsiteY4" fmla="*/ 0 h 691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1214" h="691583">
                <a:moveTo>
                  <a:pt x="0" y="0"/>
                </a:moveTo>
                <a:lnTo>
                  <a:pt x="2831214" y="0"/>
                </a:lnTo>
                <a:lnTo>
                  <a:pt x="2831214" y="691583"/>
                </a:lnTo>
                <a:lnTo>
                  <a:pt x="0" y="691583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4" name="矩形 13" title=""/>
          <p:cNvSpPr/>
          <p:nvPr/>
        </p:nvSpPr>
        <p:spPr>
          <a:xfrm>
            <a:off x="4400072" y="838271"/>
            <a:ext cx="7637230" cy="5456340"/>
          </a:xfrm>
          <a:prstGeom prst="rect">
            <a:avLst/>
          </a:prstGeom>
          <a:solidFill>
            <a:schemeClr val="bg1">
              <a:alpha val="5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FZFangSong-Z02S" panose="02010601030101010101" pitchFamily="2" charset="-122"/>
              <a:ea typeface="FZFangSong-Z02S" panose="02010601030101010101" pitchFamily="2" charset="-122"/>
              <a:cs typeface="+mn-ea"/>
              <a:sym typeface="FZFangSong-Z02S" panose="02010601030101010101" pitchFamily="2" charset="-122"/>
            </a:endParaRPr>
          </a:p>
        </p:txBody>
      </p:sp>
      <p:pic>
        <p:nvPicPr>
          <p:cNvPr id="21" name="图片 20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733" y="833838"/>
            <a:ext cx="3493803" cy="5460773"/>
          </a:xfrm>
          <a:prstGeom prst="rect">
            <a:avLst/>
          </a:prstGeom>
        </p:spPr>
      </p:pic>
      <p:pic>
        <p:nvPicPr>
          <p:cNvPr id="22" name="图片 21" title="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4089" y="112733"/>
            <a:ext cx="557376" cy="7211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文本框 1" title=""/>
          <p:cNvSpPr txBox="1"/>
          <p:nvPr/>
        </p:nvSpPr>
        <p:spPr>
          <a:xfrm>
            <a:off x="820010" y="129786"/>
            <a:ext cx="2265353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作者简介</a:t>
            </a:r>
            <a:endParaRPr lang="zh-CN" altLang="en-US" sz="3200" b="1"/>
          </a:p>
        </p:txBody>
      </p:sp>
      <p:sp>
        <p:nvSpPr>
          <p:cNvPr id="17410" name="文本框 7170" title=""/>
          <p:cNvSpPr txBox="1"/>
          <p:nvPr/>
        </p:nvSpPr>
        <p:spPr>
          <a:xfrm>
            <a:off x="4576445" y="838200"/>
            <a:ext cx="7284085" cy="17532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latin typeface="楷体_GB2312" pitchFamily="49" charset="-122"/>
                <a:ea typeface="楷体_GB2312" pitchFamily="49" charset="-122"/>
              </a:rPr>
              <a:t>   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六一居士初谪滁山，自号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醉翁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。既老而衰且病，将退休于颍水之上，则又更号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六一居士。</a:t>
            </a:r>
            <a:endParaRPr lang="zh-CN" altLang="en-US" sz="3600" b="1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7411" name="文本框 7171" title=""/>
          <p:cNvSpPr txBox="1"/>
          <p:nvPr/>
        </p:nvSpPr>
        <p:spPr>
          <a:xfrm>
            <a:off x="4576445" y="2416175"/>
            <a:ext cx="7225030" cy="396938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latin typeface="楷体_GB2312" pitchFamily="49" charset="-122"/>
                <a:ea typeface="楷体_GB2312" pitchFamily="49" charset="-122"/>
              </a:rPr>
              <a:t>    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客有问曰：“六一，何谓也？”居士曰：“吾家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藏书一万卷，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集录三代以来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金石遗文一千卷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，有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琴一张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，有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棋一局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，而常置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酒一壶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。”客曰：“是为五一尔，奈何？”居士曰：“以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吾一翁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，老于此五物之间，是岂不为六一乎？”</a:t>
            </a: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spd="slow">
    <p:randomBar dir="vert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DD2D0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" name="图片 10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435686" y="0"/>
            <a:ext cx="1756314" cy="227223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图片 11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3" t="66890" r="18779" b="24534"/>
          <a:stretch>
            <a:fillRect/>
          </a:stretch>
        </p:blipFill>
        <p:spPr>
          <a:xfrm>
            <a:off x="-878162" y="5775960"/>
            <a:ext cx="6800490" cy="1661161"/>
          </a:xfrm>
          <a:custGeom>
            <a:gdLst>
              <a:gd name="connsiteX0" fmla="*/ 0 w 2831214"/>
              <a:gd name="connsiteY0" fmla="*/ 0 h 691583"/>
              <a:gd name="connsiteX1" fmla="*/ 2831214 w 2831214"/>
              <a:gd name="connsiteY1" fmla="*/ 0 h 691583"/>
              <a:gd name="connsiteX2" fmla="*/ 2831214 w 2831214"/>
              <a:gd name="connsiteY2" fmla="*/ 691583 h 691583"/>
              <a:gd name="connsiteX3" fmla="*/ 0 w 2831214"/>
              <a:gd name="connsiteY3" fmla="*/ 691583 h 691583"/>
              <a:gd name="connsiteX4" fmla="*/ 0 w 2831214"/>
              <a:gd name="connsiteY4" fmla="*/ 0 h 691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1214" h="691583">
                <a:moveTo>
                  <a:pt x="0" y="0"/>
                </a:moveTo>
                <a:lnTo>
                  <a:pt x="2831214" y="0"/>
                </a:lnTo>
                <a:lnTo>
                  <a:pt x="2831214" y="691583"/>
                </a:lnTo>
                <a:lnTo>
                  <a:pt x="0" y="691583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4" name="矩形 13" title=""/>
          <p:cNvSpPr/>
          <p:nvPr/>
        </p:nvSpPr>
        <p:spPr>
          <a:xfrm>
            <a:off x="4400072" y="838271"/>
            <a:ext cx="7637230" cy="5456340"/>
          </a:xfrm>
          <a:prstGeom prst="rect">
            <a:avLst/>
          </a:prstGeom>
          <a:solidFill>
            <a:schemeClr val="bg1">
              <a:alpha val="5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FZFangSong-Z02S" panose="02010601030101010101" pitchFamily="2" charset="-122"/>
              <a:ea typeface="FZFangSong-Z02S" panose="02010601030101010101" pitchFamily="2" charset="-122"/>
              <a:cs typeface="+mn-ea"/>
              <a:sym typeface="FZFangSong-Z02S" panose="02010601030101010101" pitchFamily="2" charset="-122"/>
            </a:endParaRPr>
          </a:p>
        </p:txBody>
      </p:sp>
      <p:pic>
        <p:nvPicPr>
          <p:cNvPr id="21" name="图片 20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733" y="833838"/>
            <a:ext cx="3493803" cy="5460773"/>
          </a:xfrm>
          <a:prstGeom prst="rect">
            <a:avLst/>
          </a:prstGeom>
        </p:spPr>
      </p:pic>
      <p:pic>
        <p:nvPicPr>
          <p:cNvPr id="22" name="图片 21" title="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4089" y="112733"/>
            <a:ext cx="557376" cy="7211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文本框 1" title=""/>
          <p:cNvSpPr txBox="1"/>
          <p:nvPr/>
        </p:nvSpPr>
        <p:spPr>
          <a:xfrm>
            <a:off x="820010" y="129786"/>
            <a:ext cx="2265353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作者简介</a:t>
            </a:r>
            <a:endParaRPr lang="zh-CN" altLang="en-US" sz="3200" b="1"/>
          </a:p>
        </p:txBody>
      </p:sp>
      <p:sp>
        <p:nvSpPr>
          <p:cNvPr id="17411" name="文本框 7171" title=""/>
          <p:cNvSpPr txBox="1"/>
          <p:nvPr/>
        </p:nvSpPr>
        <p:spPr>
          <a:xfrm>
            <a:off x="4605655" y="1381125"/>
            <a:ext cx="7225030" cy="42462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</a:pP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自撰《五代史记》，法严词约，多取《春秋》遗旨。苏轼叙其文曰:“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论大道似韩愈，论事似陆贽，记事似司马迁，诗赋似李白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”。</a:t>
            </a: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  <a:p>
            <a:pPr indent="457200" algn="r" fontAlgn="auto">
              <a:lnSpc>
                <a:spcPct val="150000"/>
              </a:lnSpc>
            </a:pPr>
            <a:r>
              <a:rPr lang="en-US" altLang="zh-CN" sz="3600" b="1">
                <a:latin typeface="楷体_GB2312" pitchFamily="49" charset="-122"/>
                <a:ea typeface="楷体_GB2312" pitchFamily="49" charset="-122"/>
              </a:rPr>
              <a:t>——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《宋史·欧阳修传》</a:t>
            </a: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12039600" y="10642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slow">
    <p:randomBar dir="vert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5" name="内容占位符 2" title=""/>
          <p:cNvSpPr>
            <a:spLocks noGrp="1" noChangeArrowheads="1"/>
          </p:cNvSpPr>
          <p:nvPr>
            <p:ph idx="1"/>
          </p:nvPr>
        </p:nvSpPr>
        <p:spPr>
          <a:xfrm>
            <a:off x="1062990" y="1339850"/>
            <a:ext cx="10551160" cy="5257800"/>
          </a:xfrm>
        </p:spPr>
        <p:txBody>
          <a:bodyPr>
            <a:normAutofit lnSpcReduction="10000"/>
          </a:bodyPr>
          <a:lstStyle/>
          <a:p>
            <a:pPr indent="457200" algn="l" eaLnBrk="1" latinLnBrk="0" hangingPunct="1">
              <a:lnSpc>
                <a:spcPct val="100000"/>
              </a:lnSpc>
              <a:spcBef>
                <a:spcPct val="0"/>
              </a:spcBef>
              <a:buFont typeface="Wingdings 2" panose="05020102010507070707" pitchFamily="18" charset="2"/>
            </a:pPr>
            <a:r>
              <a:rPr lang="zh-CN" altLang="en-US" sz="3200" b="1" smtClean="0">
                <a:solidFill>
                  <a:schemeClr val="tx1"/>
                </a:solidFill>
                <a:latin typeface="华文楷体" panose="02010600040101010101" pitchFamily="2" charset="-122"/>
                <a:sym typeface="华文楷体" panose="02010600040101010101" pitchFamily="2" charset="-122"/>
              </a:rPr>
              <a:t>上</a:t>
            </a:r>
            <a:r>
              <a:rPr lang="zh-CN" altLang="en-US" sz="3200" b="1" baseline="30000" smtClean="0">
                <a:solidFill>
                  <a:schemeClr val="tx1"/>
                </a:solidFill>
                <a:latin typeface="华文楷体" panose="02010600040101010101" pitchFamily="2" charset="-122"/>
                <a:sym typeface="华文楷体" panose="02010600040101010101" pitchFamily="2" charset="-122"/>
              </a:rPr>
              <a:t>①</a:t>
            </a:r>
            <a:r>
              <a:rPr lang="zh-CN" altLang="en-US" sz="3200" b="1" smtClean="0">
                <a:solidFill>
                  <a:schemeClr val="tx1"/>
                </a:solidFill>
                <a:latin typeface="华文楷体" panose="02010600040101010101" pitchFamily="2" charset="-122"/>
                <a:sym typeface="华文楷体" panose="02010600040101010101" pitchFamily="2" charset="-122"/>
              </a:rPr>
              <a:t>问侍臣：“创业与守成孰难？”</a:t>
            </a:r>
            <a:endParaRPr lang="zh-CN" altLang="en-US" sz="3200" b="1" smtClean="0">
              <a:solidFill>
                <a:schemeClr val="tx1"/>
              </a:solidFill>
              <a:latin typeface="华文楷体" panose="02010600040101010101" pitchFamily="2" charset="-122"/>
              <a:sym typeface="华文楷体" panose="02010600040101010101" pitchFamily="2" charset="-122"/>
            </a:endParaRPr>
          </a:p>
          <a:p>
            <a:pPr indent="457200" algn="l" eaLnBrk="1" latinLnBrk="0" hangingPunct="1">
              <a:lnSpc>
                <a:spcPct val="100000"/>
              </a:lnSpc>
              <a:spcBef>
                <a:spcPct val="0"/>
              </a:spcBef>
              <a:buFont typeface="Wingdings 2" panose="05020102010507070707" pitchFamily="18" charset="2"/>
            </a:pPr>
            <a:r>
              <a:rPr lang="zh-CN" altLang="en-US" sz="3200" b="1" smtClean="0">
                <a:solidFill>
                  <a:schemeClr val="tx1"/>
                </a:solidFill>
                <a:latin typeface="华文楷体" panose="02010600040101010101" pitchFamily="2" charset="-122"/>
                <a:sym typeface="华文楷体" panose="02010600040101010101" pitchFamily="2" charset="-122"/>
              </a:rPr>
              <a:t>房玄龄曰：“草昧</a:t>
            </a:r>
            <a:r>
              <a:rPr lang="zh-CN" altLang="en-US" sz="3200" b="1" baseline="30000" smtClean="0">
                <a:solidFill>
                  <a:schemeClr val="tx1"/>
                </a:solidFill>
                <a:latin typeface="华文楷体" panose="02010600040101010101" pitchFamily="2" charset="-122"/>
                <a:sym typeface="华文楷体" panose="02010600040101010101" pitchFamily="2" charset="-122"/>
              </a:rPr>
              <a:t>②</a:t>
            </a:r>
            <a:r>
              <a:rPr lang="zh-CN" altLang="en-US" sz="3200" b="1" smtClean="0">
                <a:solidFill>
                  <a:schemeClr val="tx1"/>
                </a:solidFill>
                <a:latin typeface="华文楷体" panose="02010600040101010101" pitchFamily="2" charset="-122"/>
                <a:sym typeface="华文楷体" panose="02010600040101010101" pitchFamily="2" charset="-122"/>
              </a:rPr>
              <a:t>之初，与群雄并起角</a:t>
            </a:r>
            <a:r>
              <a:rPr lang="en-US" altLang="zh-CN" sz="3200" b="1" smtClean="0">
                <a:solidFill>
                  <a:schemeClr val="tx1"/>
                </a:solidFill>
                <a:latin typeface="华文楷体" panose="02010600040101010101" pitchFamily="2" charset="-122"/>
                <a:sym typeface="华文楷体" panose="02010600040101010101" pitchFamily="2" charset="-122"/>
              </a:rPr>
              <a:t>[ju</a:t>
            </a:r>
            <a:r>
              <a:rPr lang="zh-CN" altLang="en-US" sz="3200" b="1" smtClean="0">
                <a:solidFill>
                  <a:schemeClr val="tx1"/>
                </a:solidFill>
                <a:latin typeface="华文楷体" panose="02010600040101010101" pitchFamily="2" charset="-122"/>
                <a:sym typeface="华文楷体" panose="02010600040101010101" pitchFamily="2" charset="-122"/>
              </a:rPr>
              <a:t>é</a:t>
            </a:r>
            <a:r>
              <a:rPr lang="en-US" altLang="zh-CN" sz="3200" b="1" smtClean="0">
                <a:solidFill>
                  <a:schemeClr val="tx1"/>
                </a:solidFill>
                <a:latin typeface="华文楷体" panose="02010600040101010101" pitchFamily="2" charset="-122"/>
                <a:sym typeface="华文楷体" panose="02010600040101010101" pitchFamily="2" charset="-122"/>
              </a:rPr>
              <a:t>]</a:t>
            </a:r>
            <a:r>
              <a:rPr lang="zh-CN" altLang="en-US" sz="3200" b="1" smtClean="0">
                <a:solidFill>
                  <a:schemeClr val="tx1"/>
                </a:solidFill>
                <a:latin typeface="华文楷体" panose="02010600040101010101" pitchFamily="2" charset="-122"/>
                <a:sym typeface="华文楷体" panose="02010600040101010101" pitchFamily="2" charset="-122"/>
              </a:rPr>
              <a:t>力而后臣之</a:t>
            </a:r>
            <a:r>
              <a:rPr lang="zh-CN" altLang="en-US" sz="3200" b="1" baseline="30000" smtClean="0">
                <a:solidFill>
                  <a:schemeClr val="tx1"/>
                </a:solidFill>
                <a:latin typeface="华文楷体" panose="02010600040101010101" pitchFamily="2" charset="-122"/>
                <a:sym typeface="华文楷体" panose="02010600040101010101" pitchFamily="2" charset="-122"/>
              </a:rPr>
              <a:t>③</a:t>
            </a:r>
            <a:r>
              <a:rPr lang="zh-CN" altLang="en-US" sz="3200" b="1" smtClean="0">
                <a:solidFill>
                  <a:schemeClr val="tx1"/>
                </a:solidFill>
                <a:latin typeface="华文楷体" panose="02010600040101010101" pitchFamily="2" charset="-122"/>
                <a:sym typeface="华文楷体" panose="02010600040101010101" pitchFamily="2" charset="-122"/>
              </a:rPr>
              <a:t>，创业难矣！”</a:t>
            </a:r>
            <a:endParaRPr lang="zh-CN" altLang="en-US" sz="3200" b="1" smtClean="0">
              <a:solidFill>
                <a:schemeClr val="tx1"/>
              </a:solidFill>
              <a:latin typeface="华文楷体" panose="02010600040101010101" pitchFamily="2" charset="-122"/>
              <a:sym typeface="华文楷体" panose="02010600040101010101" pitchFamily="2" charset="-122"/>
            </a:endParaRPr>
          </a:p>
          <a:p>
            <a:pPr indent="457200" algn="l" eaLnBrk="1" latinLnBrk="0" hangingPunct="1">
              <a:lnSpc>
                <a:spcPct val="100000"/>
              </a:lnSpc>
              <a:spcBef>
                <a:spcPct val="0"/>
              </a:spcBef>
              <a:buFont typeface="Wingdings 2" panose="05020102010507070707" pitchFamily="18" charset="2"/>
            </a:pPr>
            <a:r>
              <a:rPr lang="zh-CN" altLang="en-US" sz="3200" b="1" smtClean="0">
                <a:solidFill>
                  <a:schemeClr val="tx1"/>
                </a:solidFill>
                <a:latin typeface="华文楷体" panose="02010600040101010101" pitchFamily="2" charset="-122"/>
                <a:sym typeface="华文楷体" panose="02010600040101010101" pitchFamily="2" charset="-122"/>
              </a:rPr>
              <a:t>魏征对曰：“自古帝王，莫不得之于艰难，失之于安逸，守成难矣！”</a:t>
            </a:r>
            <a:endParaRPr lang="zh-CN" altLang="en-US" sz="3200" b="1" smtClean="0">
              <a:solidFill>
                <a:schemeClr val="tx1"/>
              </a:solidFill>
              <a:latin typeface="华文楷体" panose="02010600040101010101" pitchFamily="2" charset="-122"/>
              <a:sym typeface="华文楷体" panose="02010600040101010101" pitchFamily="2" charset="-122"/>
            </a:endParaRPr>
          </a:p>
          <a:p>
            <a:pPr indent="457200" algn="l" eaLnBrk="1" latinLnBrk="0" hangingPunct="1">
              <a:lnSpc>
                <a:spcPct val="100000"/>
              </a:lnSpc>
              <a:spcBef>
                <a:spcPct val="0"/>
              </a:spcBef>
              <a:buFont typeface="Wingdings 2" panose="05020102010507070707" pitchFamily="18" charset="2"/>
            </a:pPr>
            <a:r>
              <a:rPr lang="en-US" altLang="zh-CN" sz="3200" b="1" smtClean="0">
                <a:solidFill>
                  <a:schemeClr val="tx1"/>
                </a:solidFill>
                <a:latin typeface="华文楷体" panose="02010600040101010101" pitchFamily="2" charset="-122"/>
                <a:sym typeface="华文楷体" panose="02010600040101010101" pitchFamily="2" charset="-122"/>
              </a:rPr>
              <a:t> </a:t>
            </a:r>
            <a:r>
              <a:rPr lang="zh-CN" altLang="en-US" sz="3200" b="1" smtClean="0">
                <a:solidFill>
                  <a:schemeClr val="tx1"/>
                </a:solidFill>
                <a:latin typeface="华文楷体" panose="02010600040101010101" pitchFamily="2" charset="-122"/>
                <a:sym typeface="华文楷体" panose="02010600040101010101" pitchFamily="2" charset="-122"/>
              </a:rPr>
              <a:t>上曰：“玄龄与吾共取天下，出百死，得一生，故知创业之难；征与吾共安天下，常恐</a:t>
            </a:r>
            <a:r>
              <a:rPr lang="zh-CN" altLang="en-US" sz="3200" b="1" smtClean="0">
                <a:solidFill>
                  <a:srgbClr val="000000"/>
                </a:solidFill>
                <a:sym typeface="华文楷体" panose="02010600040101010101" pitchFamily="2" charset="-122"/>
              </a:rPr>
              <a:t>骄奢生于富贵，祸乱生于所忽</a:t>
            </a:r>
            <a:r>
              <a:rPr lang="zh-CN" altLang="en-US" sz="3200" b="1" smtClean="0">
                <a:solidFill>
                  <a:schemeClr val="tx1"/>
                </a:solidFill>
                <a:latin typeface="华文楷体" panose="02010600040101010101" pitchFamily="2" charset="-122"/>
                <a:sym typeface="华文楷体" panose="02010600040101010101" pitchFamily="2" charset="-122"/>
              </a:rPr>
              <a:t>，故知守成之难。然创业之难，既已往矣；守成之难，方当与诸公慎之。”</a:t>
            </a:r>
            <a:endParaRPr lang="en-US" altLang="zh-CN" sz="3200" b="1" smtClean="0">
              <a:solidFill>
                <a:schemeClr val="tx1"/>
              </a:solidFill>
              <a:latin typeface="华文楷体" panose="02010600040101010101" pitchFamily="2" charset="-122"/>
              <a:sym typeface="华文楷体" panose="02010600040101010101" pitchFamily="2" charset="-122"/>
            </a:endParaRPr>
          </a:p>
          <a:p>
            <a:pPr indent="457200" algn="l" eaLnBrk="1" latinLnBrk="0" hangingPunct="1">
              <a:lnSpc>
                <a:spcPct val="100000"/>
              </a:lnSpc>
              <a:spcBef>
                <a:spcPct val="0"/>
              </a:spcBef>
              <a:buFont typeface="Wingdings 2" panose="05020102010507070707" pitchFamily="18" charset="2"/>
            </a:pPr>
            <a:r>
              <a:rPr lang="zh-CN" altLang="en-US"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【注释】①上：指唐太宗。②草昧：此指开创国家。③臣之：使群雄俯首称臣。</a:t>
            </a:r>
            <a:endParaRPr lang="zh-CN" altLang="en-US" sz="3200" smtClean="0"/>
          </a:p>
        </p:txBody>
      </p:sp>
      <p:sp>
        <p:nvSpPr>
          <p:cNvPr id="3076" name="矩形 8" title=""/>
          <p:cNvSpPr>
            <a:spLocks noChangeArrowheads="1"/>
          </p:cNvSpPr>
          <p:nvPr/>
        </p:nvSpPr>
        <p:spPr bwMode="auto">
          <a:xfrm>
            <a:off x="1971675" y="4357688"/>
            <a:ext cx="1841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endParaRPr lang="zh-CN" altLang="zh-CN" sz="3200">
              <a:solidFill>
                <a:srgbClr val="000000"/>
              </a:solidFill>
              <a:sym typeface="Franklin Gothic Book" panose="020b0503020102020204" pitchFamily="34" charset="0"/>
            </a:endParaRPr>
          </a:p>
        </p:txBody>
      </p:sp>
      <p:sp>
        <p:nvSpPr>
          <p:cNvPr id="4101" name="矩形 9" title=""/>
          <p:cNvSpPr>
            <a:spLocks noChangeArrowheads="1"/>
          </p:cNvSpPr>
          <p:nvPr/>
        </p:nvSpPr>
        <p:spPr bwMode="auto">
          <a:xfrm>
            <a:off x="6311900" y="406400"/>
            <a:ext cx="3432175" cy="665163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7A0000"/>
                </a:solidFill>
                <a:latin typeface="方正启体简体" pitchFamily="1" charset="-122"/>
                <a:ea typeface="方正启体简体" pitchFamily="1" charset="-122"/>
                <a:sym typeface="方正启体简体" pitchFamily="1" charset="-122"/>
              </a:rPr>
              <a:t>守成为什么难</a:t>
            </a:r>
            <a:r>
              <a:rPr lang="zh-CN" altLang="en-US" sz="3200" b="1">
                <a:solidFill>
                  <a:srgbClr val="7A0000"/>
                </a:solidFill>
                <a:latin typeface="方正启体简体" pitchFamily="1" charset="-122"/>
                <a:ea typeface="方正启体简体" pitchFamily="1" charset="-122"/>
                <a:sym typeface="方正启体简体" pitchFamily="1" charset="-122"/>
              </a:rPr>
              <a:t>？</a:t>
            </a:r>
            <a:endParaRPr lang="zh-CN" altLang="en-US" sz="3200">
              <a:solidFill>
                <a:srgbClr val="7A0000"/>
              </a:solidFill>
              <a:latin typeface="方正启体简体" pitchFamily="1" charset="-122"/>
              <a:ea typeface="方正启体简体" pitchFamily="1" charset="-122"/>
              <a:sym typeface="方正启体简体" pitchFamily="1" charset="-122"/>
            </a:endParaRPr>
          </a:p>
        </p:txBody>
      </p:sp>
      <p:sp>
        <p:nvSpPr>
          <p:cNvPr id="4102" name="Line 6" title=""/>
          <p:cNvSpPr>
            <a:spLocks noChangeShapeType="1"/>
          </p:cNvSpPr>
          <p:nvPr/>
        </p:nvSpPr>
        <p:spPr bwMode="auto">
          <a:xfrm flipV="1">
            <a:off x="1062990" y="5311140"/>
            <a:ext cx="1320165" cy="9525"/>
          </a:xfrm>
          <a:prstGeom prst="line">
            <a:avLst/>
          </a:prstGeom>
          <a:noFill/>
          <a:ln w="38100">
            <a:solidFill>
              <a:schemeClr val="hlink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3" name="Line 7" title=""/>
          <p:cNvSpPr>
            <a:spLocks noChangeShapeType="1"/>
          </p:cNvSpPr>
          <p:nvPr/>
        </p:nvSpPr>
        <p:spPr bwMode="auto">
          <a:xfrm flipV="1">
            <a:off x="6094730" y="4766310"/>
            <a:ext cx="5393055" cy="52705"/>
          </a:xfrm>
          <a:prstGeom prst="line">
            <a:avLst/>
          </a:prstGeom>
          <a:noFill/>
          <a:ln w="38100">
            <a:solidFill>
              <a:schemeClr val="hlink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4" name="Line 8" title=""/>
          <p:cNvSpPr>
            <a:spLocks noChangeShapeType="1"/>
          </p:cNvSpPr>
          <p:nvPr/>
        </p:nvSpPr>
        <p:spPr bwMode="auto">
          <a:xfrm>
            <a:off x="6160135" y="3342005"/>
            <a:ext cx="5327650" cy="1588"/>
          </a:xfrm>
          <a:prstGeom prst="line">
            <a:avLst/>
          </a:prstGeom>
          <a:noFill/>
          <a:ln w="38100">
            <a:solidFill>
              <a:schemeClr val="hlink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81" name="标题 1" title=""/>
          <p:cNvSpPr>
            <a:spLocks noChangeArrowheads="1"/>
          </p:cNvSpPr>
          <p:nvPr/>
        </p:nvSpPr>
        <p:spPr bwMode="auto">
          <a:xfrm>
            <a:off x="1703388" y="260350"/>
            <a:ext cx="4391025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C00000"/>
                </a:solidFill>
                <a:latin typeface="方正启体简体" pitchFamily="1" charset="-122"/>
                <a:ea typeface="方正启体简体" pitchFamily="1" charset="-122"/>
                <a:sym typeface="方正启体简体" pitchFamily="1" charset="-122"/>
              </a:rPr>
              <a:t>《资治通鉴》</a:t>
            </a:r>
            <a:endParaRPr lang="zh-CN" altLang="en-US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">
                                      <p:cBhvr>
                                        <p:cTn id="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">
                                      <p:cBhvr>
                                        <p:cTn id="12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">
                                      <p:cBhvr>
                                        <p:cTn id="15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">
                                      <p:cBhvr>
                                        <p:cTn id="18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4" name="标题 1" title=""/>
          <p:cNvSpPr>
            <a:spLocks noGrp="1" noChangeArrowheads="1"/>
          </p:cNvSpPr>
          <p:nvPr>
            <p:ph type="title" idx="4294967295"/>
          </p:nvPr>
        </p:nvSpPr>
        <p:spPr>
          <a:xfrm>
            <a:off x="609600" y="3621088"/>
            <a:ext cx="10972800" cy="1143000"/>
          </a:xfrm>
        </p:spPr>
        <p:txBody>
          <a:bodyPr/>
          <a:lstStyle/>
          <a:p>
            <a:pPr eaLnBrk="1" hangingPunct="1"/>
            <a:r>
              <a:rPr lang="zh-CN" altLang="zh-CN" sz="4000" smtClean="0">
                <a:solidFill>
                  <a:srgbClr val="C00000"/>
                </a:solidFill>
              </a:rPr>
              <a:t>        </a:t>
            </a:r>
            <a:r>
              <a:rPr lang="zh-CN" altLang="en-US" sz="4000" b="1">
                <a:solidFill>
                  <a:srgbClr val="C00000"/>
                </a:solidFill>
                <a:latin typeface="新宋体" panose="02010609030101010101" charset="-122"/>
                <a:ea typeface="新宋体" panose="02010609030101010101" charset="-122"/>
                <a:cs typeface="+mn-cs"/>
              </a:rPr>
              <a:t>夫祸患常积于忽微，而智勇多困于所溺</a:t>
            </a:r>
            <a:endParaRPr lang="zh-CN" altLang="zh-CN" sz="4000" b="1" smtClean="0">
              <a:solidFill>
                <a:srgbClr val="7A0000"/>
              </a:solidFill>
              <a:latin typeface="方正启体简体" pitchFamily="1" charset="-122"/>
              <a:ea typeface="方正启体简体" pitchFamily="1" charset="-122"/>
              <a:sym typeface="方正启体简体" pitchFamily="1" charset="-122"/>
            </a:endParaRPr>
          </a:p>
        </p:txBody>
      </p:sp>
      <p:sp>
        <p:nvSpPr>
          <p:cNvPr id="4101" name="标题 1" title=""/>
          <p:cNvSpPr>
            <a:spLocks noChangeArrowheads="1"/>
          </p:cNvSpPr>
          <p:nvPr/>
        </p:nvSpPr>
        <p:spPr bwMode="auto">
          <a:xfrm>
            <a:off x="2649220" y="735965"/>
            <a:ext cx="12464415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tx1"/>
                </a:solidFill>
                <a:latin typeface="方正启体简体" pitchFamily="1" charset="-122"/>
                <a:ea typeface="方正启体简体" pitchFamily="1" charset="-122"/>
                <a:sym typeface="方正启体简体" pitchFamily="1" charset="-122"/>
              </a:rPr>
              <a:t>《伶官传序》中哪些句子道理相似？</a:t>
            </a:r>
            <a:endParaRPr lang="zh-CN" altLang="en-US" sz="3600" b="1">
              <a:solidFill>
                <a:schemeClr val="tx1"/>
              </a:solidFill>
              <a:latin typeface="方正启体简体" pitchFamily="1" charset="-122"/>
              <a:ea typeface="方正启体简体" pitchFamily="1" charset="-122"/>
              <a:sym typeface="方正启体简体" pitchFamily="1" charset="-122"/>
            </a:endParaRPr>
          </a:p>
        </p:txBody>
      </p:sp>
      <p:sp>
        <p:nvSpPr>
          <p:cNvPr id="5126" name="矩形 1" title=""/>
          <p:cNvSpPr>
            <a:spLocks noChangeArrowheads="1"/>
          </p:cNvSpPr>
          <p:nvPr/>
        </p:nvSpPr>
        <p:spPr bwMode="auto">
          <a:xfrm>
            <a:off x="720725" y="4860925"/>
            <a:ext cx="1137793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0000"/>
                </a:solidFill>
                <a:latin typeface="方正大标宋简体" pitchFamily="2" charset="-122"/>
                <a:ea typeface="方正大标宋简体" pitchFamily="2" charset="-122"/>
                <a:sym typeface="方正大标宋简体" pitchFamily="2" charset="-122"/>
              </a:rPr>
              <a:t>翻译：祸患常常是从细微的事情积累起来的，有智慧、有勇气的人常常被他溺爱的事物困扰。</a:t>
            </a:r>
            <a:endParaRPr lang="zh-CN" altLang="en-US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127" name="标题 1" title=""/>
          <p:cNvSpPr>
            <a:spLocks noGrp="1" noChangeArrowheads="1"/>
          </p:cNvSpPr>
          <p:nvPr/>
        </p:nvSpPr>
        <p:spPr bwMode="auto">
          <a:xfrm>
            <a:off x="3011170" y="1883093"/>
            <a:ext cx="7199313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C00000"/>
                </a:solidFill>
                <a:latin typeface="新宋体" panose="02010609030101010101" charset="-122"/>
                <a:ea typeface="新宋体" panose="02010609030101010101" charset="-122"/>
                <a:sym typeface="Franklin Gothic Medium" panose="020b0603020102020204" pitchFamily="34" charset="0"/>
              </a:rPr>
              <a:t>忧劳可以兴国，逸豫可以亡身</a:t>
            </a:r>
            <a:endParaRPr lang="zh-CN" altLang="en-US" sz="4000" b="1">
              <a:solidFill>
                <a:srgbClr val="C00000"/>
              </a:solidFill>
              <a:latin typeface="新宋体" panose="02010609030101010101" charset="-122"/>
              <a:ea typeface="新宋体" panose="02010609030101010101" charset="-122"/>
              <a:sym typeface="Franklin Gothic Medium" panose="020b0603020102020204" pitchFamily="34" charset="0"/>
            </a:endParaRPr>
          </a:p>
        </p:txBody>
      </p:sp>
      <p:sp>
        <p:nvSpPr>
          <p:cNvPr id="5128" name="矩形 1" title=""/>
          <p:cNvSpPr>
            <a:spLocks noChangeArrowheads="1"/>
          </p:cNvSpPr>
          <p:nvPr/>
        </p:nvSpPr>
        <p:spPr bwMode="auto">
          <a:xfrm>
            <a:off x="112395" y="2941320"/>
            <a:ext cx="1229296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0000"/>
                </a:solidFill>
                <a:latin typeface="方正大标宋简体" pitchFamily="2" charset="-122"/>
                <a:ea typeface="方正大标宋简体" pitchFamily="2" charset="-122"/>
                <a:sym typeface="方正大标宋简体" pitchFamily="2" charset="-122"/>
              </a:rPr>
              <a:t>      翻译：忧虑辛劳可以使国家兴盛，安逸享乐可以使自身灭亡。</a:t>
            </a:r>
            <a:endParaRPr lang="zh-CN" altLang="en-US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  <a:sym typeface="Franklin Gothic Book" panose="020b0503020102020204" pitchFamily="34" charset="0"/>
            </a:endParaRPr>
          </a:p>
        </p:txBody>
      </p:sp>
      <p:sp>
        <p:nvSpPr>
          <p:cNvPr id="5129" name="标题 1" title=""/>
          <p:cNvSpPr>
            <a:spLocks noGrp="1" noChangeArrowheads="1"/>
          </p:cNvSpPr>
          <p:nvPr/>
        </p:nvSpPr>
        <p:spPr bwMode="auto">
          <a:xfrm>
            <a:off x="2496185" y="1958340"/>
            <a:ext cx="7199313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Franklin Gothic Book" panose="020b0503020102020204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pPr algn="ctr"/>
            <a:endParaRPr lang="zh-CN" altLang="en-US" sz="4000">
              <a:solidFill>
                <a:srgbClr val="7A0000"/>
              </a:solidFill>
              <a:latin typeface="Franklin Gothic Medium" panose="020b0603020102020204" pitchFamily="34" charset="0"/>
              <a:ea typeface="隶书" panose="02010509060101010101" pitchFamily="49" charset="-122"/>
              <a:sym typeface="Franklin Gothic Medium" panose="020b0603020102020204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xit" presetSubtype="32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/>
      <p:bldP spid="5129" grpId="0"/>
      <p:bldP spid="5127" grpId="0"/>
      <p:bldP spid="5128" grpId="0"/>
      <p:bldP spid="5124" grpId="0"/>
      <p:bldP spid="51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矩形 22" title=""/>
          <p:cNvSpPr/>
          <p:nvPr/>
        </p:nvSpPr>
        <p:spPr>
          <a:xfrm>
            <a:off x="989125" y="1073683"/>
            <a:ext cx="10811774" cy="4842624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70000"/>
            </a:pPr>
            <a:r>
              <a:rPr lang="en-US" altLang="zh-CN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1" name="图片 10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3" t="66890" r="18779" b="24534"/>
          <a:stretch>
            <a:fillRect/>
          </a:stretch>
        </p:blipFill>
        <p:spPr>
          <a:xfrm>
            <a:off x="3700156" y="5242976"/>
            <a:ext cx="4226674" cy="1032453"/>
          </a:xfrm>
          <a:custGeom>
            <a:gdLst>
              <a:gd name="connsiteX0" fmla="*/ 0 w 2831214"/>
              <a:gd name="connsiteY0" fmla="*/ 0 h 691583"/>
              <a:gd name="connsiteX1" fmla="*/ 2831214 w 2831214"/>
              <a:gd name="connsiteY1" fmla="*/ 0 h 691583"/>
              <a:gd name="connsiteX2" fmla="*/ 2831214 w 2831214"/>
              <a:gd name="connsiteY2" fmla="*/ 691583 h 691583"/>
              <a:gd name="connsiteX3" fmla="*/ 0 w 2831214"/>
              <a:gd name="connsiteY3" fmla="*/ 691583 h 691583"/>
              <a:gd name="connsiteX4" fmla="*/ 0 w 2831214"/>
              <a:gd name="connsiteY4" fmla="*/ 0 h 691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1214" h="691583">
                <a:moveTo>
                  <a:pt x="0" y="0"/>
                </a:moveTo>
                <a:lnTo>
                  <a:pt x="2831214" y="0"/>
                </a:lnTo>
                <a:lnTo>
                  <a:pt x="2831214" y="691583"/>
                </a:lnTo>
                <a:lnTo>
                  <a:pt x="0" y="691583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4" name="Text Box 4" title=""/>
          <p:cNvSpPr txBox="1">
            <a:spLocks noChangeArrowheads="1"/>
          </p:cNvSpPr>
          <p:nvPr/>
        </p:nvSpPr>
        <p:spPr bwMode="auto">
          <a:xfrm>
            <a:off x="2190024" y="1117610"/>
            <a:ext cx="724693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rtl="0" eaLnBrk="1" hangingPunct="1">
              <a:spcBef>
                <a:spcPct val="50000"/>
              </a:spcBef>
            </a:pPr>
            <a:r>
              <a:rPr kumimoji="1" lang="zh-CN" altLang="en-US" sz="36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伶：</a:t>
            </a:r>
            <a:r>
              <a:rPr kumimoji="1"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封建时代称演戏的人为伶 </a:t>
            </a:r>
            <a:r>
              <a:rPr kumimoji="1" lang="zh-CN" altLang="en-US" sz="36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kumimoji="1" lang="zh-CN" altLang="en-US" sz="3600" b="1">
              <a:solidFill>
                <a:srgbClr val="FF33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Text Box 5" title=""/>
          <p:cNvSpPr txBox="1">
            <a:spLocks noChangeArrowheads="1"/>
          </p:cNvSpPr>
          <p:nvPr/>
        </p:nvSpPr>
        <p:spPr bwMode="auto">
          <a:xfrm>
            <a:off x="1954150" y="2583139"/>
            <a:ext cx="85772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rtl="0" eaLnBrk="1" hangingPunct="1"/>
            <a:r>
              <a:rPr lang="en-US" altLang="zh-CN" sz="36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6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伶官传</a:t>
            </a:r>
            <a:r>
              <a:rPr lang="en-US" altLang="zh-CN" sz="36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选自欧阳修</a:t>
            </a:r>
            <a:r>
              <a:rPr lang="en-US" altLang="zh-CN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新五代史</a:t>
            </a:r>
            <a:r>
              <a:rPr lang="en-US" altLang="zh-CN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6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 </a:t>
            </a:r>
            <a:endParaRPr lang="zh-CN" altLang="en-US" sz="3600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Rectangle 6" title=""/>
          <p:cNvSpPr>
            <a:spLocks noChangeArrowheads="1"/>
          </p:cNvSpPr>
          <p:nvPr/>
        </p:nvSpPr>
        <p:spPr bwMode="auto">
          <a:xfrm>
            <a:off x="1268361" y="3337867"/>
            <a:ext cx="10111494" cy="2453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>
              <a:lnSpc>
                <a:spcPct val="120000"/>
              </a:lnSpc>
            </a:pPr>
            <a:r>
              <a:rPr kumimoji="1" lang="zh-CN" altLang="en-US" sz="3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序：</a:t>
            </a:r>
            <a:r>
              <a:rPr kumimoji="1"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为一种文体，相当于今天某些文章的“前言”或者编者的“按语”，它的内容或是提纲挈领地评价该书内容，或者叙述著书作文的缘由，以便有助于读者理解下面有关书或文的内容。（书序、赠序、宴集序）</a:t>
            </a:r>
            <a:endParaRPr kumimoji="1" lang="zh-CN" altLang="en-US" sz="32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Text Box 7" title=""/>
          <p:cNvSpPr txBox="1">
            <a:spLocks noChangeArrowheads="1"/>
          </p:cNvSpPr>
          <p:nvPr/>
        </p:nvSpPr>
        <p:spPr bwMode="auto">
          <a:xfrm>
            <a:off x="2148569" y="1828411"/>
            <a:ext cx="91440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rtl="0" eaLnBrk="1" hangingPunct="1">
              <a:spcBef>
                <a:spcPct val="50000"/>
              </a:spcBef>
            </a:pPr>
            <a:r>
              <a:rPr kumimoji="1" lang="zh-CN" altLang="en-US" sz="36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伶官：</a:t>
            </a:r>
            <a:r>
              <a:rPr kumimoji="1" lang="zh-CN" altLang="en-US" sz="36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在宫廷中授有官职的伶人，叫做伶官 </a:t>
            </a:r>
            <a:r>
              <a:rPr kumimoji="1" lang="zh-CN" altLang="en-US" sz="36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kumimoji="1" lang="zh-CN" altLang="en-US" sz="3600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4" name="图片 23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4089" y="112733"/>
            <a:ext cx="557376" cy="7211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5" name="文本框 24" title=""/>
          <p:cNvSpPr txBox="1"/>
          <p:nvPr/>
        </p:nvSpPr>
        <p:spPr>
          <a:xfrm>
            <a:off x="820010" y="129786"/>
            <a:ext cx="1238865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解题</a:t>
            </a:r>
            <a:endParaRPr lang="zh-CN" altLang="en-US" sz="3200" b="1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1"/>
      <p:bldP spid="16" grpId="2"/>
      <p:bldP spid="17" grpId="3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3" t="66890" r="18779" b="24534"/>
          <a:stretch>
            <a:fillRect/>
          </a:stretch>
        </p:blipFill>
        <p:spPr>
          <a:xfrm>
            <a:off x="-749924" y="6183612"/>
            <a:ext cx="4226674" cy="1032453"/>
          </a:xfrm>
          <a:custGeom>
            <a:gdLst>
              <a:gd name="connsiteX0" fmla="*/ 0 w 2831214"/>
              <a:gd name="connsiteY0" fmla="*/ 0 h 691583"/>
              <a:gd name="connsiteX1" fmla="*/ 2831214 w 2831214"/>
              <a:gd name="connsiteY1" fmla="*/ 0 h 691583"/>
              <a:gd name="connsiteX2" fmla="*/ 2831214 w 2831214"/>
              <a:gd name="connsiteY2" fmla="*/ 691583 h 691583"/>
              <a:gd name="connsiteX3" fmla="*/ 0 w 2831214"/>
              <a:gd name="connsiteY3" fmla="*/ 691583 h 691583"/>
              <a:gd name="connsiteX4" fmla="*/ 0 w 2831214"/>
              <a:gd name="connsiteY4" fmla="*/ 0 h 691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1214" h="691583">
                <a:moveTo>
                  <a:pt x="0" y="0"/>
                </a:moveTo>
                <a:lnTo>
                  <a:pt x="2831214" y="0"/>
                </a:lnTo>
                <a:lnTo>
                  <a:pt x="2831214" y="691583"/>
                </a:lnTo>
                <a:lnTo>
                  <a:pt x="0" y="691583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6" name="矩形 5" title=""/>
          <p:cNvSpPr/>
          <p:nvPr/>
        </p:nvSpPr>
        <p:spPr>
          <a:xfrm>
            <a:off x="615351" y="1267136"/>
            <a:ext cx="10811774" cy="4840366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70000"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盛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衰之理（         ）  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70000"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盛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以锦囊（       ）  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70000"/>
            </a:pP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以三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矢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赐庄宗（    弓箭）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70000"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系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燕父子以组（       ） 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70000"/>
            </a:pP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仇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雠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      ） 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70000"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燕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王，吾所立（      ） 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70000"/>
            </a:pP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岂独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伶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人也哉（      ）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5" name="图片 4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4089" y="112733"/>
            <a:ext cx="557376" cy="7211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文本框 6" title=""/>
          <p:cNvSpPr txBox="1"/>
          <p:nvPr/>
        </p:nvSpPr>
        <p:spPr>
          <a:xfrm>
            <a:off x="819785" y="85725"/>
            <a:ext cx="10712450" cy="10763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识字正音，并思考：文章题为《伶官传序》，重点论述对象是伶官吗？</a:t>
            </a:r>
            <a:endParaRPr lang="zh-CN" altLang="en-US" sz="3200" b="1"/>
          </a:p>
        </p:txBody>
      </p:sp>
      <p:sp>
        <p:nvSpPr>
          <p:cNvPr id="8" name="Text Box 6" title=""/>
          <p:cNvSpPr txBox="1"/>
          <p:nvPr/>
        </p:nvSpPr>
        <p:spPr>
          <a:xfrm>
            <a:off x="2936415" y="1267136"/>
            <a:ext cx="1871663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zh-CN" sz="3600">
                <a:latin typeface="Times New Roman" panose="02020603050405020304" pitchFamily="18" charset="0"/>
              </a:rPr>
              <a:t>shèng</a:t>
            </a:r>
            <a:endParaRPr lang="zh-CN" altLang="zh-CN" sz="3600">
              <a:latin typeface="Times New Roman" panose="02020603050405020304" pitchFamily="18" charset="0"/>
            </a:endParaRPr>
          </a:p>
        </p:txBody>
      </p:sp>
      <p:sp>
        <p:nvSpPr>
          <p:cNvPr id="9" name="Text Box 7" title=""/>
          <p:cNvSpPr txBox="1"/>
          <p:nvPr/>
        </p:nvSpPr>
        <p:spPr>
          <a:xfrm>
            <a:off x="2784495" y="1935287"/>
            <a:ext cx="1944687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zh-CN" sz="3600">
                <a:latin typeface="Times New Roman" panose="02020603050405020304" pitchFamily="18" charset="0"/>
              </a:rPr>
              <a:t>chéng</a:t>
            </a:r>
            <a:endParaRPr lang="zh-CN" altLang="zh-CN" sz="3600">
              <a:latin typeface="Times New Roman" panose="02020603050405020304" pitchFamily="18" charset="0"/>
            </a:endParaRPr>
          </a:p>
        </p:txBody>
      </p:sp>
      <p:sp>
        <p:nvSpPr>
          <p:cNvPr id="11" name="Text Box 9" title=""/>
          <p:cNvSpPr txBox="1"/>
          <p:nvPr/>
        </p:nvSpPr>
        <p:spPr>
          <a:xfrm>
            <a:off x="3729956" y="2610029"/>
            <a:ext cx="8636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zh-CN" sz="3600">
                <a:latin typeface="Times New Roman" panose="02020603050405020304" pitchFamily="18" charset="0"/>
              </a:rPr>
              <a:t>shĭ</a:t>
            </a:r>
            <a:endParaRPr lang="zh-CN" altLang="zh-CN" sz="3600">
              <a:latin typeface="Times New Roman" panose="02020603050405020304" pitchFamily="18" charset="0"/>
            </a:endParaRPr>
          </a:p>
        </p:txBody>
      </p:sp>
      <p:sp>
        <p:nvSpPr>
          <p:cNvPr id="12" name="Text Box 10" title=""/>
          <p:cNvSpPr txBox="1"/>
          <p:nvPr/>
        </p:nvSpPr>
        <p:spPr>
          <a:xfrm>
            <a:off x="3801393" y="3330754"/>
            <a:ext cx="1152525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zh-CN" sz="3600">
                <a:latin typeface="Times New Roman" panose="02020603050405020304" pitchFamily="18" charset="0"/>
              </a:rPr>
              <a:t>xì</a:t>
            </a:r>
            <a:endParaRPr lang="zh-CN" altLang="zh-CN" sz="3600">
              <a:latin typeface="Times New Roman" panose="02020603050405020304" pitchFamily="18" charset="0"/>
            </a:endParaRPr>
          </a:p>
        </p:txBody>
      </p:sp>
      <p:sp>
        <p:nvSpPr>
          <p:cNvPr id="13" name="Text Box 11" title=""/>
          <p:cNvSpPr txBox="1"/>
          <p:nvPr/>
        </p:nvSpPr>
        <p:spPr>
          <a:xfrm>
            <a:off x="1820986" y="3927932"/>
            <a:ext cx="1655763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zh-CN" sz="3600">
                <a:latin typeface="Times New Roman" panose="02020603050405020304" pitchFamily="18" charset="0"/>
              </a:rPr>
              <a:t> chóu</a:t>
            </a:r>
            <a:endParaRPr lang="zh-CN" altLang="zh-CN" sz="3600">
              <a:latin typeface="Times New Roman" panose="02020603050405020304" pitchFamily="18" charset="0"/>
            </a:endParaRPr>
          </a:p>
        </p:txBody>
      </p:sp>
      <p:sp>
        <p:nvSpPr>
          <p:cNvPr id="14" name="Text Box 12" title=""/>
          <p:cNvSpPr txBox="1"/>
          <p:nvPr/>
        </p:nvSpPr>
        <p:spPr>
          <a:xfrm>
            <a:off x="3729956" y="4626154"/>
            <a:ext cx="1439862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zh-CN" sz="3600">
                <a:latin typeface="Times New Roman" panose="02020603050405020304" pitchFamily="18" charset="0"/>
              </a:rPr>
              <a:t> yān</a:t>
            </a:r>
            <a:endParaRPr lang="zh-CN" altLang="zh-CN" sz="3600">
              <a:latin typeface="Times New Roman" panose="02020603050405020304" pitchFamily="18" charset="0"/>
            </a:endParaRPr>
          </a:p>
        </p:txBody>
      </p:sp>
      <p:sp>
        <p:nvSpPr>
          <p:cNvPr id="15" name="Text Box 13" title=""/>
          <p:cNvSpPr txBox="1"/>
          <p:nvPr/>
        </p:nvSpPr>
        <p:spPr>
          <a:xfrm>
            <a:off x="3729956" y="5346879"/>
            <a:ext cx="1582737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zh-CN" sz="3600">
                <a:latin typeface="Times New Roman" panose="02020603050405020304" pitchFamily="18" charset="0"/>
              </a:rPr>
              <a:t> líng</a:t>
            </a:r>
            <a:endParaRPr lang="zh-CN" altLang="zh-CN" sz="3600">
              <a:latin typeface="Times New Roman" panose="02020603050405020304" pitchFamily="18" charset="0"/>
            </a:endParaRPr>
          </a:p>
        </p:txBody>
      </p:sp>
      <p:pic>
        <p:nvPicPr>
          <p:cNvPr id="16" name="图片 15" title="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4606" y="2817962"/>
            <a:ext cx="1969715" cy="2665568"/>
          </a:xfrm>
          <a:prstGeom prst="rect">
            <a:avLst/>
          </a:prstGeom>
        </p:spPr>
      </p:pic>
    </p:spTree>
  </p:cSld>
  <p:clrMapOvr>
    <a:masterClrMapping/>
  </p:clrMapOvr>
  <p:transition spd="slow">
    <p:randomBar dir="vert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3" t="66890" r="18779" b="24534"/>
          <a:stretch>
            <a:fillRect/>
          </a:stretch>
        </p:blipFill>
        <p:spPr>
          <a:xfrm>
            <a:off x="3618515" y="4602094"/>
            <a:ext cx="4226674" cy="1032453"/>
          </a:xfrm>
          <a:custGeom>
            <a:gdLst>
              <a:gd name="connsiteX0" fmla="*/ 0 w 2831214"/>
              <a:gd name="connsiteY0" fmla="*/ 0 h 691583"/>
              <a:gd name="connsiteX1" fmla="*/ 2831214 w 2831214"/>
              <a:gd name="connsiteY1" fmla="*/ 0 h 691583"/>
              <a:gd name="connsiteX2" fmla="*/ 2831214 w 2831214"/>
              <a:gd name="connsiteY2" fmla="*/ 691583 h 691583"/>
              <a:gd name="connsiteX3" fmla="*/ 0 w 2831214"/>
              <a:gd name="connsiteY3" fmla="*/ 691583 h 691583"/>
              <a:gd name="connsiteX4" fmla="*/ 0 w 2831214"/>
              <a:gd name="connsiteY4" fmla="*/ 0 h 691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1214" h="691583">
                <a:moveTo>
                  <a:pt x="0" y="0"/>
                </a:moveTo>
                <a:lnTo>
                  <a:pt x="2831214" y="0"/>
                </a:lnTo>
                <a:lnTo>
                  <a:pt x="2831214" y="691583"/>
                </a:lnTo>
                <a:lnTo>
                  <a:pt x="0" y="691583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3" name="矩形 12" title=""/>
          <p:cNvSpPr/>
          <p:nvPr/>
        </p:nvSpPr>
        <p:spPr>
          <a:xfrm>
            <a:off x="690113" y="1467731"/>
            <a:ext cx="10811774" cy="4235736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ts val="3840"/>
              </a:lnSpc>
              <a:buClr>
                <a:schemeClr val="accent1"/>
              </a:buClr>
              <a:buSzPct val="70000"/>
            </a:pP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五代，指唐宋之间的五个封建朝廷，即</a:t>
            </a:r>
            <a:r>
              <a:rPr lang="zh-CN" altLang="en-US" sz="3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后梁、后唐、后晋、后汉、后周</a:t>
            </a: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，是我国历史上的动荡时代。在这</a:t>
            </a:r>
            <a:r>
              <a:rPr lang="en-US" altLang="zh-CN" sz="3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53</a:t>
            </a: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年间，先后换过</a:t>
            </a:r>
            <a:r>
              <a:rPr lang="zh-CN" altLang="en-US" sz="3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四姓十四君</a:t>
            </a: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，篡位、弑君现象屡见不鲜，战乱频仍，后唐庄宗就是被杀的一个。庄宗称帝后，迷恋优伶，被伶官所惑，伶官得以重权在握。当叛乱四起时，拥有兵权的伶官史彦琼拒不发兵，庄宗亲征败北，众叛亲离，</a:t>
            </a:r>
            <a:r>
              <a:rPr lang="zh-CN" altLang="en-US" sz="3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伶官郭从谦</a:t>
            </a: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又乘危作乱，</a:t>
            </a:r>
            <a:r>
              <a:rPr lang="zh-CN" altLang="en-US" sz="3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乱箭射死庄宗</a:t>
            </a: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en-US" altLang="zh-CN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100</a:t>
            </a: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多年后欧阳修著</a:t>
            </a:r>
            <a:r>
              <a:rPr lang="en-US" altLang="zh-CN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新五代史</a:t>
            </a:r>
            <a:r>
              <a:rPr lang="en-US" altLang="zh-CN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3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4" name="图片 13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4089" y="112733"/>
            <a:ext cx="557376" cy="7211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文本框 14" title=""/>
          <p:cNvSpPr txBox="1"/>
          <p:nvPr/>
        </p:nvSpPr>
        <p:spPr>
          <a:xfrm>
            <a:off x="820010" y="129786"/>
            <a:ext cx="1964485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创作背景</a:t>
            </a:r>
            <a:endParaRPr lang="zh-CN" altLang="en-US" sz="3200" b="1"/>
          </a:p>
        </p:txBody>
      </p:sp>
    </p:spTree>
  </p:cSld>
  <p:clrMapOvr>
    <a:masterClrMapping/>
  </p:clrMapOvr>
  <p:transition spd="slow">
    <p:randomBar dir="vert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3" t="66890" r="18779" b="24534"/>
          <a:stretch>
            <a:fillRect/>
          </a:stretch>
        </p:blipFill>
        <p:spPr>
          <a:xfrm>
            <a:off x="3618515" y="4602094"/>
            <a:ext cx="4226674" cy="1032453"/>
          </a:xfrm>
          <a:custGeom>
            <a:gdLst>
              <a:gd name="connsiteX0" fmla="*/ 0 w 2831214"/>
              <a:gd name="connsiteY0" fmla="*/ 0 h 691583"/>
              <a:gd name="connsiteX1" fmla="*/ 2831214 w 2831214"/>
              <a:gd name="connsiteY1" fmla="*/ 0 h 691583"/>
              <a:gd name="connsiteX2" fmla="*/ 2831214 w 2831214"/>
              <a:gd name="connsiteY2" fmla="*/ 691583 h 691583"/>
              <a:gd name="connsiteX3" fmla="*/ 0 w 2831214"/>
              <a:gd name="connsiteY3" fmla="*/ 691583 h 691583"/>
              <a:gd name="connsiteX4" fmla="*/ 0 w 2831214"/>
              <a:gd name="connsiteY4" fmla="*/ 0 h 691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1214" h="691583">
                <a:moveTo>
                  <a:pt x="0" y="0"/>
                </a:moveTo>
                <a:lnTo>
                  <a:pt x="2831214" y="0"/>
                </a:lnTo>
                <a:lnTo>
                  <a:pt x="2831214" y="691583"/>
                </a:lnTo>
                <a:lnTo>
                  <a:pt x="0" y="691583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3" name="矩形 12" title=""/>
          <p:cNvSpPr/>
          <p:nvPr/>
        </p:nvSpPr>
        <p:spPr>
          <a:xfrm>
            <a:off x="405442" y="1223453"/>
            <a:ext cx="11381116" cy="4846789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ts val="3840"/>
              </a:lnSpc>
              <a:buClr>
                <a:schemeClr val="accent1"/>
              </a:buClr>
              <a:buSzPct val="70000"/>
            </a:pP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李亚子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指的就是后唐庄宗李存勖。他是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李克用（晋王）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的长子。</a:t>
            </a:r>
            <a:r>
              <a:rPr lang="zh-CN" altLang="en-US" sz="3200" b="1">
                <a:solidFill>
                  <a:schemeClr val="accent5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李克用是突厥后裔沙陀人，曾经被唐朝重用又赐皇姓李。李克用因不满朝廷调遣任命，父子曾共同反叛唐朝。当唐都长安被黄巢占领时，唐王赦免其反叛之罪，任命他为雁门节度使，要求其戴罪建功，领三万铁骑攻打黄巢。李克用勇猛异常，攻入长安，逼黄巢逃奔出城自杀。李唐江山倾覆后，李克用仍执意使用唐朝年号。后来其墓就置建于代县阳明堡镇七里铺村北。</a:t>
            </a:r>
            <a:endParaRPr lang="zh-CN" altLang="en-US" sz="3200" b="1">
              <a:solidFill>
                <a:schemeClr val="accent5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4" name="图片 13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4089" y="112733"/>
            <a:ext cx="557376" cy="7211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文本框 14" title=""/>
          <p:cNvSpPr txBox="1"/>
          <p:nvPr/>
        </p:nvSpPr>
        <p:spPr>
          <a:xfrm>
            <a:off x="820010" y="129786"/>
            <a:ext cx="1964485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创作背景</a:t>
            </a:r>
            <a:endParaRPr lang="zh-CN" altLang="en-US" sz="3200" b="1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3" t="66890" r="18779" b="24534"/>
          <a:stretch>
            <a:fillRect/>
          </a:stretch>
        </p:blipFill>
        <p:spPr>
          <a:xfrm>
            <a:off x="3618515" y="4602094"/>
            <a:ext cx="4226674" cy="1032453"/>
          </a:xfrm>
          <a:custGeom>
            <a:gdLst>
              <a:gd name="connsiteX0" fmla="*/ 0 w 2831214"/>
              <a:gd name="connsiteY0" fmla="*/ 0 h 691583"/>
              <a:gd name="connsiteX1" fmla="*/ 2831214 w 2831214"/>
              <a:gd name="connsiteY1" fmla="*/ 0 h 691583"/>
              <a:gd name="connsiteX2" fmla="*/ 2831214 w 2831214"/>
              <a:gd name="connsiteY2" fmla="*/ 691583 h 691583"/>
              <a:gd name="connsiteX3" fmla="*/ 0 w 2831214"/>
              <a:gd name="connsiteY3" fmla="*/ 691583 h 691583"/>
              <a:gd name="connsiteX4" fmla="*/ 0 w 2831214"/>
              <a:gd name="connsiteY4" fmla="*/ 0 h 691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1214" h="691583">
                <a:moveTo>
                  <a:pt x="0" y="0"/>
                </a:moveTo>
                <a:lnTo>
                  <a:pt x="2831214" y="0"/>
                </a:lnTo>
                <a:lnTo>
                  <a:pt x="2831214" y="691583"/>
                </a:lnTo>
                <a:lnTo>
                  <a:pt x="0" y="691583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3" name="矩形 12" title=""/>
          <p:cNvSpPr/>
          <p:nvPr/>
        </p:nvSpPr>
        <p:spPr>
          <a:xfrm>
            <a:off x="431322" y="714562"/>
            <a:ext cx="11381116" cy="5962284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ts val="3840"/>
              </a:lnSpc>
              <a:buClr>
                <a:schemeClr val="accent1"/>
              </a:buClr>
              <a:buSzPct val="70000"/>
            </a:pP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李亚子幼时体貌出众，而且忠厚沉稳，喜欢独来独往，很受李克用的喜爱。</a:t>
            </a:r>
            <a:r>
              <a:rPr lang="zh-CN" altLang="en-US" sz="3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十一岁时</a:t>
            </a: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便跟随父亲出征作战，得胜后随父亲进见唐昭宗。昭宗见了他，非常惊讶：“这孩子真是长相出奇！”然后轻抚着他的背说：“小儿日后必定是国家的栋梁之才，不要忘了为我大唐尽忠尽孝啊！” 因为昭宗对李存勖说了一句“此子可亚其父”，意思是说使他的父亲成为亚军，超过其父，因而得名“亚子”。</a:t>
            </a:r>
            <a:endParaRPr lang="en-US" altLang="zh-CN" sz="3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3840"/>
              </a:lnSpc>
              <a:buClr>
                <a:schemeClr val="accent1"/>
              </a:buClr>
              <a:buSzPct val="70000"/>
            </a:pP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后他还常常用戏子名字自称，叫自己为</a:t>
            </a:r>
            <a:r>
              <a:rPr lang="zh-CN" altLang="en-US" sz="3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李天下</a:t>
            </a: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。从他继承父业，到统一天下，常常和戏子在庭院排练演戏，伶人因此掌握朝政大权，正是因为庄宗的</a:t>
            </a:r>
            <a:r>
              <a:rPr lang="zh-CN" altLang="en-US" sz="3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宠幸</a:t>
            </a: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，这些伶人做了高官（景进、史彦琼、郭从谦），出入宫廷，作威作福，致使朝政日益败坏。</a:t>
            </a:r>
            <a:endParaRPr lang="zh-CN" altLang="en-US" sz="3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4" name="图片 13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4089" y="112733"/>
            <a:ext cx="557376" cy="7211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文本框 14" title=""/>
          <p:cNvSpPr txBox="1"/>
          <p:nvPr/>
        </p:nvSpPr>
        <p:spPr>
          <a:xfrm>
            <a:off x="820010" y="129786"/>
            <a:ext cx="1964485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创作背景</a:t>
            </a:r>
            <a:endParaRPr lang="zh-CN" altLang="en-US" sz="3200" b="1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3" t="66890" r="18779" b="24534"/>
          <a:stretch>
            <a:fillRect/>
          </a:stretch>
        </p:blipFill>
        <p:spPr>
          <a:xfrm>
            <a:off x="-749924" y="6183612"/>
            <a:ext cx="4226674" cy="1032453"/>
          </a:xfrm>
          <a:custGeom>
            <a:gdLst>
              <a:gd name="connsiteX0" fmla="*/ 0 w 2831214"/>
              <a:gd name="connsiteY0" fmla="*/ 0 h 691583"/>
              <a:gd name="connsiteX1" fmla="*/ 2831214 w 2831214"/>
              <a:gd name="connsiteY1" fmla="*/ 0 h 691583"/>
              <a:gd name="connsiteX2" fmla="*/ 2831214 w 2831214"/>
              <a:gd name="connsiteY2" fmla="*/ 691583 h 691583"/>
              <a:gd name="connsiteX3" fmla="*/ 0 w 2831214"/>
              <a:gd name="connsiteY3" fmla="*/ 691583 h 691583"/>
              <a:gd name="connsiteX4" fmla="*/ 0 w 2831214"/>
              <a:gd name="connsiteY4" fmla="*/ 0 h 691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1214" h="691583">
                <a:moveTo>
                  <a:pt x="0" y="0"/>
                </a:moveTo>
                <a:lnTo>
                  <a:pt x="2831214" y="0"/>
                </a:lnTo>
                <a:lnTo>
                  <a:pt x="2831214" y="691583"/>
                </a:lnTo>
                <a:lnTo>
                  <a:pt x="0" y="691583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6" name="矩形 5" title=""/>
          <p:cNvSpPr/>
          <p:nvPr/>
        </p:nvSpPr>
        <p:spPr>
          <a:xfrm>
            <a:off x="189783" y="787879"/>
            <a:ext cx="11731924" cy="5749506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5" name="Rectangle 4" title=""/>
          <p:cNvSpPr/>
          <p:nvPr/>
        </p:nvSpPr>
        <p:spPr>
          <a:xfrm>
            <a:off x="392777" y="1065705"/>
            <a:ext cx="3657600" cy="3480150"/>
          </a:xfrm>
          <a:prstGeom prst="rect">
            <a:avLst/>
          </a:prstGeom>
          <a:noFill/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en-US" altLang="zh-CN" sz="3200" b="1">
                <a:latin typeface="Arial" pitchFamily="34" charset="0"/>
              </a:rPr>
              <a:t>           </a:t>
            </a:r>
            <a:r>
              <a:rPr lang="zh-CN" altLang="en-US" sz="3200" b="1">
                <a:latin typeface="Arial" pitchFamily="34" charset="0"/>
              </a:rPr>
              <a:t>呜呼！盛衰之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理</a:t>
            </a:r>
            <a:r>
              <a:rPr lang="zh-CN" altLang="en-US" sz="3200" b="1">
                <a:latin typeface="Arial" pitchFamily="34" charset="0"/>
              </a:rPr>
              <a:t>，</a:t>
            </a:r>
            <a:r>
              <a:rPr lang="zh-CN" altLang="en-US" sz="3200" b="1">
                <a:solidFill>
                  <a:srgbClr val="0000CC"/>
                </a:solidFill>
                <a:latin typeface="Arial" pitchFamily="34" charset="0"/>
              </a:rPr>
              <a:t>虽</a:t>
            </a:r>
            <a:r>
              <a:rPr lang="zh-CN" altLang="en-US" sz="3200" b="1">
                <a:latin typeface="Arial" pitchFamily="34" charset="0"/>
              </a:rPr>
              <a:t>曰天命，</a:t>
            </a:r>
            <a:r>
              <a:rPr lang="zh-CN" altLang="en-US" sz="3200" b="1">
                <a:solidFill>
                  <a:srgbClr val="0000CC"/>
                </a:solidFill>
                <a:latin typeface="Arial" pitchFamily="34" charset="0"/>
              </a:rPr>
              <a:t>岂非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人事</a:t>
            </a:r>
            <a:r>
              <a:rPr lang="zh-CN" altLang="en-US" sz="3200" b="1">
                <a:latin typeface="Arial" pitchFamily="34" charset="0"/>
              </a:rPr>
              <a:t>哉！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原</a:t>
            </a:r>
            <a:r>
              <a:rPr lang="zh-CN" altLang="en-US" sz="3200" b="1">
                <a:latin typeface="Arial" pitchFamily="34" charset="0"/>
              </a:rPr>
              <a:t>庄宗</a:t>
            </a:r>
            <a:r>
              <a:rPr lang="zh-CN" altLang="en-US" sz="3200" b="1">
                <a:solidFill>
                  <a:schemeClr val="accent2"/>
                </a:solidFill>
                <a:latin typeface="Arial" pitchFamily="34" charset="0"/>
              </a:rPr>
              <a:t>之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所以</a:t>
            </a:r>
            <a:r>
              <a:rPr lang="zh-CN" altLang="en-US" sz="3200" b="1">
                <a:latin typeface="Arial" pitchFamily="34" charset="0"/>
              </a:rPr>
              <a:t>得天下，与其所以失之者，可以知</a:t>
            </a:r>
            <a:r>
              <a:rPr lang="zh-CN" altLang="en-US" sz="3200" b="1">
                <a:solidFill>
                  <a:srgbClr val="0000CC"/>
                </a:solidFill>
                <a:latin typeface="Arial" pitchFamily="34" charset="0"/>
              </a:rPr>
              <a:t>之</a:t>
            </a:r>
            <a:r>
              <a:rPr lang="zh-CN" altLang="en-US" sz="3200" b="1">
                <a:latin typeface="Arial" pitchFamily="34" charset="0"/>
              </a:rPr>
              <a:t>矣。</a:t>
            </a:r>
            <a:endParaRPr lang="zh-CN" altLang="en-US" sz="3200" b="1">
              <a:latin typeface="Arial" pitchFamily="34" charset="0"/>
            </a:endParaRPr>
          </a:p>
        </p:txBody>
      </p:sp>
      <p:sp>
        <p:nvSpPr>
          <p:cNvPr id="7" name="Rectangle 5" title=""/>
          <p:cNvSpPr/>
          <p:nvPr/>
        </p:nvSpPr>
        <p:spPr>
          <a:xfrm>
            <a:off x="5777865" y="1125855"/>
            <a:ext cx="5831205" cy="3442970"/>
          </a:xfrm>
          <a:prstGeom prst="rect">
            <a:avLst/>
          </a:prstGeom>
          <a:noFill/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理</a:t>
            </a:r>
            <a:r>
              <a:rPr lang="zh-CN" altLang="en-US" sz="2800" b="1">
                <a:latin typeface="宋体" panose="02010600030101010101" pitchFamily="2" charset="-122"/>
              </a:rPr>
              <a:t>：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道理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 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。</a:t>
            </a:r>
            <a:r>
              <a:rPr lang="en-US" altLang="zh-CN" sz="2800" b="1">
                <a:solidFill>
                  <a:schemeClr val="accent2"/>
                </a:solidFill>
                <a:latin typeface="Arial" pitchFamily="34" charset="0"/>
              </a:rPr>
              <a:t>     </a:t>
            </a: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</a:rPr>
              <a:t>虽</a:t>
            </a:r>
            <a:r>
              <a:rPr lang="zh-CN" altLang="en-US" sz="2800" b="1">
                <a:latin typeface="宋体" panose="02010600030101010101" pitchFamily="2" charset="-122"/>
              </a:rPr>
              <a:t>：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虽然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 </a:t>
            </a: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</a:rPr>
              <a:t>。</a:t>
            </a:r>
            <a:endParaRPr lang="zh-CN" altLang="en-US" sz="2800" b="1">
              <a:solidFill>
                <a:srgbClr val="0000CC"/>
              </a:solidFill>
              <a:latin typeface="Arial" pitchFamily="34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</a:rPr>
              <a:t>岂非</a:t>
            </a:r>
            <a:r>
              <a:rPr lang="zh-CN" altLang="en-US" sz="2800" b="1">
                <a:latin typeface="宋体" panose="02010600030101010101" pitchFamily="2" charset="-122"/>
              </a:rPr>
              <a:t>：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难道不是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 </a:t>
            </a:r>
            <a:r>
              <a:rPr lang="zh-CN" altLang="en-US" sz="2800" b="1">
                <a:solidFill>
                  <a:schemeClr val="accent2"/>
                </a:solidFill>
                <a:latin typeface="宋体" panose="02010600030101010101" pitchFamily="2" charset="-122"/>
              </a:rPr>
              <a:t>。</a:t>
            </a:r>
            <a:r>
              <a:rPr lang="en-US" altLang="zh-CN" sz="2800" b="1">
                <a:solidFill>
                  <a:schemeClr val="accent2"/>
                </a:solidFill>
                <a:latin typeface="宋体" panose="02010600030101010101" pitchFamily="2" charset="-122"/>
              </a:rPr>
              <a:t> 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人事</a:t>
            </a:r>
            <a:r>
              <a:rPr lang="zh-CN" altLang="en-US" sz="2800" b="1">
                <a:latin typeface="宋体" panose="02010600030101010101" pitchFamily="2" charset="-122"/>
              </a:rPr>
              <a:t>：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人的作为。</a:t>
            </a:r>
            <a:endParaRPr lang="zh-CN" altLang="en-US" sz="2800" b="1">
              <a:solidFill>
                <a:schemeClr val="accent2"/>
              </a:solidFill>
              <a:latin typeface="Arial" pitchFamily="34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原</a:t>
            </a:r>
            <a:r>
              <a:rPr lang="zh-CN" altLang="en-US" sz="2800" b="1">
                <a:latin typeface="Arial" pitchFamily="34" charset="0"/>
                <a:ea typeface="楷体_GB2312" pitchFamily="49" charset="-122"/>
              </a:rPr>
              <a:t>：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推究，推其根本。</a:t>
            </a:r>
            <a:endParaRPr lang="zh-CN" altLang="en-US" sz="2800" b="1">
              <a:solidFill>
                <a:schemeClr val="accent2"/>
              </a:solidFill>
              <a:latin typeface="宋体" panose="02010600030101010101" pitchFamily="2" charset="-122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之</a:t>
            </a:r>
            <a:r>
              <a:rPr lang="zh-CN" altLang="en-US" sz="2800" b="1">
                <a:solidFill>
                  <a:srgbClr val="000000"/>
                </a:solidFill>
                <a:latin typeface="Arial" pitchFamily="34" charset="0"/>
              </a:rPr>
              <a:t>：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助词，用在主谓之间，不译。</a:t>
            </a:r>
            <a:endParaRPr lang="zh-CN" altLang="en-US" sz="2800" b="1">
              <a:solidFill>
                <a:schemeClr val="accent2"/>
              </a:solidFill>
              <a:latin typeface="Arial" pitchFamily="34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所以</a:t>
            </a:r>
            <a:r>
              <a:rPr lang="zh-CN" altLang="en-US" sz="2800" b="1">
                <a:solidFill>
                  <a:srgbClr val="000000"/>
                </a:solidFill>
                <a:latin typeface="Arial" pitchFamily="34" charset="0"/>
              </a:rPr>
              <a:t>：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① </a:t>
            </a:r>
            <a:r>
              <a:rPr lang="en-US" altLang="zh-CN" sz="2800" b="1">
                <a:solidFill>
                  <a:schemeClr val="accent2"/>
                </a:solidFill>
                <a:latin typeface="Arial" pitchFamily="34" charset="0"/>
              </a:rPr>
              <a:t>……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的原因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 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。②表依据、凭借，翻译成“依靠”“用来”</a:t>
            </a:r>
            <a:endParaRPr lang="zh-CN" altLang="en-US" sz="2800" b="1">
              <a:solidFill>
                <a:schemeClr val="accent2"/>
              </a:solidFill>
              <a:latin typeface="Arial" pitchFamily="34" charset="0"/>
            </a:endParaRPr>
          </a:p>
          <a:p>
            <a:pPr marL="342900" indent="-342900"/>
            <a:r>
              <a:rPr lang="zh-CN" altLang="en-US" sz="2800" b="1">
                <a:solidFill>
                  <a:srgbClr val="0000CC"/>
                </a:solidFill>
                <a:latin typeface="Arial" pitchFamily="34" charset="0"/>
              </a:rPr>
              <a:t>之</a:t>
            </a:r>
            <a:r>
              <a:rPr lang="zh-CN" altLang="en-US" sz="2800" b="1">
                <a:solidFill>
                  <a:srgbClr val="000000"/>
                </a:solidFill>
                <a:latin typeface="Arial" pitchFamily="34" charset="0"/>
              </a:rPr>
              <a:t>：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代“这个道理”。</a:t>
            </a:r>
            <a:endParaRPr lang="zh-CN" altLang="en-US" sz="2800" b="1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322055" y="5151206"/>
            <a:ext cx="11467380" cy="107721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译文：唉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</a:rPr>
              <a:t>!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国家兴盛与衰亡的道理，虽然说是天命，难道不是由于人为的吗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推究庄宗得天下和他失天下的原因，就可以知道了。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8" name="图片 7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4089" y="112733"/>
            <a:ext cx="557376" cy="7211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 title=""/>
          <p:cNvSpPr txBox="1"/>
          <p:nvPr/>
        </p:nvSpPr>
        <p:spPr>
          <a:xfrm>
            <a:off x="820010" y="129786"/>
            <a:ext cx="1964485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文本研析</a:t>
            </a:r>
            <a:endParaRPr lang="zh-CN" altLang="en-US" sz="3200" b="1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 title=""/>
          <p:cNvSpPr/>
          <p:nvPr/>
        </p:nvSpPr>
        <p:spPr>
          <a:xfrm>
            <a:off x="671465" y="1101695"/>
            <a:ext cx="10811774" cy="5224342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ts val="3840"/>
              </a:lnSpc>
              <a:buClr>
                <a:schemeClr val="accent1"/>
              </a:buClr>
              <a:buSzPct val="70000"/>
            </a:pPr>
            <a:r>
              <a:rPr lang="en-US" altLang="zh-CN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、“呜呼”给全文定下了什么样的感情基调？用一个词来概括。</a:t>
            </a:r>
            <a:endParaRPr lang="en-US" altLang="zh-CN" sz="3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342900" lvl="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/>
            </a:pPr>
            <a:r>
              <a:rPr kumimoji="1" lang="zh-CN" altLang="zh-CN" sz="3200" kern="0">
                <a:solidFill>
                  <a:srgbClr val="000000"/>
                </a:solidFill>
              </a:rPr>
              <a:t>慨叹</a:t>
            </a:r>
            <a:r>
              <a:rPr kumimoji="1" lang="zh-CN" altLang="en-US" sz="3200" kern="0">
                <a:solidFill>
                  <a:srgbClr val="000000"/>
                </a:solidFill>
              </a:rPr>
              <a:t>，惋惜</a:t>
            </a:r>
            <a:endParaRPr kumimoji="1" lang="en-US" altLang="zh-CN" sz="3200" kern="0">
              <a:solidFill>
                <a:srgbClr val="000000"/>
              </a:solidFill>
            </a:endParaRPr>
          </a:p>
          <a:p>
            <a:pPr marL="342900" lvl="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/>
            </a:pPr>
            <a:r>
              <a:rPr kumimoji="1" lang="zh-CN" altLang="zh-CN" sz="3200" kern="0">
                <a:solidFill>
                  <a:srgbClr val="000000"/>
                </a:solidFill>
              </a:rPr>
              <a:t>叹惋</a:t>
            </a:r>
            <a:endParaRPr kumimoji="1" lang="en-US" altLang="zh-CN" sz="3200" kern="0">
              <a:solidFill>
                <a:srgbClr val="000000"/>
              </a:solidFill>
            </a:endParaRPr>
          </a:p>
          <a:p>
            <a:pPr marL="342900" lvl="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/>
            </a:pPr>
            <a:endParaRPr lang="en-US" altLang="zh-CN" sz="3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3840"/>
              </a:lnSpc>
              <a:buClr>
                <a:schemeClr val="accent1"/>
              </a:buClr>
              <a:buSzPct val="70000"/>
            </a:pPr>
            <a:r>
              <a:rPr lang="en-US" altLang="zh-CN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、请找出中心论点以及立论的历史依据。</a:t>
            </a:r>
            <a:endParaRPr lang="en-US" altLang="zh-CN" sz="3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342900" lvl="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/>
            </a:pPr>
            <a:r>
              <a:rPr kumimoji="1" lang="zh-CN" altLang="zh-CN" sz="3200" kern="0">
                <a:solidFill>
                  <a:schemeClr val="tx2"/>
                </a:solidFill>
              </a:rPr>
              <a:t>论点</a:t>
            </a:r>
            <a:r>
              <a:rPr kumimoji="1" lang="zh-CN" altLang="en-US" sz="3200" kern="0">
                <a:solidFill>
                  <a:schemeClr val="tx2"/>
                </a:solidFill>
              </a:rPr>
              <a:t>是：</a:t>
            </a:r>
            <a:endParaRPr kumimoji="1" lang="en-US" altLang="zh-CN" sz="3200" kern="0">
              <a:solidFill>
                <a:schemeClr val="tx2"/>
              </a:solidFill>
            </a:endParaRPr>
          </a:p>
          <a:p>
            <a:pPr marL="342900" lvl="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/>
            </a:pPr>
            <a:r>
              <a:rPr kumimoji="1" lang="zh-CN" altLang="zh-CN" sz="3200" kern="0">
                <a:solidFill>
                  <a:srgbClr val="000000"/>
                </a:solidFill>
              </a:rPr>
              <a:t>盛衰之理，虽曰天命，岂非人事哉</a:t>
            </a:r>
            <a:endParaRPr kumimoji="1" lang="en-US" altLang="zh-CN" sz="3200" kern="0">
              <a:solidFill>
                <a:srgbClr val="000000"/>
              </a:solidFill>
            </a:endParaRPr>
          </a:p>
          <a:p>
            <a:pPr marL="342900" lvl="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/>
            </a:pPr>
            <a:r>
              <a:rPr kumimoji="1" lang="zh-CN" altLang="en-US" sz="3200" kern="0">
                <a:solidFill>
                  <a:srgbClr val="E40000"/>
                </a:solidFill>
              </a:rPr>
              <a:t>历史依据是：</a:t>
            </a:r>
            <a:endParaRPr kumimoji="1" lang="en-US" altLang="zh-CN" sz="3200" kern="0">
              <a:solidFill>
                <a:srgbClr val="E40000"/>
              </a:solidFill>
            </a:endParaRPr>
          </a:p>
          <a:p>
            <a:pPr marL="342900" lvl="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/>
            </a:pPr>
            <a:r>
              <a:rPr kumimoji="1" lang="zh-CN" altLang="zh-CN" sz="3200" kern="0">
                <a:solidFill>
                  <a:srgbClr val="000000"/>
                </a:solidFill>
              </a:rPr>
              <a:t>原庄宗之所以得天下与其所以失之者，可以知之矣 </a:t>
            </a:r>
            <a:endParaRPr kumimoji="1" lang="en-US" altLang="zh-CN" sz="3200" kern="0">
              <a:solidFill>
                <a:srgbClr val="000000"/>
              </a:solidFill>
            </a:endParaRPr>
          </a:p>
          <a:p>
            <a:pPr>
              <a:lnSpc>
                <a:spcPts val="3840"/>
              </a:lnSpc>
              <a:buClr>
                <a:schemeClr val="accent1"/>
              </a:buClr>
              <a:buSzPct val="70000"/>
            </a:pPr>
            <a:endParaRPr lang="zh-CN" altLang="en-US" sz="3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4" name="图片 1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4089" y="112733"/>
            <a:ext cx="557376" cy="7211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文本框 14" title=""/>
          <p:cNvSpPr txBox="1"/>
          <p:nvPr/>
        </p:nvSpPr>
        <p:spPr>
          <a:xfrm>
            <a:off x="820010" y="129786"/>
            <a:ext cx="1964485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思考问题</a:t>
            </a:r>
            <a:endParaRPr lang="zh-CN" altLang="en-US" sz="3200" b="1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3" t="66890" r="18779" b="24534"/>
          <a:stretch>
            <a:fillRect/>
          </a:stretch>
        </p:blipFill>
        <p:spPr>
          <a:xfrm>
            <a:off x="-749924" y="6183612"/>
            <a:ext cx="4226674" cy="1032453"/>
          </a:xfrm>
          <a:custGeom>
            <a:gdLst>
              <a:gd name="connsiteX0" fmla="*/ 0 w 2831214"/>
              <a:gd name="connsiteY0" fmla="*/ 0 h 691583"/>
              <a:gd name="connsiteX1" fmla="*/ 2831214 w 2831214"/>
              <a:gd name="connsiteY1" fmla="*/ 0 h 691583"/>
              <a:gd name="connsiteX2" fmla="*/ 2831214 w 2831214"/>
              <a:gd name="connsiteY2" fmla="*/ 691583 h 691583"/>
              <a:gd name="connsiteX3" fmla="*/ 0 w 2831214"/>
              <a:gd name="connsiteY3" fmla="*/ 691583 h 691583"/>
              <a:gd name="connsiteX4" fmla="*/ 0 w 2831214"/>
              <a:gd name="connsiteY4" fmla="*/ 0 h 691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1214" h="691583">
                <a:moveTo>
                  <a:pt x="0" y="0"/>
                </a:moveTo>
                <a:lnTo>
                  <a:pt x="2831214" y="0"/>
                </a:lnTo>
                <a:lnTo>
                  <a:pt x="2831214" y="691583"/>
                </a:lnTo>
                <a:lnTo>
                  <a:pt x="0" y="691583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6" name="矩形 5" title=""/>
          <p:cNvSpPr/>
          <p:nvPr/>
        </p:nvSpPr>
        <p:spPr>
          <a:xfrm>
            <a:off x="189783" y="787879"/>
            <a:ext cx="11731924" cy="5749506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7" name="Rectangle 5" title=""/>
          <p:cNvSpPr/>
          <p:nvPr/>
        </p:nvSpPr>
        <p:spPr>
          <a:xfrm>
            <a:off x="5292725" y="936625"/>
            <a:ext cx="6485890" cy="5130165"/>
          </a:xfrm>
          <a:prstGeom prst="rect">
            <a:avLst/>
          </a:prstGeom>
          <a:noFill/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之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：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用于主谓间，取独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告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：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告诉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。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   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立：拥立。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sng" strike="noStrike" kern="1200" cap="none" spc="0" normalizeH="0" baseline="0" noProof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其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：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①祈使语气，一定，希望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。②副词，推测，估计。③反问：难道。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乃：你的。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受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：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接受 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而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……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于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楷体_GB2312" pitchFamily="49" charset="-122"/>
                <a:cs typeface="+mn-cs"/>
              </a:rPr>
              <a:t>：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并且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……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在。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以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：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拿。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告庙：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祭告祖庙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前驱：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走在前面；今义，走在前面起引领作用的人或事</a:t>
            </a:r>
            <a:r>
              <a:rPr lang="zh-CN" altLang="en-US" sz="2800">
                <a:solidFill>
                  <a:srgbClr val="333399"/>
                </a:solidFill>
                <a:latin typeface="Arial" pitchFamily="34" charset="0"/>
                <a:ea typeface="宋体" panose="02010600030101010101" pitchFamily="2" charset="-122"/>
              </a:rPr>
              <a:t>。</a:t>
            </a:r>
            <a:endParaRPr lang="en-US" altLang="zh-CN" sz="2800">
              <a:solidFill>
                <a:srgbClr val="333399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及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：等到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8" name="图片 7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4089" y="112733"/>
            <a:ext cx="557376" cy="7211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 title=""/>
          <p:cNvSpPr txBox="1"/>
          <p:nvPr/>
        </p:nvSpPr>
        <p:spPr>
          <a:xfrm>
            <a:off x="820010" y="129786"/>
            <a:ext cx="1964485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文本研析</a:t>
            </a:r>
            <a:endParaRPr lang="zh-CN" altLang="en-US" sz="3200" b="1"/>
          </a:p>
        </p:txBody>
      </p:sp>
      <p:sp>
        <p:nvSpPr>
          <p:cNvPr id="10" name="Rectangle 4" title=""/>
          <p:cNvSpPr/>
          <p:nvPr/>
        </p:nvSpPr>
        <p:spPr>
          <a:xfrm>
            <a:off x="392777" y="1093328"/>
            <a:ext cx="4530031" cy="5016965"/>
          </a:xfrm>
          <a:prstGeom prst="rect">
            <a:avLst/>
          </a:prstGeom>
          <a:noFill/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auto" latinLnBrk="0" hangingPunct="1">
              <a:lnSpc>
                <a:spcPct val="90000"/>
              </a:lnSpc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      世言晋王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之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将终也，以三矢赐庄宗而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告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之曰：“</a:t>
            </a:r>
            <a:r>
              <a:rPr kumimoji="0" lang="zh-CN" altLang="en-US" sz="3000" b="1" i="0" u="sng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梁，吾仇也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；燕王吾所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立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；契丹与吾约为兄弟，而皆背晋</a:t>
            </a:r>
            <a:r>
              <a:rPr kumimoji="0" lang="zh-CN" altLang="en-US" sz="3000" b="1" i="0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以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归梁。</a:t>
            </a:r>
            <a:r>
              <a:rPr kumimoji="0" lang="zh-CN" altLang="en-US" sz="3000" b="1" i="0" u="sng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此三者，吾遗恨也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。与尔三矢，尔</a:t>
            </a:r>
            <a:r>
              <a:rPr kumimoji="0" lang="zh-CN" altLang="en-US" sz="3000" b="1" i="0" u="sng" strike="noStrike" kern="1200" cap="none" spc="0" normalizeH="0" baseline="0" noProof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其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无忘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乃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父之志。”庄宗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受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而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藏之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于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庙。其后用兵，则遣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从事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以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一少牢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告庙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，请其矢，</a:t>
            </a:r>
            <a:r>
              <a:rPr kumimoji="0" lang="zh-CN" altLang="en-US" sz="3000" b="1" i="0" u="sng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盛以锦囊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，</a:t>
            </a:r>
            <a:r>
              <a:rPr kumimoji="0" lang="zh-CN" altLang="en-US" sz="3000" b="1" i="0" u="sng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负而</a:t>
            </a:r>
            <a:r>
              <a:rPr kumimoji="0" lang="zh-CN" altLang="en-US" sz="3000" b="1" i="0" u="sng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前驱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，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及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凯旋而纳之。</a:t>
            </a:r>
            <a:endParaRPr kumimoji="0" lang="zh-CN" altLang="en-US" sz="30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3" t="66890" r="18779" b="24534"/>
          <a:stretch>
            <a:fillRect/>
          </a:stretch>
        </p:blipFill>
        <p:spPr>
          <a:xfrm>
            <a:off x="-749924" y="6183612"/>
            <a:ext cx="4226674" cy="1032453"/>
          </a:xfrm>
          <a:custGeom>
            <a:gdLst>
              <a:gd name="connsiteX0" fmla="*/ 0 w 2831214"/>
              <a:gd name="connsiteY0" fmla="*/ 0 h 691583"/>
              <a:gd name="connsiteX1" fmla="*/ 2831214 w 2831214"/>
              <a:gd name="connsiteY1" fmla="*/ 0 h 691583"/>
              <a:gd name="connsiteX2" fmla="*/ 2831214 w 2831214"/>
              <a:gd name="connsiteY2" fmla="*/ 691583 h 691583"/>
              <a:gd name="connsiteX3" fmla="*/ 0 w 2831214"/>
              <a:gd name="connsiteY3" fmla="*/ 691583 h 691583"/>
              <a:gd name="connsiteX4" fmla="*/ 0 w 2831214"/>
              <a:gd name="connsiteY4" fmla="*/ 0 h 691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1214" h="691583">
                <a:moveTo>
                  <a:pt x="0" y="0"/>
                </a:moveTo>
                <a:lnTo>
                  <a:pt x="2831214" y="0"/>
                </a:lnTo>
                <a:lnTo>
                  <a:pt x="2831214" y="691583"/>
                </a:lnTo>
                <a:lnTo>
                  <a:pt x="0" y="691583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6" name="矩形 5" title=""/>
          <p:cNvSpPr/>
          <p:nvPr/>
        </p:nvSpPr>
        <p:spPr>
          <a:xfrm>
            <a:off x="189783" y="787879"/>
            <a:ext cx="11731924" cy="5749506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 sz="3200" b="1">
              <a:solidFill>
                <a:srgbClr val="FF0000"/>
              </a:solidFill>
            </a:endParaRPr>
          </a:p>
        </p:txBody>
      </p:sp>
      <p:pic>
        <p:nvPicPr>
          <p:cNvPr id="8" name="图片 7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4089" y="112733"/>
            <a:ext cx="557376" cy="7211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 title=""/>
          <p:cNvSpPr txBox="1"/>
          <p:nvPr/>
        </p:nvSpPr>
        <p:spPr>
          <a:xfrm>
            <a:off x="820010" y="129786"/>
            <a:ext cx="1964485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文本研析</a:t>
            </a:r>
            <a:endParaRPr lang="zh-CN" altLang="en-US" sz="3200" b="1"/>
          </a:p>
        </p:txBody>
      </p:sp>
      <p:sp>
        <p:nvSpPr>
          <p:cNvPr id="10" name="Rectangle 4" title=""/>
          <p:cNvSpPr/>
          <p:nvPr/>
        </p:nvSpPr>
        <p:spPr>
          <a:xfrm>
            <a:off x="392777" y="1093328"/>
            <a:ext cx="4530031" cy="5016965"/>
          </a:xfrm>
          <a:prstGeom prst="rect">
            <a:avLst/>
          </a:prstGeom>
          <a:noFill/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auto" latinLnBrk="0" hangingPunct="1">
              <a:lnSpc>
                <a:spcPct val="90000"/>
              </a:lnSpc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      世言晋王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之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将终也，以三矢赐庄宗，而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告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之曰：“</a:t>
            </a:r>
            <a:r>
              <a:rPr kumimoji="0" lang="zh-CN" altLang="en-US" sz="3000" b="1" i="0" u="sng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梁，吾仇也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；燕王，吾所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立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；契丹与吾约为兄弟，而皆背晋</a:t>
            </a:r>
            <a:r>
              <a:rPr kumimoji="0" lang="zh-CN" altLang="en-US" sz="3000" b="1" i="0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以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归梁。</a:t>
            </a:r>
            <a:r>
              <a:rPr kumimoji="0" lang="zh-CN" altLang="en-US" sz="3000" b="1" i="0" u="sng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此三者，吾遗恨也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。与尔三矢，尔</a:t>
            </a:r>
            <a:r>
              <a:rPr kumimoji="0" lang="zh-CN" altLang="en-US" sz="3000" b="1" i="0" u="sng" strike="noStrike" kern="1200" cap="none" spc="0" normalizeH="0" baseline="0" noProof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其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无忘乃父之志。”庄宗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受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而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藏之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于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庙。其后用兵，则遣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从事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以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一少牢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告庙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，请其矢，</a:t>
            </a:r>
            <a:r>
              <a:rPr kumimoji="0" lang="zh-CN" altLang="en-US" sz="3000" b="1" i="0" u="sng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盛以锦囊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，</a:t>
            </a:r>
            <a:r>
              <a:rPr kumimoji="0" lang="zh-CN" altLang="en-US" sz="3000" b="1" i="0" u="sng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负而</a:t>
            </a:r>
            <a:r>
              <a:rPr kumimoji="0" lang="zh-CN" altLang="en-US" sz="3000" b="1" i="0" u="sng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前驱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，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及</a:t>
            </a:r>
            <a:r>
              <a:rPr kumimoji="0" lang="zh-CN" altLang="en-US" sz="3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凯旋而纳之。</a:t>
            </a:r>
            <a:endParaRPr kumimoji="0" lang="zh-CN" altLang="en-US" sz="30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5185929" y="637818"/>
            <a:ext cx="6735214" cy="6001643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译文：世人说晋王将死的时候，把三支箭赐给庄宗，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告诉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他说：“</a:t>
            </a:r>
            <a:r>
              <a:rPr lang="zh-CN" altLang="en-US" sz="3200" b="1">
                <a:solidFill>
                  <a:schemeClr val="accent5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梁国，是我的仇敌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；燕王，我扶持建立起来的；契丹与我订立盟约，结为兄弟，他们却都背叛晋而归顺梁。</a:t>
            </a:r>
            <a:r>
              <a:rPr lang="zh-CN" altLang="en-US" sz="3200" b="1">
                <a:solidFill>
                  <a:schemeClr val="accent5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这三件事，是我的遗憾；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给你三支箭，你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一定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不要忘记你父亲的愿望。”庄宗接了箭，把它收藏在祖庙里。此后出兵，就派</a:t>
            </a:r>
            <a:r>
              <a:rPr lang="zh-CN" altLang="en-US" sz="3200" b="1">
                <a:solidFill>
                  <a:schemeClr val="accent4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属官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用猪、羊各一头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祭告祖庙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，请下那三支箭，</a:t>
            </a:r>
            <a:r>
              <a:rPr lang="zh-CN" altLang="en-US" sz="3200" b="1">
                <a:solidFill>
                  <a:schemeClr val="accent5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用锦囊盛装，背着它走在前面，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等到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胜利归来再把箭收藏在祖庙里。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 title=""/>
          <p:cNvSpPr/>
          <p:nvPr/>
        </p:nvSpPr>
        <p:spPr>
          <a:xfrm>
            <a:off x="671465" y="1101695"/>
            <a:ext cx="10811774" cy="5224342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ts val="3840"/>
              </a:lnSpc>
              <a:buClr>
                <a:schemeClr val="accent1"/>
              </a:buClr>
              <a:buSzPct val="70000"/>
            </a:pPr>
            <a:r>
              <a:rPr lang="en-US" altLang="zh-CN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、晋王临终遗言的主要内容是什么？用自己的话简单回答。</a:t>
            </a:r>
            <a:endParaRPr lang="zh-CN" altLang="en-US" sz="3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342900" lvl="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/>
            </a:pPr>
            <a:r>
              <a:rPr kumimoji="1" lang="zh-CN" altLang="en-US" sz="3200" kern="0">
                <a:solidFill>
                  <a:srgbClr val="000000"/>
                </a:solidFill>
              </a:rPr>
              <a:t>告知三件憾事，劝庄宗完成遗愿。</a:t>
            </a:r>
            <a:endParaRPr kumimoji="1" lang="zh-CN" altLang="en-US" sz="3200" kern="0">
              <a:solidFill>
                <a:srgbClr val="000000"/>
              </a:solidFill>
            </a:endParaRPr>
          </a:p>
          <a:p>
            <a:pPr marL="342900" lvl="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/>
            </a:pPr>
            <a:endParaRPr lang="en-US" altLang="zh-CN" sz="3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3840"/>
              </a:lnSpc>
              <a:buClr>
                <a:schemeClr val="accent1"/>
              </a:buClr>
              <a:buSzPct val="70000"/>
            </a:pPr>
            <a:r>
              <a:rPr lang="en-US" altLang="zh-CN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3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、迅速地用笔在书上找出：晋王与庄宗与“矢”有联系的动词。</a:t>
            </a:r>
            <a:endParaRPr lang="zh-CN" altLang="en-US" sz="3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342900" lvl="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/>
            </a:pPr>
            <a:r>
              <a:rPr kumimoji="1" lang="zh-CN" altLang="en-US" sz="3200" kern="0">
                <a:solidFill>
                  <a:srgbClr val="FF0000"/>
                </a:solidFill>
              </a:rPr>
              <a:t>赐</a:t>
            </a:r>
            <a:r>
              <a:rPr kumimoji="1" lang="en-US" altLang="zh-CN" sz="3200" kern="0">
                <a:solidFill>
                  <a:srgbClr val="FF0000"/>
                </a:solidFill>
              </a:rPr>
              <a:t>——</a:t>
            </a:r>
            <a:r>
              <a:rPr kumimoji="1" lang="zh-CN" altLang="en-US" sz="3200" kern="0">
                <a:solidFill>
                  <a:srgbClr val="FF0000"/>
                </a:solidFill>
              </a:rPr>
              <a:t>受</a:t>
            </a:r>
            <a:r>
              <a:rPr kumimoji="1" lang="en-US" altLang="zh-CN" sz="3200" kern="0">
                <a:solidFill>
                  <a:srgbClr val="FF0000"/>
                </a:solidFill>
              </a:rPr>
              <a:t>——</a:t>
            </a:r>
            <a:r>
              <a:rPr kumimoji="1" lang="zh-CN" altLang="en-US" sz="3200" kern="0">
                <a:solidFill>
                  <a:srgbClr val="FF0000"/>
                </a:solidFill>
              </a:rPr>
              <a:t>藏</a:t>
            </a:r>
            <a:r>
              <a:rPr kumimoji="1" lang="en-US" altLang="zh-CN" sz="3200" kern="0">
                <a:solidFill>
                  <a:srgbClr val="FF0000"/>
                </a:solidFill>
              </a:rPr>
              <a:t>——</a:t>
            </a:r>
            <a:r>
              <a:rPr kumimoji="1" lang="zh-CN" altLang="en-US" sz="3200" kern="0">
                <a:solidFill>
                  <a:srgbClr val="FF0000"/>
                </a:solidFill>
              </a:rPr>
              <a:t>请</a:t>
            </a:r>
            <a:r>
              <a:rPr kumimoji="1" lang="en-US" altLang="zh-CN" sz="3200" kern="0">
                <a:solidFill>
                  <a:srgbClr val="FF0000"/>
                </a:solidFill>
              </a:rPr>
              <a:t>——</a:t>
            </a:r>
            <a:r>
              <a:rPr kumimoji="1" lang="zh-CN" altLang="en-US" sz="3200" kern="0">
                <a:solidFill>
                  <a:srgbClr val="FF0000"/>
                </a:solidFill>
              </a:rPr>
              <a:t>盛</a:t>
            </a:r>
            <a:r>
              <a:rPr kumimoji="1" lang="en-US" altLang="zh-CN" sz="3200" kern="0">
                <a:solidFill>
                  <a:srgbClr val="FF0000"/>
                </a:solidFill>
              </a:rPr>
              <a:t>——</a:t>
            </a:r>
            <a:r>
              <a:rPr kumimoji="1" lang="zh-CN" altLang="en-US" sz="3200" kern="0">
                <a:solidFill>
                  <a:srgbClr val="FF0000"/>
                </a:solidFill>
              </a:rPr>
              <a:t>负</a:t>
            </a:r>
            <a:r>
              <a:rPr kumimoji="1" lang="en-US" altLang="zh-CN" sz="3200" kern="0">
                <a:solidFill>
                  <a:srgbClr val="FF0000"/>
                </a:solidFill>
              </a:rPr>
              <a:t>——</a:t>
            </a:r>
            <a:r>
              <a:rPr kumimoji="1" lang="zh-CN" altLang="en-US" sz="3200" kern="0">
                <a:solidFill>
                  <a:srgbClr val="FF0000"/>
                </a:solidFill>
              </a:rPr>
              <a:t>纳</a:t>
            </a:r>
            <a:endParaRPr kumimoji="1" lang="en-US" altLang="zh-CN" sz="3200" kern="0">
              <a:solidFill>
                <a:srgbClr val="FF0000"/>
              </a:solidFill>
            </a:endParaRPr>
          </a:p>
          <a:p>
            <a:pPr marL="342900" lvl="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/>
            </a:pPr>
            <a:endParaRPr kumimoji="1" lang="en-US" altLang="zh-CN" sz="3200" kern="0">
              <a:solidFill>
                <a:srgbClr val="FF0000"/>
              </a:solidFill>
            </a:endParaRPr>
          </a:p>
          <a:p>
            <a:pPr lv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defRPr/>
            </a:pPr>
            <a:r>
              <a:rPr kumimoji="1" lang="en-US" altLang="zh-CN" sz="3200" b="1" ker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3</a:t>
            </a:r>
            <a:r>
              <a:rPr kumimoji="1" lang="zh-CN" altLang="en-US" sz="3200" b="1" ker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、从第二段中可以看出唐庄宗是什么样的人？</a:t>
            </a:r>
            <a:endParaRPr kumimoji="1" lang="zh-CN" altLang="en-US" sz="3200" b="1" kern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342900" lvl="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/>
            </a:pPr>
            <a:r>
              <a:rPr kumimoji="1" lang="zh-CN" altLang="en-US" sz="3200" kern="0">
                <a:solidFill>
                  <a:srgbClr val="000000"/>
                </a:solidFill>
              </a:rPr>
              <a:t>身负父命，心怀国仇</a:t>
            </a:r>
            <a:endParaRPr kumimoji="1" lang="en-US" altLang="zh-CN" sz="3200" kern="0">
              <a:solidFill>
                <a:srgbClr val="000000"/>
              </a:solidFill>
            </a:endParaRPr>
          </a:p>
          <a:p>
            <a:pPr marL="342900" lvl="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/>
            </a:pPr>
            <a:r>
              <a:rPr lang="zh-CN" altLang="en-US" sz="3000">
                <a:solidFill>
                  <a:schemeClr val="tx1"/>
                </a:solidFill>
                <a:latin typeface="+mn-ea"/>
              </a:rPr>
              <a:t>奋发图强，励精图治</a:t>
            </a:r>
            <a:endParaRPr lang="zh-CN" altLang="en-US" sz="3000">
              <a:solidFill>
                <a:schemeClr val="tx1"/>
              </a:solidFill>
              <a:latin typeface="+mn-ea"/>
            </a:endParaRPr>
          </a:p>
        </p:txBody>
      </p:sp>
      <p:pic>
        <p:nvPicPr>
          <p:cNvPr id="14" name="图片 1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4089" y="112733"/>
            <a:ext cx="557376" cy="7211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文本框 14" title=""/>
          <p:cNvSpPr txBox="1"/>
          <p:nvPr/>
        </p:nvSpPr>
        <p:spPr>
          <a:xfrm>
            <a:off x="820010" y="129786"/>
            <a:ext cx="1964485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思考问题</a:t>
            </a:r>
            <a:endParaRPr lang="zh-CN" altLang="en-US" sz="3200" b="1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 title=""/>
          <p:cNvSpPr/>
          <p:nvPr/>
        </p:nvSpPr>
        <p:spPr>
          <a:xfrm>
            <a:off x="671465" y="1101695"/>
            <a:ext cx="10811774" cy="5224342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ts val="3840"/>
              </a:lnSpc>
              <a:buClr>
                <a:schemeClr val="accent1"/>
              </a:buClr>
              <a:buSzPct val="70000"/>
            </a:pPr>
            <a:endParaRPr lang="zh-CN" altLang="en-US" sz="3000">
              <a:solidFill>
                <a:schemeClr val="tx1"/>
              </a:solidFill>
              <a:latin typeface="+mn-ea"/>
            </a:endParaRPr>
          </a:p>
          <a:p>
            <a:pPr>
              <a:lnSpc>
                <a:spcPts val="3840"/>
              </a:lnSpc>
              <a:buClr>
                <a:schemeClr val="accent1"/>
              </a:buClr>
              <a:buSzPct val="70000"/>
            </a:pPr>
            <a:endParaRPr lang="zh-CN" altLang="en-US" sz="3000">
              <a:solidFill>
                <a:schemeClr val="tx1"/>
              </a:solidFill>
              <a:latin typeface="+mn-ea"/>
            </a:endParaRPr>
          </a:p>
          <a:p>
            <a:pPr indent="457200" fontAlgn="auto">
              <a:lnSpc>
                <a:spcPct val="150000"/>
              </a:lnSpc>
              <a:buClr>
                <a:schemeClr val="accent1"/>
              </a:buClr>
              <a:buSzPct val="70000"/>
            </a:pPr>
            <a:r>
              <a:rPr lang="zh-CN" altLang="en-US" sz="3000">
                <a:solidFill>
                  <a:schemeClr val="tx1"/>
                </a:solidFill>
                <a:latin typeface="+mn-ea"/>
              </a:rPr>
              <a:t>只是一低一昂法。</a:t>
            </a:r>
            <a:r>
              <a:rPr lang="en-US" altLang="zh-CN" sz="3000">
                <a:solidFill>
                  <a:schemeClr val="tx1"/>
                </a:solidFill>
                <a:latin typeface="+mn-ea"/>
              </a:rPr>
              <a:t>——</a:t>
            </a:r>
            <a:r>
              <a:rPr lang="zh-CN" altLang="en-US" sz="3000">
                <a:solidFill>
                  <a:schemeClr val="tx1"/>
                </a:solidFill>
                <a:latin typeface="+mn-ea"/>
              </a:rPr>
              <a:t>金圣叹《天下才子必读》</a:t>
            </a:r>
            <a:endParaRPr lang="zh-CN" altLang="en-US" sz="3000">
              <a:solidFill>
                <a:schemeClr val="tx1"/>
              </a:solidFill>
              <a:latin typeface="+mn-ea"/>
            </a:endParaRPr>
          </a:p>
          <a:p>
            <a:pPr indent="457200" fontAlgn="auto">
              <a:lnSpc>
                <a:spcPct val="150000"/>
              </a:lnSpc>
              <a:buClr>
                <a:schemeClr val="accent1"/>
              </a:buClr>
              <a:buSzPct val="70000"/>
            </a:pPr>
            <a:r>
              <a:rPr lang="zh-CN" altLang="en-US" sz="3000">
                <a:solidFill>
                  <a:schemeClr val="tx1"/>
                </a:solidFill>
                <a:latin typeface="+mn-ea"/>
              </a:rPr>
              <a:t>文章第三小节，是如何体现一低一昂的？</a:t>
            </a:r>
            <a:endParaRPr lang="zh-CN" altLang="en-US" sz="3000">
              <a:solidFill>
                <a:schemeClr val="tx1"/>
              </a:solidFill>
              <a:latin typeface="+mn-ea"/>
            </a:endParaRPr>
          </a:p>
          <a:p>
            <a:pPr indent="457200" fontAlgn="auto">
              <a:lnSpc>
                <a:spcPct val="150000"/>
              </a:lnSpc>
              <a:buClr>
                <a:schemeClr val="accent1"/>
              </a:buClr>
              <a:buSzPct val="70000"/>
            </a:pPr>
            <a:r>
              <a:rPr lang="zh-CN" altLang="en-US" sz="3000">
                <a:solidFill>
                  <a:srgbClr val="FF0000"/>
                </a:solidFill>
                <a:latin typeface="+mn-ea"/>
              </a:rPr>
              <a:t>昂：庄宗复仇、还矢于庙。</a:t>
            </a:r>
            <a:endParaRPr lang="zh-CN" altLang="en-US" sz="3000">
              <a:solidFill>
                <a:srgbClr val="FF0000"/>
              </a:solidFill>
              <a:latin typeface="+mn-ea"/>
            </a:endParaRPr>
          </a:p>
          <a:p>
            <a:pPr indent="457200" fontAlgn="auto">
              <a:lnSpc>
                <a:spcPct val="150000"/>
              </a:lnSpc>
              <a:buClr>
                <a:schemeClr val="accent1"/>
              </a:buClr>
              <a:buSzPct val="70000"/>
            </a:pPr>
            <a:r>
              <a:rPr lang="zh-CN" altLang="en-US" sz="3000">
                <a:solidFill>
                  <a:srgbClr val="FF0000"/>
                </a:solidFill>
                <a:latin typeface="+mn-ea"/>
              </a:rPr>
              <a:t>低：众叛亲离、身死国灭。</a:t>
            </a:r>
            <a:endParaRPr lang="zh-CN" altLang="en-US" sz="3000">
              <a:solidFill>
                <a:srgbClr val="FF0000"/>
              </a:solidFill>
              <a:latin typeface="+mn-ea"/>
            </a:endParaRPr>
          </a:p>
        </p:txBody>
      </p:sp>
      <p:pic>
        <p:nvPicPr>
          <p:cNvPr id="14" name="图片 1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4089" y="112733"/>
            <a:ext cx="557376" cy="7211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文本框 14" title=""/>
          <p:cNvSpPr txBox="1"/>
          <p:nvPr/>
        </p:nvSpPr>
        <p:spPr>
          <a:xfrm>
            <a:off x="805405" y="217416"/>
            <a:ext cx="1964485" cy="5835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研读讨论</a:t>
            </a:r>
            <a:endParaRPr lang="zh-CN" altLang="en-US" sz="3200" b="1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3" t="66890" r="18779" b="24534"/>
          <a:stretch>
            <a:fillRect/>
          </a:stretch>
        </p:blipFill>
        <p:spPr>
          <a:xfrm>
            <a:off x="-749924" y="6183612"/>
            <a:ext cx="4226674" cy="1032453"/>
          </a:xfrm>
          <a:custGeom>
            <a:gdLst>
              <a:gd name="connsiteX0" fmla="*/ 0 w 2831214"/>
              <a:gd name="connsiteY0" fmla="*/ 0 h 691583"/>
              <a:gd name="connsiteX1" fmla="*/ 2831214 w 2831214"/>
              <a:gd name="connsiteY1" fmla="*/ 0 h 691583"/>
              <a:gd name="connsiteX2" fmla="*/ 2831214 w 2831214"/>
              <a:gd name="connsiteY2" fmla="*/ 691583 h 691583"/>
              <a:gd name="connsiteX3" fmla="*/ 0 w 2831214"/>
              <a:gd name="connsiteY3" fmla="*/ 691583 h 691583"/>
              <a:gd name="connsiteX4" fmla="*/ 0 w 2831214"/>
              <a:gd name="connsiteY4" fmla="*/ 0 h 691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1214" h="691583">
                <a:moveTo>
                  <a:pt x="0" y="0"/>
                </a:moveTo>
                <a:lnTo>
                  <a:pt x="2831214" y="0"/>
                </a:lnTo>
                <a:lnTo>
                  <a:pt x="2831214" y="691583"/>
                </a:lnTo>
                <a:lnTo>
                  <a:pt x="0" y="691583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6" name="矩形 5" title=""/>
          <p:cNvSpPr/>
          <p:nvPr/>
        </p:nvSpPr>
        <p:spPr>
          <a:xfrm>
            <a:off x="189783" y="787879"/>
            <a:ext cx="11731924" cy="5749506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5" name="Rectangle 4" title=""/>
          <p:cNvSpPr/>
          <p:nvPr/>
        </p:nvSpPr>
        <p:spPr>
          <a:xfrm>
            <a:off x="519479" y="1212606"/>
            <a:ext cx="4530031" cy="5016965"/>
          </a:xfrm>
          <a:prstGeom prst="rect">
            <a:avLst/>
          </a:prstGeom>
          <a:noFill/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auto" latinLnBrk="0" hangingPunct="1">
              <a:lnSpc>
                <a:spcPct val="90000"/>
              </a:lnSpc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000" b="1">
                <a:solidFill>
                  <a:srgbClr val="FF3300"/>
                </a:solidFill>
                <a:latin typeface="Arial" pitchFamily="34" charset="0"/>
              </a:rPr>
              <a:t>     </a:t>
            </a:r>
            <a:r>
              <a:rPr lang="zh-CN" altLang="en-US" sz="3000" b="1" u="sng">
                <a:solidFill>
                  <a:srgbClr val="ED7D31"/>
                </a:solidFill>
                <a:latin typeface="Arial" pitchFamily="34" charset="0"/>
              </a:rPr>
              <a:t>方</a:t>
            </a:r>
            <a:r>
              <a:rPr lang="zh-CN" altLang="en-US" sz="3000" b="1" u="sng">
                <a:solidFill>
                  <a:schemeClr val="accent5">
                    <a:lumMod val="75000"/>
                  </a:schemeClr>
                </a:solidFill>
                <a:latin typeface="Arial" pitchFamily="34" charset="0"/>
              </a:rPr>
              <a:t>其系燕父子</a:t>
            </a:r>
            <a:r>
              <a:rPr lang="zh-CN" altLang="en-US" sz="3000" b="1" u="sng">
                <a:solidFill>
                  <a:srgbClr val="ED7D31"/>
                </a:solidFill>
                <a:latin typeface="Arial" pitchFamily="34" charset="0"/>
              </a:rPr>
              <a:t>以组</a:t>
            </a:r>
            <a:r>
              <a:rPr lang="zh-CN" altLang="en-US" sz="3000" b="1">
                <a:solidFill>
                  <a:srgbClr val="ED7D31"/>
                </a:solidFill>
                <a:latin typeface="Arial" pitchFamily="34" charset="0"/>
              </a:rPr>
              <a:t>，</a:t>
            </a:r>
            <a:r>
              <a:rPr lang="zh-CN" altLang="en-US" sz="3000" b="1">
                <a:solidFill>
                  <a:srgbClr val="FF0000"/>
                </a:solidFill>
                <a:latin typeface="Arial" pitchFamily="34" charset="0"/>
              </a:rPr>
              <a:t>函</a:t>
            </a:r>
            <a:r>
              <a:rPr lang="zh-CN" altLang="en-US" sz="3000" b="1">
                <a:latin typeface="Arial" pitchFamily="34" charset="0"/>
              </a:rPr>
              <a:t>梁君臣之首，入于太庙，还矢先王，而</a:t>
            </a:r>
            <a:r>
              <a:rPr lang="zh-CN" altLang="en-US" sz="3000" b="1" u="sng">
                <a:solidFill>
                  <a:schemeClr val="accent5">
                    <a:lumMod val="75000"/>
                  </a:schemeClr>
                </a:solidFill>
                <a:latin typeface="Arial" pitchFamily="34" charset="0"/>
              </a:rPr>
              <a:t>告以</a:t>
            </a:r>
            <a:r>
              <a:rPr lang="zh-CN" altLang="en-US" sz="3000" b="1" u="sng">
                <a:solidFill>
                  <a:srgbClr val="C00000"/>
                </a:solidFill>
                <a:latin typeface="Arial" pitchFamily="34" charset="0"/>
              </a:rPr>
              <a:t>成功</a:t>
            </a:r>
            <a:r>
              <a:rPr lang="zh-CN" altLang="en-US" sz="3000" b="1">
                <a:latin typeface="Arial" pitchFamily="34" charset="0"/>
              </a:rPr>
              <a:t>，其</a:t>
            </a:r>
            <a:r>
              <a:rPr lang="zh-CN" altLang="en-US" sz="3000" b="1">
                <a:solidFill>
                  <a:srgbClr val="FF0000"/>
                </a:solidFill>
                <a:latin typeface="Arial" pitchFamily="34" charset="0"/>
              </a:rPr>
              <a:t>意气</a:t>
            </a:r>
            <a:r>
              <a:rPr lang="zh-CN" altLang="en-US" sz="3000" b="1">
                <a:latin typeface="Arial" pitchFamily="34" charset="0"/>
              </a:rPr>
              <a:t>之</a:t>
            </a:r>
            <a:r>
              <a:rPr lang="zh-CN" altLang="en-US" sz="3000" b="1">
                <a:solidFill>
                  <a:srgbClr val="FF3300"/>
                </a:solidFill>
                <a:latin typeface="Arial" pitchFamily="34" charset="0"/>
              </a:rPr>
              <a:t>盛</a:t>
            </a:r>
            <a:r>
              <a:rPr lang="zh-CN" altLang="en-US" sz="3000" b="1">
                <a:latin typeface="Arial" pitchFamily="34" charset="0"/>
              </a:rPr>
              <a:t>，可谓壮哉！及仇雠已灭，天下已定，一夫</a:t>
            </a:r>
            <a:r>
              <a:rPr lang="zh-CN" altLang="en-US" sz="3000" b="1">
                <a:solidFill>
                  <a:srgbClr val="C00000"/>
                </a:solidFill>
                <a:latin typeface="Arial" pitchFamily="34" charset="0"/>
              </a:rPr>
              <a:t>夜</a:t>
            </a:r>
            <a:r>
              <a:rPr lang="zh-CN" altLang="en-US" sz="3000" b="1">
                <a:latin typeface="Arial" pitchFamily="34" charset="0"/>
              </a:rPr>
              <a:t>呼，乱者四应，仓皇</a:t>
            </a:r>
            <a:r>
              <a:rPr lang="zh-CN" altLang="en-US" sz="3000" b="1">
                <a:solidFill>
                  <a:srgbClr val="C00000"/>
                </a:solidFill>
                <a:latin typeface="Arial" pitchFamily="34" charset="0"/>
              </a:rPr>
              <a:t>东</a:t>
            </a:r>
            <a:r>
              <a:rPr lang="zh-CN" altLang="en-US" sz="3000" b="1">
                <a:latin typeface="Arial" pitchFamily="34" charset="0"/>
              </a:rPr>
              <a:t>出，未</a:t>
            </a:r>
            <a:r>
              <a:rPr lang="zh-CN" altLang="en-US" sz="3000" b="1">
                <a:solidFill>
                  <a:srgbClr val="0000CC"/>
                </a:solidFill>
                <a:latin typeface="Arial" pitchFamily="34" charset="0"/>
              </a:rPr>
              <a:t>及</a:t>
            </a:r>
            <a:r>
              <a:rPr lang="zh-CN" altLang="en-US" sz="3000" b="1">
                <a:latin typeface="Arial" pitchFamily="34" charset="0"/>
              </a:rPr>
              <a:t>见</a:t>
            </a:r>
            <a:r>
              <a:rPr lang="zh-CN" altLang="en-US" sz="3000" b="1">
                <a:solidFill>
                  <a:srgbClr val="FF0000"/>
                </a:solidFill>
                <a:latin typeface="Arial" pitchFamily="34" charset="0"/>
              </a:rPr>
              <a:t>贼</a:t>
            </a:r>
            <a:r>
              <a:rPr lang="zh-CN" altLang="en-US" sz="3000" b="1">
                <a:latin typeface="Arial" pitchFamily="34" charset="0"/>
              </a:rPr>
              <a:t>而士卒离散，君臣相顾，不知</a:t>
            </a:r>
            <a:r>
              <a:rPr lang="zh-CN" altLang="en-US" sz="3000" b="1">
                <a:solidFill>
                  <a:srgbClr val="FF0000"/>
                </a:solidFill>
                <a:latin typeface="Arial" pitchFamily="34" charset="0"/>
              </a:rPr>
              <a:t>所归</a:t>
            </a:r>
            <a:r>
              <a:rPr lang="zh-CN" altLang="en-US" sz="3000" b="1">
                <a:latin typeface="Arial" pitchFamily="34" charset="0"/>
              </a:rPr>
              <a:t>，</a:t>
            </a:r>
            <a:r>
              <a:rPr lang="zh-CN" altLang="en-US" sz="3000" b="1">
                <a:solidFill>
                  <a:srgbClr val="0000CC"/>
                </a:solidFill>
                <a:latin typeface="Arial" pitchFamily="34" charset="0"/>
              </a:rPr>
              <a:t>至于</a:t>
            </a:r>
            <a:r>
              <a:rPr lang="zh-CN" altLang="en-US" sz="3000" b="1">
                <a:latin typeface="Arial" pitchFamily="34" charset="0"/>
              </a:rPr>
              <a:t>誓天断发，泣下沾襟，何其衰也！</a:t>
            </a:r>
            <a:endParaRPr kumimoji="0" lang="zh-CN" altLang="en-US" sz="30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8" name="图片 7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4089" y="112733"/>
            <a:ext cx="557376" cy="7211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 title=""/>
          <p:cNvSpPr txBox="1"/>
          <p:nvPr/>
        </p:nvSpPr>
        <p:spPr>
          <a:xfrm>
            <a:off x="820010" y="129786"/>
            <a:ext cx="1964485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文本研析</a:t>
            </a:r>
            <a:endParaRPr lang="zh-CN" altLang="en-US" sz="3200" b="1"/>
          </a:p>
        </p:txBody>
      </p:sp>
      <p:sp>
        <p:nvSpPr>
          <p:cNvPr id="10" name="Rectangle 5" title=""/>
          <p:cNvSpPr/>
          <p:nvPr/>
        </p:nvSpPr>
        <p:spPr>
          <a:xfrm>
            <a:off x="5372100" y="811530"/>
            <a:ext cx="6703695" cy="5064760"/>
          </a:xfrm>
          <a:prstGeom prst="rect">
            <a:avLst/>
          </a:prstGeom>
          <a:noFill/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方，当；以，用；组，绳索。</a:t>
            </a:r>
            <a:endParaRPr lang="zh-CN" altLang="en-US" sz="2800" b="1">
              <a:solidFill>
                <a:schemeClr val="accent2"/>
              </a:solidFill>
              <a:latin typeface="宋体" panose="02010600030101010101" pitchFamily="2" charset="-122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函</a:t>
            </a:r>
            <a:r>
              <a:rPr lang="zh-CN" altLang="en-US" sz="2800" b="1">
                <a:latin typeface="宋体" panose="02010600030101010101" pitchFamily="2" charset="-122"/>
              </a:rPr>
              <a:t>：</a:t>
            </a: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</a:rPr>
              <a:t>用匣子装着，名作动。</a:t>
            </a:r>
            <a:endParaRPr lang="zh-CN" altLang="en-US" sz="2800" b="1">
              <a:solidFill>
                <a:srgbClr val="0000CC"/>
              </a:solidFill>
              <a:latin typeface="Arial" pitchFamily="34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成功：</a:t>
            </a:r>
            <a:r>
              <a:rPr lang="zh-CN" altLang="en-US" sz="2800" b="1">
                <a:solidFill>
                  <a:srgbClr val="333399"/>
                </a:solidFill>
                <a:latin typeface="Arial" pitchFamily="34" charset="0"/>
              </a:rPr>
              <a:t>成功的消息，动作名</a:t>
            </a:r>
            <a:endParaRPr lang="en-US" altLang="zh-CN" sz="2800" b="1">
              <a:solidFill>
                <a:srgbClr val="333399"/>
              </a:solidFill>
              <a:latin typeface="Arial" pitchFamily="34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2800" b="1">
                <a:solidFill>
                  <a:schemeClr val="accent4">
                    <a:lumMod val="50000"/>
                  </a:schemeClr>
                </a:solidFill>
                <a:latin typeface="Arial" pitchFamily="34" charset="0"/>
              </a:rPr>
              <a:t>意气</a:t>
            </a:r>
            <a:r>
              <a:rPr lang="zh-CN" altLang="en-US" sz="2800" b="1">
                <a:latin typeface="Arial" pitchFamily="34" charset="0"/>
              </a:rPr>
              <a:t>：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心情、精神气势，今义：意志和气概。</a:t>
            </a:r>
            <a:endParaRPr lang="zh-CN" altLang="en-US" sz="2800" b="1">
              <a:solidFill>
                <a:schemeClr val="accent2"/>
              </a:solidFill>
              <a:latin typeface="Arial" pitchFamily="34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FF3300"/>
                </a:solidFill>
                <a:latin typeface="Arial" pitchFamily="34" charset="0"/>
              </a:rPr>
              <a:t>盛</a:t>
            </a:r>
            <a:r>
              <a:rPr lang="zh-CN" altLang="en-US" sz="2800" b="1">
                <a:latin typeface="Arial" pitchFamily="34" charset="0"/>
                <a:ea typeface="楷体_GB2312" pitchFamily="49" charset="-122"/>
              </a:rPr>
              <a:t>：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旺盛。</a:t>
            </a:r>
            <a:endParaRPr lang="zh-CN" altLang="en-US" sz="2800" b="1">
              <a:solidFill>
                <a:schemeClr val="accent2"/>
              </a:solidFill>
              <a:latin typeface="Arial" pitchFamily="34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仓皇</a:t>
            </a:r>
            <a:r>
              <a:rPr lang="zh-CN" altLang="en-US" sz="2800" b="1">
                <a:latin typeface="Arial" pitchFamily="34" charset="0"/>
              </a:rPr>
              <a:t>：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匆忙的样子</a:t>
            </a:r>
            <a:r>
              <a:rPr lang="zh-CN" altLang="en-US" sz="2800">
                <a:solidFill>
                  <a:schemeClr val="accent2"/>
                </a:solidFill>
                <a:latin typeface="Arial" pitchFamily="34" charset="0"/>
              </a:rPr>
              <a:t> 。</a:t>
            </a:r>
            <a:endParaRPr lang="zh-CN" altLang="en-US" sz="2800" b="1">
              <a:solidFill>
                <a:schemeClr val="accent2"/>
              </a:solidFill>
              <a:latin typeface="宋体" panose="02010600030101010101" pitchFamily="2" charset="-122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</a:rPr>
              <a:t>及</a:t>
            </a:r>
            <a:r>
              <a:rPr lang="zh-CN" altLang="en-US" sz="2800" b="1">
                <a:solidFill>
                  <a:srgbClr val="000000"/>
                </a:solidFill>
                <a:latin typeface="Arial" pitchFamily="34" charset="0"/>
              </a:rPr>
              <a:t>：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等到。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贼</a:t>
            </a:r>
            <a:r>
              <a:rPr lang="zh-CN" altLang="en-US" sz="2800" b="1">
                <a:latin typeface="宋体" panose="02010600030101010101" pitchFamily="2" charset="-122"/>
              </a:rPr>
              <a:t>：</a:t>
            </a: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</a:rPr>
              <a:t>叛军</a:t>
            </a:r>
            <a:r>
              <a:rPr lang="zh-CN" altLang="en-US" sz="2800" b="1">
                <a:solidFill>
                  <a:schemeClr val="accent2"/>
                </a:solidFill>
                <a:latin typeface="宋体" panose="02010600030101010101" pitchFamily="2" charset="-122"/>
              </a:rPr>
              <a:t>。</a:t>
            </a:r>
            <a:endParaRPr lang="zh-CN" altLang="en-US" sz="2800" b="1">
              <a:solidFill>
                <a:schemeClr val="accent2"/>
              </a:solidFill>
              <a:latin typeface="宋体" panose="02010600030101010101" pitchFamily="2" charset="-122"/>
            </a:endParaRPr>
          </a:p>
          <a:p>
            <a:pPr marL="342900" indent="-342900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所归</a:t>
            </a:r>
            <a:r>
              <a:rPr lang="zh-CN" altLang="en-US" sz="2800" b="1">
                <a:latin typeface="Arial" pitchFamily="34" charset="0"/>
              </a:rPr>
              <a:t>：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返回的地方</a:t>
            </a:r>
            <a:r>
              <a:rPr lang="zh-CN" altLang="en-US" sz="2800">
                <a:latin typeface="Arial" pitchFamily="34" charset="0"/>
              </a:rPr>
              <a:t> </a:t>
            </a: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</a:rPr>
              <a:t>。</a:t>
            </a:r>
            <a:endParaRPr lang="zh-CN" altLang="en-US" sz="2800" b="1">
              <a:latin typeface="Arial" pitchFamily="34" charset="0"/>
              <a:ea typeface="楷体_GB2312" pitchFamily="49" charset="-122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</a:rPr>
              <a:t>至于</a:t>
            </a:r>
            <a:r>
              <a:rPr lang="zh-CN" altLang="en-US" sz="2800" b="1">
                <a:latin typeface="Arial" pitchFamily="34" charset="0"/>
                <a:ea typeface="楷体_GB2312" pitchFamily="49" charset="-122"/>
              </a:rPr>
              <a:t>：</a:t>
            </a: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</a:rPr>
              <a:t>以至于，到了…的局面（境地）。</a:t>
            </a:r>
            <a:endParaRPr lang="zh-CN" altLang="en-US" sz="2800" b="1">
              <a:solidFill>
                <a:srgbClr val="0000CC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 spd="slow">
    <p:randomBar dir="vert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3" t="66890" r="18779" b="24534"/>
          <a:stretch>
            <a:fillRect/>
          </a:stretch>
        </p:blipFill>
        <p:spPr>
          <a:xfrm>
            <a:off x="-749924" y="6183612"/>
            <a:ext cx="4226674" cy="1032453"/>
          </a:xfrm>
          <a:custGeom>
            <a:gdLst>
              <a:gd name="connsiteX0" fmla="*/ 0 w 2831214"/>
              <a:gd name="connsiteY0" fmla="*/ 0 h 691583"/>
              <a:gd name="connsiteX1" fmla="*/ 2831214 w 2831214"/>
              <a:gd name="connsiteY1" fmla="*/ 0 h 691583"/>
              <a:gd name="connsiteX2" fmla="*/ 2831214 w 2831214"/>
              <a:gd name="connsiteY2" fmla="*/ 691583 h 691583"/>
              <a:gd name="connsiteX3" fmla="*/ 0 w 2831214"/>
              <a:gd name="connsiteY3" fmla="*/ 691583 h 691583"/>
              <a:gd name="connsiteX4" fmla="*/ 0 w 2831214"/>
              <a:gd name="connsiteY4" fmla="*/ 0 h 691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1214" h="691583">
                <a:moveTo>
                  <a:pt x="0" y="0"/>
                </a:moveTo>
                <a:lnTo>
                  <a:pt x="2831214" y="0"/>
                </a:lnTo>
                <a:lnTo>
                  <a:pt x="2831214" y="691583"/>
                </a:lnTo>
                <a:lnTo>
                  <a:pt x="0" y="691583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6" name="矩形 5" title=""/>
          <p:cNvSpPr/>
          <p:nvPr/>
        </p:nvSpPr>
        <p:spPr>
          <a:xfrm>
            <a:off x="189783" y="787879"/>
            <a:ext cx="11731924" cy="5749506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5" name="Rectangle 4" title=""/>
          <p:cNvSpPr/>
          <p:nvPr/>
        </p:nvSpPr>
        <p:spPr>
          <a:xfrm>
            <a:off x="519479" y="1212606"/>
            <a:ext cx="4530031" cy="5016965"/>
          </a:xfrm>
          <a:prstGeom prst="rect">
            <a:avLst/>
          </a:prstGeom>
          <a:noFill/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auto" latinLnBrk="0" hangingPunct="1">
              <a:lnSpc>
                <a:spcPct val="90000"/>
              </a:lnSpc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000" b="1">
                <a:solidFill>
                  <a:srgbClr val="FF3300"/>
                </a:solidFill>
                <a:latin typeface="Arial" pitchFamily="34" charset="0"/>
              </a:rPr>
              <a:t>     </a:t>
            </a:r>
            <a:r>
              <a:rPr lang="zh-CN" altLang="en-US" sz="3000" b="1" u="sng">
                <a:solidFill>
                  <a:srgbClr val="ED7D31"/>
                </a:solidFill>
                <a:latin typeface="Arial" pitchFamily="34" charset="0"/>
              </a:rPr>
              <a:t>方</a:t>
            </a:r>
            <a:r>
              <a:rPr lang="zh-CN" altLang="en-US" sz="3000" b="1" u="sng">
                <a:solidFill>
                  <a:schemeClr val="accent5">
                    <a:lumMod val="75000"/>
                  </a:schemeClr>
                </a:solidFill>
                <a:latin typeface="Arial" pitchFamily="34" charset="0"/>
              </a:rPr>
              <a:t>其系燕父子</a:t>
            </a:r>
            <a:r>
              <a:rPr lang="zh-CN" altLang="en-US" sz="3000" b="1" u="sng">
                <a:solidFill>
                  <a:srgbClr val="ED7D31"/>
                </a:solidFill>
                <a:latin typeface="Arial" pitchFamily="34" charset="0"/>
              </a:rPr>
              <a:t>以组</a:t>
            </a:r>
            <a:r>
              <a:rPr lang="zh-CN" altLang="en-US" sz="3000" b="1">
                <a:solidFill>
                  <a:srgbClr val="ED7D31"/>
                </a:solidFill>
                <a:latin typeface="Arial" pitchFamily="34" charset="0"/>
              </a:rPr>
              <a:t>，</a:t>
            </a:r>
            <a:r>
              <a:rPr lang="zh-CN" altLang="en-US" sz="3000" b="1">
                <a:solidFill>
                  <a:srgbClr val="FF0000"/>
                </a:solidFill>
                <a:latin typeface="Arial" pitchFamily="34" charset="0"/>
              </a:rPr>
              <a:t>函</a:t>
            </a:r>
            <a:r>
              <a:rPr lang="zh-CN" altLang="en-US" sz="3000" b="1">
                <a:latin typeface="Arial" pitchFamily="34" charset="0"/>
              </a:rPr>
              <a:t>梁君臣之首，入于太庙，还矢先王，而</a:t>
            </a:r>
            <a:r>
              <a:rPr lang="zh-CN" altLang="en-US" sz="3000" b="1" u="sng">
                <a:solidFill>
                  <a:schemeClr val="accent5">
                    <a:lumMod val="75000"/>
                  </a:schemeClr>
                </a:solidFill>
                <a:latin typeface="Arial" pitchFamily="34" charset="0"/>
              </a:rPr>
              <a:t>告以</a:t>
            </a:r>
            <a:r>
              <a:rPr lang="zh-CN" altLang="en-US" sz="3000" b="1" u="sng">
                <a:solidFill>
                  <a:srgbClr val="C00000"/>
                </a:solidFill>
                <a:latin typeface="Arial" pitchFamily="34" charset="0"/>
              </a:rPr>
              <a:t>成功</a:t>
            </a:r>
            <a:r>
              <a:rPr lang="zh-CN" altLang="en-US" sz="3000" b="1">
                <a:latin typeface="Arial" pitchFamily="34" charset="0"/>
              </a:rPr>
              <a:t>，其意气之</a:t>
            </a:r>
            <a:r>
              <a:rPr lang="zh-CN" altLang="en-US" sz="3000" b="1">
                <a:solidFill>
                  <a:srgbClr val="FF3300"/>
                </a:solidFill>
                <a:latin typeface="Arial" pitchFamily="34" charset="0"/>
              </a:rPr>
              <a:t>盛</a:t>
            </a:r>
            <a:r>
              <a:rPr lang="zh-CN" altLang="en-US" sz="3000" b="1">
                <a:latin typeface="Arial" pitchFamily="34" charset="0"/>
              </a:rPr>
              <a:t>，可谓壮哉！及仇雠已灭，天下已定，一夫</a:t>
            </a:r>
            <a:r>
              <a:rPr lang="zh-CN" altLang="en-US" sz="3000" b="1">
                <a:solidFill>
                  <a:srgbClr val="C00000"/>
                </a:solidFill>
                <a:latin typeface="Arial" pitchFamily="34" charset="0"/>
              </a:rPr>
              <a:t>夜</a:t>
            </a:r>
            <a:r>
              <a:rPr lang="zh-CN" altLang="en-US" sz="3000" b="1">
                <a:latin typeface="Arial" pitchFamily="34" charset="0"/>
              </a:rPr>
              <a:t>呼，乱者四应，仓皇</a:t>
            </a:r>
            <a:r>
              <a:rPr lang="zh-CN" altLang="en-US" sz="3000" b="1">
                <a:solidFill>
                  <a:srgbClr val="C00000"/>
                </a:solidFill>
                <a:latin typeface="Arial" pitchFamily="34" charset="0"/>
              </a:rPr>
              <a:t>东</a:t>
            </a:r>
            <a:r>
              <a:rPr lang="zh-CN" altLang="en-US" sz="3000" b="1">
                <a:latin typeface="Arial" pitchFamily="34" charset="0"/>
              </a:rPr>
              <a:t>出，未</a:t>
            </a:r>
            <a:r>
              <a:rPr lang="zh-CN" altLang="en-US" sz="3000" b="1">
                <a:solidFill>
                  <a:srgbClr val="0000CC"/>
                </a:solidFill>
                <a:latin typeface="Arial" pitchFamily="34" charset="0"/>
              </a:rPr>
              <a:t>及</a:t>
            </a:r>
            <a:r>
              <a:rPr lang="zh-CN" altLang="en-US" sz="3000" b="1">
                <a:latin typeface="Arial" pitchFamily="34" charset="0"/>
              </a:rPr>
              <a:t>见</a:t>
            </a:r>
            <a:r>
              <a:rPr lang="zh-CN" altLang="en-US" sz="3000" b="1">
                <a:solidFill>
                  <a:srgbClr val="FF0000"/>
                </a:solidFill>
                <a:latin typeface="Arial" pitchFamily="34" charset="0"/>
              </a:rPr>
              <a:t>贼</a:t>
            </a:r>
            <a:r>
              <a:rPr lang="zh-CN" altLang="en-US" sz="3000" b="1">
                <a:latin typeface="Arial" pitchFamily="34" charset="0"/>
              </a:rPr>
              <a:t>而士卒离散，君臣相顾，不知</a:t>
            </a:r>
            <a:r>
              <a:rPr lang="zh-CN" altLang="en-US" sz="3000" b="1">
                <a:solidFill>
                  <a:srgbClr val="FF0000"/>
                </a:solidFill>
                <a:latin typeface="Arial" pitchFamily="34" charset="0"/>
              </a:rPr>
              <a:t>所归</a:t>
            </a:r>
            <a:r>
              <a:rPr lang="zh-CN" altLang="en-US" sz="3000" b="1">
                <a:latin typeface="Arial" pitchFamily="34" charset="0"/>
              </a:rPr>
              <a:t>，</a:t>
            </a:r>
            <a:r>
              <a:rPr lang="zh-CN" altLang="en-US" sz="3000" b="1">
                <a:solidFill>
                  <a:srgbClr val="0000CC"/>
                </a:solidFill>
                <a:latin typeface="Arial" pitchFamily="34" charset="0"/>
              </a:rPr>
              <a:t>至于</a:t>
            </a:r>
            <a:r>
              <a:rPr lang="zh-CN" altLang="en-US" sz="3000" b="1">
                <a:latin typeface="Arial" pitchFamily="34" charset="0"/>
              </a:rPr>
              <a:t>誓天断发，泣下沾襟，何其衰也！</a:t>
            </a:r>
            <a:endParaRPr kumimoji="0" lang="zh-CN" altLang="en-US" sz="30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8" name="图片 7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4089" y="112733"/>
            <a:ext cx="557376" cy="7211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 title=""/>
          <p:cNvSpPr txBox="1"/>
          <p:nvPr/>
        </p:nvSpPr>
        <p:spPr>
          <a:xfrm>
            <a:off x="820010" y="129786"/>
            <a:ext cx="1964485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文本研析</a:t>
            </a:r>
            <a:endParaRPr lang="zh-CN" altLang="en-US" sz="3200" b="1"/>
          </a:p>
        </p:txBody>
      </p:sp>
      <p:sp>
        <p:nvSpPr>
          <p:cNvPr id="11" name="文本框 10" title=""/>
          <p:cNvSpPr txBox="1"/>
          <p:nvPr/>
        </p:nvSpPr>
        <p:spPr>
          <a:xfrm>
            <a:off x="5194281" y="937104"/>
            <a:ext cx="6735214" cy="550920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译文：</a:t>
            </a:r>
            <a:r>
              <a:rPr lang="zh-CN" altLang="en-US" sz="3200" b="1">
                <a:solidFill>
                  <a:srgbClr val="ED7D3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当</a:t>
            </a:r>
            <a:r>
              <a:rPr lang="zh-CN" altLang="en-US" sz="3200" b="1">
                <a:solidFill>
                  <a:schemeClr val="accent5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庄宗用绳子捆绑着燕王父子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用木匣装着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梁国君臣的首级，进入太庙，把箭还给先王，向先王</a:t>
            </a:r>
            <a:r>
              <a:rPr lang="zh-CN" altLang="en-US" sz="3200" b="1">
                <a:solidFill>
                  <a:schemeClr val="accent5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禀告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成功的消息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的时候，他意气骄盛，可以说是雄壮啊。等到仇敌已经消灭，天下已经平定，一个人在夜间呼喊，作乱的人便四方响应，他匆忙向东出逃，还没有</a:t>
            </a:r>
            <a:r>
              <a:rPr lang="zh-CN" altLang="en-US" sz="3200" b="1">
                <a:solidFill>
                  <a:srgbClr val="333399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等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看到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叛军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，士卒就离散了，君臣相对而视，不知回到哪里去。</a:t>
            </a:r>
            <a:r>
              <a:rPr lang="zh-CN" altLang="en-US" sz="3200" b="1">
                <a:solidFill>
                  <a:srgbClr val="333399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以至于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对天发誓，割下头发，大家的泪水沾湿了衣襟，又是多么衰颓啊。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https://d.book118.com/538127064064006036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43">
      <vt:lpstr>Arial</vt:lpstr>
      <vt:lpstr>Calibri</vt:lpstr>
      <vt:lpstr>Calibri Light</vt:lpstr>
      <vt:lpstr>宋体</vt:lpstr>
      <vt:lpstr>楷体</vt:lpstr>
      <vt:lpstr>方正黑体简体</vt:lpstr>
      <vt:lpstr>黑体</vt:lpstr>
      <vt:lpstr>经典繁古印</vt:lpstr>
      <vt:lpstr>FZFangSong-Z02S</vt:lpstr>
      <vt:lpstr>Times New Roman</vt:lpstr>
      <vt:lpstr>方正风雅宋简体</vt:lpstr>
      <vt:lpstr>楷体_GB2312</vt:lpstr>
      <vt:lpstr>Wingdings 2</vt:lpstr>
      <vt:lpstr>华文楷体</vt:lpstr>
      <vt:lpstr>Franklin Gothic Book</vt:lpstr>
      <vt:lpstr>方正启体简体</vt:lpstr>
      <vt:lpstr>新宋体</vt:lpstr>
      <vt:lpstr>方正大标宋简体</vt:lpstr>
      <vt:lpstr>Franklin Gothic Medium</vt:lpstr>
      <vt:lpstr>隶书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 夫祸患常积于忽微，而智勇多困于所溺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2024-09-15T20:07:46.055</cp:lastPrinted>
  <dcterms:created xsi:type="dcterms:W3CDTF">2024-09-15T12:07:46Z</dcterms:created>
  <dcterms:modified xsi:type="dcterms:W3CDTF">2024-09-15T12:07:51Z</dcterms:modified>
</cp:coreProperties>
</file>