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5BB55A-2781-4036-A0C0-B2224811D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54B43-FD36-49CA-A3B8-F3CFD980E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61C6E9-1D16-4C38-AAB4-3E6243CEE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222082-220E-448B-A1E7-032431463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310395-4562-42F0-A672-B4EB86F801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B0052F-58F5-4D6F-8FA0-C764FCBC72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DCD3ED-75A0-4C33-81D8-30C5B1FF5D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D298AF-F3A2-457A-9EBF-5C771F6B9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5AFD3E-43FA-42CA-9FA5-FD7EC9E8AD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B2DDB-FAE7-42BD-808B-EF5D12192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7A259-8360-45CD-80A1-BA103FA32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135075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《人与自然最新》ppt课件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人与自然的关系</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自然资源的保护与利用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生态环境的保护与修复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可持续发展与生态文明建设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人与自然的关系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资源过度开发</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污染与环境破坏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生物多样性丧失</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人类对自然资源的过度开发利用，导致生态环境破坏和资源枯竭。</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工业生产、城市化等过程中产生的废弃物和污染物对自然环境造成严重污染和破坏。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人类的土地利用、城市化等行为导致生物栖息地丧失，生物多样性受到威胁。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人类对自然的影响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自然对人类的影响</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自然为人类提供食物、水源、木材等资源，支撑人类社会的发展。</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自然生态系统提供净化空气、调节气候、保持水土等生态服务功能，对人类生存和发展具有重要意义。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自然灾害如地震、洪水、台风等对人类生命财产安全构成威胁。</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自然资源供给</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生态服务功能</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灾害风险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可持续发展</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生态保护与修复</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绿色发展</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公众参与</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人与自然和谐共生</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推动绿色发展，发展循环经济，推广清洁能源，减少对环境的负面影响。</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加强生态保护和修复工作，保护生物多样性，维护生态平衡。</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人类应采取可持续的发展方式，合理利用自然资源，保护生态环境，实现经济、社会和环境的协调发展。</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提高公众环保意识，倡导绿色生活方式，鼓励公众参与环保活动，形成人与自然和谐共生的社会风尚。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自然资源的保护与利用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水资源的保护与利用</a:t>
              </a:r>
            </a:p>
          </p:txBody>
        </p:sp>
      </p:grpSp>
      <p:sp>
        <p:nvSpPr>
          <p:cNvPr id="24" name="AutoShape 24"/>
          <p:cNvSpPr/>
          <p:nvPr/>
        </p:nvSpPr>
        <p:spPr>
          <a:xfrm flipV="1">
            <a:off x="628074" y="4006263"/>
            <a:ext cx="2057400" cy="43205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625403" y="3988927"/>
            <a:ext cx="2062742"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总结词</a:t>
            </a:r>
          </a:p>
        </p:txBody>
      </p:sp>
      <p:sp>
        <p:nvSpPr>
          <p:cNvPr id="26" name="Freeform 26"/>
          <p:cNvSpPr/>
          <p:nvPr/>
        </p:nvSpPr>
        <p:spPr>
          <a:xfrm>
            <a:off x="539110" y="1836420"/>
            <a:ext cx="2235327"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1">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1314255" y="2225802"/>
            <a:ext cx="527590" cy="593503"/>
          </a:xfrm>
          <a:custGeom>
            <a:rect l="l" t="t" r="r" b="b"/>
            <a:pathLst>
              <a:path w="320" h="360">
                <a:moveTo>
                  <a:pt x="300" y="0"/>
                </a:moveTo>
                <a:cubicBezTo>
                  <a:pt x="256" y="0"/>
                  <a:pt x="256" y="0"/>
                  <a:pt x="256" y="0"/>
                </a:cubicBezTo>
                <a:cubicBezTo>
                  <a:pt x="245" y="0"/>
                  <a:pt x="240" y="9"/>
                  <a:pt x="240" y="20"/>
                </a:cubicBezTo>
                <a:cubicBezTo>
                  <a:pt x="240" y="360"/>
                  <a:pt x="240" y="360"/>
                  <a:pt x="240" y="360"/>
                </a:cubicBezTo>
                <a:cubicBezTo>
                  <a:pt x="320" y="360"/>
                  <a:pt x="320" y="360"/>
                  <a:pt x="320" y="360"/>
                </a:cubicBezTo>
                <a:cubicBezTo>
                  <a:pt x="320" y="20"/>
                  <a:pt x="320" y="20"/>
                  <a:pt x="320" y="20"/>
                </a:cubicBezTo>
                <a:cubicBezTo>
                  <a:pt x="320" y="9"/>
                  <a:pt x="311" y="0"/>
                  <a:pt x="300" y="0"/>
                </a:cubicBezTo>
                <a:close/>
                <a:moveTo>
                  <a:pt x="180" y="120"/>
                </a:moveTo>
                <a:cubicBezTo>
                  <a:pt x="136" y="120"/>
                  <a:pt x="136" y="120"/>
                  <a:pt x="136" y="120"/>
                </a:cubicBezTo>
                <a:cubicBezTo>
                  <a:pt x="125" y="120"/>
                  <a:pt x="120" y="129"/>
                  <a:pt x="120" y="140"/>
                </a:cubicBezTo>
                <a:cubicBezTo>
                  <a:pt x="120" y="360"/>
                  <a:pt x="120" y="360"/>
                  <a:pt x="120" y="360"/>
                </a:cubicBezTo>
                <a:cubicBezTo>
                  <a:pt x="200" y="360"/>
                  <a:pt x="200" y="360"/>
                  <a:pt x="200" y="360"/>
                </a:cubicBezTo>
                <a:cubicBezTo>
                  <a:pt x="200" y="140"/>
                  <a:pt x="200" y="140"/>
                  <a:pt x="200" y="140"/>
                </a:cubicBezTo>
                <a:cubicBezTo>
                  <a:pt x="200" y="129"/>
                  <a:pt x="191" y="120"/>
                  <a:pt x="180" y="120"/>
                </a:cubicBezTo>
                <a:close/>
                <a:moveTo>
                  <a:pt x="60" y="240"/>
                </a:moveTo>
                <a:cubicBezTo>
                  <a:pt x="16" y="240"/>
                  <a:pt x="16" y="240"/>
                  <a:pt x="16" y="240"/>
                </a:cubicBezTo>
                <a:cubicBezTo>
                  <a:pt x="5" y="240"/>
                  <a:pt x="0" y="249"/>
                  <a:pt x="0" y="260"/>
                </a:cubicBezTo>
                <a:cubicBezTo>
                  <a:pt x="0" y="360"/>
                  <a:pt x="0" y="360"/>
                  <a:pt x="0" y="360"/>
                </a:cubicBezTo>
                <a:cubicBezTo>
                  <a:pt x="80" y="360"/>
                  <a:pt x="80" y="360"/>
                  <a:pt x="80" y="360"/>
                </a:cubicBezTo>
                <a:cubicBezTo>
                  <a:pt x="80" y="260"/>
                  <a:pt x="80" y="260"/>
                  <a:pt x="80" y="260"/>
                </a:cubicBezTo>
                <a:cubicBezTo>
                  <a:pt x="80" y="249"/>
                  <a:pt x="71" y="240"/>
                  <a:pt x="60" y="2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61378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水资源的保护与利用需要平衡经济发展和生态保护的关系，采取科学合理的管理措施。</a:t>
            </a:r>
          </a:p>
        </p:txBody>
      </p:sp>
      <p:sp>
        <p:nvSpPr>
          <p:cNvPr id="29" name="AutoShape 29"/>
          <p:cNvSpPr/>
          <p:nvPr/>
        </p:nvSpPr>
        <p:spPr>
          <a:xfrm flipV="1">
            <a:off x="2866760" y="4006263"/>
            <a:ext cx="2057400" cy="432054"/>
          </a:xfrm>
          <a:prstGeom prst="roundRect">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778558"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2">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631093" y="2611469"/>
            <a:ext cx="193929" cy="178308"/>
          </a:xfrm>
          <a:custGeom>
            <a:rect l="l" t="t" r="r" b="b"/>
            <a:pathLst>
              <a:path w="26" h="24">
                <a:moveTo>
                  <a:pt x="22" y="1"/>
                </a:moveTo>
                <a:cubicBezTo>
                  <a:pt x="22" y="0"/>
                  <a:pt x="21" y="0"/>
                  <a:pt x="20" y="1"/>
                </a:cubicBezTo>
                <a:cubicBezTo>
                  <a:pt x="0" y="20"/>
                  <a:pt x="0" y="20"/>
                  <a:pt x="0" y="20"/>
                </a:cubicBezTo>
                <a:cubicBezTo>
                  <a:pt x="0" y="20"/>
                  <a:pt x="0" y="21"/>
                  <a:pt x="0" y="22"/>
                </a:cubicBezTo>
                <a:cubicBezTo>
                  <a:pt x="0" y="22"/>
                  <a:pt x="1" y="23"/>
                  <a:pt x="1" y="23"/>
                </a:cubicBezTo>
                <a:cubicBezTo>
                  <a:pt x="5" y="24"/>
                  <a:pt x="5" y="24"/>
                  <a:pt x="5" y="24"/>
                </a:cubicBezTo>
                <a:cubicBezTo>
                  <a:pt x="6" y="24"/>
                  <a:pt x="7" y="24"/>
                  <a:pt x="7" y="24"/>
                </a:cubicBezTo>
                <a:cubicBezTo>
                  <a:pt x="25" y="6"/>
                  <a:pt x="25" y="6"/>
                  <a:pt x="25" y="6"/>
                </a:cubicBezTo>
                <a:cubicBezTo>
                  <a:pt x="26" y="5"/>
                  <a:pt x="26" y="4"/>
                  <a:pt x="25" y="3"/>
                </a:cubicBezTo>
                <a:lnTo>
                  <a:pt x="22" y="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671860" y="2264283"/>
            <a:ext cx="487966" cy="466058"/>
          </a:xfrm>
          <a:custGeom>
            <a:rect l="l" t="t" r="r" b="b"/>
            <a:pathLst>
              <a:path w="66" h="62">
                <a:moveTo>
                  <a:pt x="45" y="1"/>
                </a:moveTo>
                <a:cubicBezTo>
                  <a:pt x="45" y="0"/>
                  <a:pt x="45" y="0"/>
                  <a:pt x="45" y="0"/>
                </a:cubicBezTo>
                <a:cubicBezTo>
                  <a:pt x="45" y="1"/>
                  <a:pt x="45" y="1"/>
                  <a:pt x="45" y="1"/>
                </a:cubicBezTo>
                <a:cubicBezTo>
                  <a:pt x="43" y="0"/>
                  <a:pt x="41" y="0"/>
                  <a:pt x="40" y="1"/>
                </a:cubicBezTo>
                <a:cubicBezTo>
                  <a:pt x="39" y="2"/>
                  <a:pt x="39" y="2"/>
                  <a:pt x="39" y="2"/>
                </a:cubicBezTo>
                <a:cubicBezTo>
                  <a:pt x="38" y="3"/>
                  <a:pt x="37" y="5"/>
                  <a:pt x="37" y="6"/>
                </a:cubicBezTo>
                <a:cubicBezTo>
                  <a:pt x="37" y="7"/>
                  <a:pt x="37" y="8"/>
                  <a:pt x="38" y="9"/>
                </a:cubicBezTo>
                <a:cubicBezTo>
                  <a:pt x="39" y="12"/>
                  <a:pt x="38" y="15"/>
                  <a:pt x="36" y="16"/>
                </a:cubicBezTo>
                <a:cubicBezTo>
                  <a:pt x="33" y="19"/>
                  <a:pt x="24" y="28"/>
                  <a:pt x="21" y="26"/>
                </a:cubicBezTo>
                <a:cubicBezTo>
                  <a:pt x="16" y="23"/>
                  <a:pt x="10" y="24"/>
                  <a:pt x="5" y="26"/>
                </a:cubicBezTo>
                <a:cubicBezTo>
                  <a:pt x="5" y="26"/>
                  <a:pt x="5" y="26"/>
                  <a:pt x="5" y="26"/>
                </a:cubicBezTo>
                <a:cubicBezTo>
                  <a:pt x="5" y="26"/>
                  <a:pt x="5" y="26"/>
                  <a:pt x="5" y="26"/>
                </a:cubicBezTo>
                <a:cubicBezTo>
                  <a:pt x="3" y="27"/>
                  <a:pt x="2" y="28"/>
                  <a:pt x="0" y="29"/>
                </a:cubicBezTo>
                <a:cubicBezTo>
                  <a:pt x="0" y="29"/>
                  <a:pt x="0" y="30"/>
                  <a:pt x="0" y="30"/>
                </a:cubicBezTo>
                <a:cubicBezTo>
                  <a:pt x="0" y="31"/>
                  <a:pt x="0" y="31"/>
                  <a:pt x="0" y="32"/>
                </a:cubicBezTo>
                <a:cubicBezTo>
                  <a:pt x="31" y="62"/>
                  <a:pt x="31" y="62"/>
                  <a:pt x="31" y="62"/>
                </a:cubicBezTo>
                <a:cubicBezTo>
                  <a:pt x="31" y="63"/>
                  <a:pt x="32" y="63"/>
                  <a:pt x="32" y="63"/>
                </a:cubicBezTo>
                <a:cubicBezTo>
                  <a:pt x="33" y="63"/>
                  <a:pt x="33" y="63"/>
                  <a:pt x="33" y="62"/>
                </a:cubicBezTo>
                <a:cubicBezTo>
                  <a:pt x="38" y="57"/>
                  <a:pt x="41" y="49"/>
                  <a:pt x="37" y="42"/>
                </a:cubicBezTo>
                <a:cubicBezTo>
                  <a:pt x="35" y="39"/>
                  <a:pt x="44" y="30"/>
                  <a:pt x="46" y="27"/>
                </a:cubicBezTo>
                <a:cubicBezTo>
                  <a:pt x="48" y="25"/>
                  <a:pt x="51" y="24"/>
                  <a:pt x="54" y="25"/>
                </a:cubicBezTo>
                <a:cubicBezTo>
                  <a:pt x="54" y="25"/>
                  <a:pt x="55" y="25"/>
                  <a:pt x="56" y="25"/>
                </a:cubicBezTo>
                <a:cubicBezTo>
                  <a:pt x="58" y="25"/>
                  <a:pt x="60" y="25"/>
                  <a:pt x="61" y="23"/>
                </a:cubicBezTo>
                <a:cubicBezTo>
                  <a:pt x="61" y="23"/>
                  <a:pt x="61" y="23"/>
                  <a:pt x="61" y="23"/>
                </a:cubicBezTo>
                <a:cubicBezTo>
                  <a:pt x="66" y="17"/>
                  <a:pt x="54" y="3"/>
                  <a:pt x="45" y="1"/>
                </a:cubicBezTo>
                <a:close/>
                <a:moveTo>
                  <a:pt x="54" y="9"/>
                </a:moveTo>
                <a:cubicBezTo>
                  <a:pt x="52" y="8"/>
                  <a:pt x="52" y="8"/>
                  <a:pt x="52" y="8"/>
                </a:cubicBezTo>
                <a:cubicBezTo>
                  <a:pt x="53" y="8"/>
                  <a:pt x="53" y="9"/>
                  <a:pt x="54" y="9"/>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2971535"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节约用水</a:t>
            </a:r>
          </a:p>
        </p:txBody>
      </p:sp>
      <p:sp>
        <p:nvSpPr>
          <p:cNvPr id="34" name="TextBox 34"/>
          <p:cNvSpPr txBox="1"/>
          <p:nvPr/>
        </p:nvSpPr>
        <p:spPr>
          <a:xfrm>
            <a:off x="2852472"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提倡节约用水，提高水资源利用效率，减少浪费。</a:t>
            </a:r>
          </a:p>
        </p:txBody>
      </p:sp>
      <p:sp>
        <p:nvSpPr>
          <p:cNvPr id="35" name="AutoShape 35"/>
          <p:cNvSpPr/>
          <p:nvPr/>
        </p:nvSpPr>
        <p:spPr>
          <a:xfrm flipV="1">
            <a:off x="5104684" y="4006263"/>
            <a:ext cx="2057400" cy="432054"/>
          </a:xfrm>
          <a:prstGeom prst="roundRect">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016482"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3">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5735524" y="2286095"/>
            <a:ext cx="609124" cy="563499"/>
          </a:xfrm>
          <a:custGeom>
            <a:rect l="l" t="t" r="r" b="b"/>
            <a:pathLst>
              <a:path w="68" h="62">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5209459"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水质保护</a:t>
            </a:r>
          </a:p>
        </p:txBody>
      </p:sp>
      <p:sp>
        <p:nvSpPr>
          <p:cNvPr id="39" name="TextBox 39"/>
          <p:cNvSpPr txBox="1"/>
          <p:nvPr/>
        </p:nvSpPr>
        <p:spPr>
          <a:xfrm>
            <a:off x="509039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加强水质监测，防止水体污染，保护水源地。</a:t>
            </a:r>
          </a:p>
        </p:txBody>
      </p:sp>
      <p:sp>
        <p:nvSpPr>
          <p:cNvPr id="40" name="AutoShape 40"/>
          <p:cNvSpPr/>
          <p:nvPr/>
        </p:nvSpPr>
        <p:spPr>
          <a:xfrm flipV="1">
            <a:off x="7342608" y="4006263"/>
            <a:ext cx="2057400" cy="432054"/>
          </a:xfrm>
          <a:prstGeom prst="roundRect">
            <a:avLst>
              <a:gd name="adj" fmla="val 50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4406"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4">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7954875" y="2347341"/>
            <a:ext cx="589693" cy="487108"/>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7447383"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合理开发</a:t>
            </a:r>
          </a:p>
        </p:txBody>
      </p:sp>
      <p:sp>
        <p:nvSpPr>
          <p:cNvPr id="44" name="TextBox 44"/>
          <p:cNvSpPr txBox="1"/>
          <p:nvPr/>
        </p:nvSpPr>
        <p:spPr>
          <a:xfrm>
            <a:off x="7328320"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在保障生态环境的前提下，合理开发水资源，满足人类生产生活需求。</a:t>
            </a:r>
          </a:p>
        </p:txBody>
      </p:sp>
      <p:sp>
        <p:nvSpPr>
          <p:cNvPr id="45" name="AutoShape 45"/>
          <p:cNvSpPr/>
          <p:nvPr/>
        </p:nvSpPr>
        <p:spPr>
          <a:xfrm flipV="1">
            <a:off x="9580531" y="4006263"/>
            <a:ext cx="2057400" cy="432054"/>
          </a:xfrm>
          <a:prstGeom prst="roundRect">
            <a:avLst>
              <a:gd name="adj" fmla="val 50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9492330"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5">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10311194" y="2330196"/>
            <a:ext cx="571976" cy="508825"/>
          </a:xfrm>
          <a:custGeom>
            <a:rect l="l" t="t" r="r" b="b"/>
            <a:pathLst>
              <a:path w="134" h="119">
                <a:moveTo>
                  <a:pt x="133" y="16"/>
                </a:moveTo>
                <a:cubicBezTo>
                  <a:pt x="121" y="5"/>
                  <a:pt x="121" y="5"/>
                  <a:pt x="121" y="5"/>
                </a:cubicBezTo>
                <a:cubicBezTo>
                  <a:pt x="119" y="3"/>
                  <a:pt x="117" y="3"/>
                  <a:pt x="115" y="5"/>
                </a:cubicBezTo>
                <a:cubicBezTo>
                  <a:pt x="114" y="6"/>
                  <a:pt x="114" y="7"/>
                  <a:pt x="114" y="8"/>
                </a:cubicBezTo>
                <a:cubicBezTo>
                  <a:pt x="113" y="8"/>
                  <a:pt x="112" y="8"/>
                  <a:pt x="111" y="9"/>
                </a:cubicBezTo>
                <a:cubicBezTo>
                  <a:pt x="111" y="9"/>
                  <a:pt x="111" y="9"/>
                  <a:pt x="111" y="9"/>
                </a:cubicBezTo>
                <a:cubicBezTo>
                  <a:pt x="81" y="39"/>
                  <a:pt x="81" y="39"/>
                  <a:pt x="81" y="39"/>
                </a:cubicBezTo>
                <a:cubicBezTo>
                  <a:pt x="81" y="42"/>
                  <a:pt x="80" y="45"/>
                  <a:pt x="79" y="47"/>
                </a:cubicBezTo>
                <a:cubicBezTo>
                  <a:pt x="82" y="50"/>
                  <a:pt x="82" y="50"/>
                  <a:pt x="82" y="50"/>
                </a:cubicBezTo>
                <a:cubicBezTo>
                  <a:pt x="82" y="50"/>
                  <a:pt x="82" y="50"/>
                  <a:pt x="82" y="50"/>
                </a:cubicBezTo>
                <a:cubicBezTo>
                  <a:pt x="83" y="51"/>
                  <a:pt x="83" y="51"/>
                  <a:pt x="83" y="51"/>
                </a:cubicBezTo>
                <a:cubicBezTo>
                  <a:pt x="76" y="57"/>
                  <a:pt x="76" y="57"/>
                  <a:pt x="76" y="57"/>
                </a:cubicBezTo>
                <a:cubicBezTo>
                  <a:pt x="54" y="35"/>
                  <a:pt x="54" y="35"/>
                  <a:pt x="54" y="35"/>
                </a:cubicBezTo>
                <a:cubicBezTo>
                  <a:pt x="56" y="26"/>
                  <a:pt x="54" y="17"/>
                  <a:pt x="47" y="10"/>
                </a:cubicBezTo>
                <a:cubicBezTo>
                  <a:pt x="40" y="3"/>
                  <a:pt x="30" y="0"/>
                  <a:pt x="21" y="3"/>
                </a:cubicBezTo>
                <a:cubicBezTo>
                  <a:pt x="36" y="18"/>
                  <a:pt x="36" y="18"/>
                  <a:pt x="36" y="18"/>
                </a:cubicBezTo>
                <a:cubicBezTo>
                  <a:pt x="32" y="32"/>
                  <a:pt x="32" y="32"/>
                  <a:pt x="32" y="32"/>
                </a:cubicBezTo>
                <a:cubicBezTo>
                  <a:pt x="18" y="36"/>
                  <a:pt x="18" y="36"/>
                  <a:pt x="18" y="36"/>
                </a:cubicBezTo>
                <a:cubicBezTo>
                  <a:pt x="3" y="21"/>
                  <a:pt x="3" y="21"/>
                  <a:pt x="3" y="21"/>
                </a:cubicBezTo>
                <a:cubicBezTo>
                  <a:pt x="0" y="30"/>
                  <a:pt x="3" y="40"/>
                  <a:pt x="10" y="47"/>
                </a:cubicBezTo>
                <a:cubicBezTo>
                  <a:pt x="17" y="54"/>
                  <a:pt x="27" y="56"/>
                  <a:pt x="36" y="53"/>
                </a:cubicBezTo>
                <a:cubicBezTo>
                  <a:pt x="37" y="53"/>
                  <a:pt x="37" y="53"/>
                  <a:pt x="37" y="53"/>
                </a:cubicBezTo>
                <a:cubicBezTo>
                  <a:pt x="58" y="75"/>
                  <a:pt x="58" y="75"/>
                  <a:pt x="58" y="75"/>
                </a:cubicBezTo>
                <a:cubicBezTo>
                  <a:pt x="38" y="96"/>
                  <a:pt x="38" y="96"/>
                  <a:pt x="38" y="96"/>
                </a:cubicBezTo>
                <a:cubicBezTo>
                  <a:pt x="36" y="95"/>
                  <a:pt x="36" y="95"/>
                  <a:pt x="36" y="95"/>
                </a:cubicBezTo>
                <a:cubicBezTo>
                  <a:pt x="31" y="99"/>
                  <a:pt x="31" y="99"/>
                  <a:pt x="31" y="99"/>
                </a:cubicBezTo>
                <a:cubicBezTo>
                  <a:pt x="21" y="115"/>
                  <a:pt x="21" y="115"/>
                  <a:pt x="21" y="115"/>
                </a:cubicBezTo>
                <a:cubicBezTo>
                  <a:pt x="23" y="117"/>
                  <a:pt x="23" y="117"/>
                  <a:pt x="23" y="117"/>
                </a:cubicBezTo>
                <a:cubicBezTo>
                  <a:pt x="39" y="107"/>
                  <a:pt x="39" y="107"/>
                  <a:pt x="39" y="107"/>
                </a:cubicBezTo>
                <a:cubicBezTo>
                  <a:pt x="43" y="101"/>
                  <a:pt x="43" y="101"/>
                  <a:pt x="43" y="101"/>
                </a:cubicBezTo>
                <a:cubicBezTo>
                  <a:pt x="42" y="100"/>
                  <a:pt x="42" y="100"/>
                  <a:pt x="42" y="100"/>
                </a:cubicBezTo>
                <a:cubicBezTo>
                  <a:pt x="63" y="80"/>
                  <a:pt x="63" y="80"/>
                  <a:pt x="63" y="80"/>
                </a:cubicBezTo>
                <a:cubicBezTo>
                  <a:pt x="98" y="115"/>
                  <a:pt x="98" y="115"/>
                  <a:pt x="98" y="115"/>
                </a:cubicBezTo>
                <a:cubicBezTo>
                  <a:pt x="101" y="117"/>
                  <a:pt x="104" y="119"/>
                  <a:pt x="107" y="119"/>
                </a:cubicBezTo>
                <a:cubicBezTo>
                  <a:pt x="110" y="119"/>
                  <a:pt x="113" y="117"/>
                  <a:pt x="116" y="115"/>
                </a:cubicBezTo>
                <a:cubicBezTo>
                  <a:pt x="121" y="110"/>
                  <a:pt x="121" y="102"/>
                  <a:pt x="116" y="97"/>
                </a:cubicBezTo>
                <a:cubicBezTo>
                  <a:pt x="81" y="62"/>
                  <a:pt x="81" y="62"/>
                  <a:pt x="81" y="62"/>
                </a:cubicBezTo>
                <a:cubicBezTo>
                  <a:pt x="87" y="56"/>
                  <a:pt x="87" y="56"/>
                  <a:pt x="87" y="56"/>
                </a:cubicBezTo>
                <a:cubicBezTo>
                  <a:pt x="90" y="59"/>
                  <a:pt x="90" y="59"/>
                  <a:pt x="90" y="59"/>
                </a:cubicBezTo>
                <a:cubicBezTo>
                  <a:pt x="92" y="57"/>
                  <a:pt x="95" y="56"/>
                  <a:pt x="98" y="57"/>
                </a:cubicBezTo>
                <a:cubicBezTo>
                  <a:pt x="128" y="26"/>
                  <a:pt x="128" y="26"/>
                  <a:pt x="128" y="26"/>
                </a:cubicBezTo>
                <a:cubicBezTo>
                  <a:pt x="128" y="26"/>
                  <a:pt x="128" y="26"/>
                  <a:pt x="128" y="26"/>
                </a:cubicBezTo>
                <a:cubicBezTo>
                  <a:pt x="128" y="26"/>
                  <a:pt x="128" y="26"/>
                  <a:pt x="128" y="26"/>
                </a:cubicBezTo>
                <a:cubicBezTo>
                  <a:pt x="129" y="25"/>
                  <a:pt x="129" y="24"/>
                  <a:pt x="129" y="23"/>
                </a:cubicBezTo>
                <a:cubicBezTo>
                  <a:pt x="130" y="24"/>
                  <a:pt x="132" y="23"/>
                  <a:pt x="133" y="22"/>
                </a:cubicBezTo>
                <a:cubicBezTo>
                  <a:pt x="134" y="21"/>
                  <a:pt x="134" y="18"/>
                  <a:pt x="133" y="16"/>
                </a:cubicBezTo>
                <a:close/>
                <a:moveTo>
                  <a:pt x="108" y="103"/>
                </a:moveTo>
                <a:cubicBezTo>
                  <a:pt x="111" y="103"/>
                  <a:pt x="113" y="106"/>
                  <a:pt x="113" y="108"/>
                </a:cubicBezTo>
                <a:cubicBezTo>
                  <a:pt x="113" y="111"/>
                  <a:pt x="111" y="113"/>
                  <a:pt x="108" y="113"/>
                </a:cubicBezTo>
                <a:cubicBezTo>
                  <a:pt x="105" y="113"/>
                  <a:pt x="103" y="111"/>
                  <a:pt x="103" y="108"/>
                </a:cubicBezTo>
                <a:cubicBezTo>
                  <a:pt x="103" y="106"/>
                  <a:pt x="105" y="103"/>
                  <a:pt x="108" y="103"/>
                </a:cubicBezTo>
                <a:close/>
                <a:moveTo>
                  <a:pt x="91" y="41"/>
                </a:moveTo>
                <a:cubicBezTo>
                  <a:pt x="89" y="39"/>
                  <a:pt x="89" y="39"/>
                  <a:pt x="89" y="39"/>
                </a:cubicBezTo>
                <a:cubicBezTo>
                  <a:pt x="112" y="17"/>
                  <a:pt x="112" y="17"/>
                  <a:pt x="112" y="17"/>
                </a:cubicBezTo>
                <a:cubicBezTo>
                  <a:pt x="114" y="19"/>
                  <a:pt x="114" y="19"/>
                  <a:pt x="114" y="19"/>
                </a:cubicBezTo>
                <a:lnTo>
                  <a:pt x="91" y="41"/>
                </a:lnTo>
                <a:close/>
                <a:moveTo>
                  <a:pt x="98" y="48"/>
                </a:moveTo>
                <a:cubicBezTo>
                  <a:pt x="96" y="47"/>
                  <a:pt x="96" y="47"/>
                  <a:pt x="96" y="47"/>
                </a:cubicBezTo>
                <a:cubicBezTo>
                  <a:pt x="119" y="24"/>
                  <a:pt x="119" y="24"/>
                  <a:pt x="119" y="24"/>
                </a:cubicBezTo>
                <a:cubicBezTo>
                  <a:pt x="121" y="26"/>
                  <a:pt x="121" y="26"/>
                  <a:pt x="121" y="26"/>
                </a:cubicBezTo>
                <a:lnTo>
                  <a:pt x="98" y="4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9685306"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跨区域调水</a:t>
            </a:r>
          </a:p>
        </p:txBody>
      </p:sp>
      <p:sp>
        <p:nvSpPr>
          <p:cNvPr id="49" name="TextBox 49"/>
          <p:cNvSpPr txBox="1"/>
          <p:nvPr/>
        </p:nvSpPr>
        <p:spPr>
          <a:xfrm>
            <a:off x="9566244"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通过跨区域调水，优化水资源配置，解决水资源分布不均的问题。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土地资源的保护与利用需要注重生态保护和土地可持续利用，实现土地资源的合理配置。</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土地规划</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制定科学的土地利用规划，合理安排各类用地，避免土地浪费。</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土地复垦</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对退化、荒废的土地进行复垦，恢复土地生态功能。</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土地整治</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通过土地整治措施，改善土地生产条件，提高土地利用效率。</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土地流转</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促进土地流转，优化土地资源配置，实现规模化经营。</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土地资源的保护与利用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03461" y="4918823"/>
            <a:ext cx="1141000" cy="1139476"/>
            <a:chOff x="3803461" y="4918823"/>
            <a:chExt cx="1141000" cy="1139476"/>
          </a:xfrm>
        </p:grpSpPr>
        <p:sp>
          <p:nvSpPr>
            <p:cNvPr id="3" name="AutoShape 3"/>
            <p:cNvSpPr/>
            <p:nvPr/>
          </p:nvSpPr>
          <p:spPr>
            <a:xfrm>
              <a:off x="3803461" y="4918823"/>
              <a:ext cx="1141000" cy="113947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4153981" y="5264961"/>
            <a:ext cx="440054" cy="394907"/>
            <a:chOff x="4153981" y="5264961"/>
            <a:chExt cx="440054" cy="394907"/>
          </a:xfrm>
        </p:grpSpPr>
        <p:sp>
          <p:nvSpPr>
            <p:cNvPr id="5" name="Freeform 5"/>
            <p:cNvSpPr/>
            <p:nvPr/>
          </p:nvSpPr>
          <p:spPr>
            <a:xfrm>
              <a:off x="4433158" y="5264961"/>
              <a:ext cx="160877" cy="394906"/>
            </a:xfrm>
            <a:custGeom>
              <a:rect l="l" t="t" r="r" b="b"/>
              <a:pathLst>
                <a:path w="83" h="204">
                  <a:moveTo>
                    <a:pt x="17" y="57"/>
                  </a:moveTo>
                  <a:lnTo>
                    <a:pt x="0" y="57"/>
                  </a:lnTo>
                  <a:lnTo>
                    <a:pt x="43" y="0"/>
                  </a:lnTo>
                  <a:lnTo>
                    <a:pt x="83" y="57"/>
                  </a:lnTo>
                  <a:lnTo>
                    <a:pt x="67" y="57"/>
                  </a:lnTo>
                  <a:lnTo>
                    <a:pt x="67" y="204"/>
                  </a:lnTo>
                  <a:lnTo>
                    <a:pt x="17" y="204"/>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291617" y="5369451"/>
              <a:ext cx="160877" cy="290417"/>
            </a:xfrm>
            <a:custGeom>
              <a:rect l="l" t="t" r="r" b="b"/>
              <a:pathLst>
                <a:path w="83" h="150">
                  <a:moveTo>
                    <a:pt x="66" y="150"/>
                  </a:moveTo>
                  <a:lnTo>
                    <a:pt x="19" y="150"/>
                  </a:lnTo>
                  <a:lnTo>
                    <a:pt x="19" y="60"/>
                  </a:lnTo>
                  <a:lnTo>
                    <a:pt x="0" y="60"/>
                  </a:lnTo>
                  <a:lnTo>
                    <a:pt x="43" y="0"/>
                  </a:lnTo>
                  <a:lnTo>
                    <a:pt x="83" y="60"/>
                  </a:lnTo>
                  <a:lnTo>
                    <a:pt x="66" y="60"/>
                  </a:lnTo>
                  <a:lnTo>
                    <a:pt x="66" y="1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53981" y="5479845"/>
              <a:ext cx="160877" cy="180022"/>
            </a:xfrm>
            <a:custGeom>
              <a:rect l="l" t="t" r="r" b="b"/>
              <a:pathLst>
                <a:path w="83" h="93">
                  <a:moveTo>
                    <a:pt x="17" y="57"/>
                  </a:moveTo>
                  <a:lnTo>
                    <a:pt x="0" y="57"/>
                  </a:lnTo>
                  <a:lnTo>
                    <a:pt x="43" y="0"/>
                  </a:lnTo>
                  <a:lnTo>
                    <a:pt x="83" y="57"/>
                  </a:lnTo>
                  <a:lnTo>
                    <a:pt x="66" y="57"/>
                  </a:lnTo>
                  <a:lnTo>
                    <a:pt x="66" y="93"/>
                  </a:lnTo>
                  <a:lnTo>
                    <a:pt x="17" y="93"/>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Freeform 8"/>
          <p:cNvSpPr/>
          <p:nvPr/>
        </p:nvSpPr>
        <p:spPr>
          <a:xfrm>
            <a:off x="5356942" y="4118045"/>
            <a:ext cx="1535373" cy="1828901"/>
          </a:xfrm>
          <a:custGeom>
            <a:rect l="l" t="t" r="r" b="b"/>
            <a:pathLst>
              <a:path w="633" h="730">
                <a:moveTo>
                  <a:pt x="453" y="534"/>
                </a:moveTo>
                <a:cubicBezTo>
                  <a:pt x="420" y="520"/>
                  <a:pt x="408" y="498"/>
                  <a:pt x="405" y="470"/>
                </a:cubicBezTo>
                <a:cubicBezTo>
                  <a:pt x="427" y="452"/>
                  <a:pt x="445" y="427"/>
                  <a:pt x="458" y="399"/>
                </a:cubicBezTo>
                <a:cubicBezTo>
                  <a:pt x="468" y="395"/>
                  <a:pt x="476" y="389"/>
                  <a:pt x="483" y="380"/>
                </a:cubicBezTo>
                <a:cubicBezTo>
                  <a:pt x="491" y="369"/>
                  <a:pt x="497" y="355"/>
                  <a:pt x="500" y="339"/>
                </a:cubicBezTo>
                <a:cubicBezTo>
                  <a:pt x="503" y="324"/>
                  <a:pt x="504" y="308"/>
                  <a:pt x="501" y="293"/>
                </a:cubicBezTo>
                <a:cubicBezTo>
                  <a:pt x="500" y="282"/>
                  <a:pt x="497" y="272"/>
                  <a:pt x="492" y="263"/>
                </a:cubicBezTo>
                <a:cubicBezTo>
                  <a:pt x="486" y="212"/>
                  <a:pt x="466" y="165"/>
                  <a:pt x="437" y="133"/>
                </a:cubicBezTo>
                <a:cubicBezTo>
                  <a:pt x="431" y="125"/>
                  <a:pt x="424" y="118"/>
                  <a:pt x="417" y="112"/>
                </a:cubicBezTo>
                <a:cubicBezTo>
                  <a:pt x="439" y="56"/>
                  <a:pt x="386" y="0"/>
                  <a:pt x="316" y="8"/>
                </a:cubicBezTo>
                <a:cubicBezTo>
                  <a:pt x="307" y="9"/>
                  <a:pt x="297" y="11"/>
                  <a:pt x="288" y="14"/>
                </a:cubicBezTo>
                <a:cubicBezTo>
                  <a:pt x="300" y="20"/>
                  <a:pt x="310" y="30"/>
                  <a:pt x="316" y="40"/>
                </a:cubicBezTo>
                <a:cubicBezTo>
                  <a:pt x="320" y="49"/>
                  <a:pt x="321" y="58"/>
                  <a:pt x="316" y="68"/>
                </a:cubicBezTo>
                <a:cubicBezTo>
                  <a:pt x="316" y="67"/>
                  <a:pt x="316" y="67"/>
                  <a:pt x="316" y="66"/>
                </a:cubicBezTo>
                <a:cubicBezTo>
                  <a:pt x="291" y="0"/>
                  <a:pt x="212" y="20"/>
                  <a:pt x="211" y="42"/>
                </a:cubicBezTo>
                <a:cubicBezTo>
                  <a:pt x="231" y="57"/>
                  <a:pt x="237" y="71"/>
                  <a:pt x="237" y="95"/>
                </a:cubicBezTo>
                <a:cubicBezTo>
                  <a:pt x="214" y="95"/>
                  <a:pt x="206" y="79"/>
                  <a:pt x="197" y="56"/>
                </a:cubicBezTo>
                <a:cubicBezTo>
                  <a:pt x="185" y="82"/>
                  <a:pt x="184" y="110"/>
                  <a:pt x="192" y="135"/>
                </a:cubicBezTo>
                <a:cubicBezTo>
                  <a:pt x="164" y="167"/>
                  <a:pt x="144" y="210"/>
                  <a:pt x="141" y="254"/>
                </a:cubicBezTo>
                <a:cubicBezTo>
                  <a:pt x="141" y="258"/>
                  <a:pt x="141" y="261"/>
                  <a:pt x="141" y="264"/>
                </a:cubicBezTo>
                <a:cubicBezTo>
                  <a:pt x="137" y="273"/>
                  <a:pt x="134" y="283"/>
                  <a:pt x="132" y="293"/>
                </a:cubicBezTo>
                <a:cubicBezTo>
                  <a:pt x="130" y="308"/>
                  <a:pt x="130" y="324"/>
                  <a:pt x="133" y="339"/>
                </a:cubicBezTo>
                <a:cubicBezTo>
                  <a:pt x="136" y="355"/>
                  <a:pt x="142" y="369"/>
                  <a:pt x="151" y="380"/>
                </a:cubicBezTo>
                <a:cubicBezTo>
                  <a:pt x="157" y="389"/>
                  <a:pt x="166" y="395"/>
                  <a:pt x="175" y="399"/>
                </a:cubicBezTo>
                <a:cubicBezTo>
                  <a:pt x="188" y="427"/>
                  <a:pt x="206" y="452"/>
                  <a:pt x="228" y="470"/>
                </a:cubicBezTo>
                <a:cubicBezTo>
                  <a:pt x="225" y="498"/>
                  <a:pt x="214" y="520"/>
                  <a:pt x="181" y="534"/>
                </a:cubicBezTo>
                <a:cubicBezTo>
                  <a:pt x="106" y="565"/>
                  <a:pt x="0" y="574"/>
                  <a:pt x="3" y="668"/>
                </a:cubicBezTo>
                <a:cubicBezTo>
                  <a:pt x="3" y="688"/>
                  <a:pt x="11" y="709"/>
                  <a:pt x="24" y="730"/>
                </a:cubicBezTo>
                <a:cubicBezTo>
                  <a:pt x="316" y="730"/>
                  <a:pt x="316" y="730"/>
                  <a:pt x="316" y="730"/>
                </a:cubicBezTo>
                <a:cubicBezTo>
                  <a:pt x="610" y="730"/>
                  <a:pt x="610" y="730"/>
                  <a:pt x="610" y="730"/>
                </a:cubicBezTo>
                <a:cubicBezTo>
                  <a:pt x="622" y="709"/>
                  <a:pt x="630" y="688"/>
                  <a:pt x="631" y="668"/>
                </a:cubicBezTo>
                <a:cubicBezTo>
                  <a:pt x="633" y="574"/>
                  <a:pt x="528" y="565"/>
                  <a:pt x="453" y="534"/>
                </a:cubicBezTo>
                <a:close/>
                <a:moveTo>
                  <a:pt x="189" y="384"/>
                </a:moveTo>
                <a:cubicBezTo>
                  <a:pt x="154" y="378"/>
                  <a:pt x="140" y="313"/>
                  <a:pt x="156" y="275"/>
                </a:cubicBezTo>
                <a:cubicBezTo>
                  <a:pt x="157" y="275"/>
                  <a:pt x="158" y="274"/>
                  <a:pt x="158" y="274"/>
                </a:cubicBezTo>
                <a:cubicBezTo>
                  <a:pt x="182" y="259"/>
                  <a:pt x="189" y="329"/>
                  <a:pt x="189" y="335"/>
                </a:cubicBezTo>
                <a:cubicBezTo>
                  <a:pt x="189" y="360"/>
                  <a:pt x="216" y="369"/>
                  <a:pt x="210" y="352"/>
                </a:cubicBezTo>
                <a:cubicBezTo>
                  <a:pt x="204" y="334"/>
                  <a:pt x="196" y="307"/>
                  <a:pt x="195" y="273"/>
                </a:cubicBezTo>
                <a:cubicBezTo>
                  <a:pt x="195" y="272"/>
                  <a:pt x="195" y="272"/>
                  <a:pt x="195" y="271"/>
                </a:cubicBezTo>
                <a:cubicBezTo>
                  <a:pt x="194" y="245"/>
                  <a:pt x="200" y="216"/>
                  <a:pt x="211" y="190"/>
                </a:cubicBezTo>
                <a:cubicBezTo>
                  <a:pt x="215" y="185"/>
                  <a:pt x="218" y="180"/>
                  <a:pt x="223" y="177"/>
                </a:cubicBezTo>
                <a:cubicBezTo>
                  <a:pt x="244" y="194"/>
                  <a:pt x="275" y="202"/>
                  <a:pt x="316" y="195"/>
                </a:cubicBezTo>
                <a:cubicBezTo>
                  <a:pt x="335" y="191"/>
                  <a:pt x="356" y="185"/>
                  <a:pt x="379" y="174"/>
                </a:cubicBezTo>
                <a:cubicBezTo>
                  <a:pt x="380" y="174"/>
                  <a:pt x="380" y="173"/>
                  <a:pt x="380" y="173"/>
                </a:cubicBezTo>
                <a:cubicBezTo>
                  <a:pt x="405" y="167"/>
                  <a:pt x="412" y="175"/>
                  <a:pt x="423" y="191"/>
                </a:cubicBezTo>
                <a:cubicBezTo>
                  <a:pt x="423" y="191"/>
                  <a:pt x="423" y="191"/>
                  <a:pt x="424" y="192"/>
                </a:cubicBezTo>
                <a:cubicBezTo>
                  <a:pt x="434" y="216"/>
                  <a:pt x="440" y="243"/>
                  <a:pt x="440" y="269"/>
                </a:cubicBezTo>
                <a:cubicBezTo>
                  <a:pt x="439" y="270"/>
                  <a:pt x="439" y="272"/>
                  <a:pt x="439" y="273"/>
                </a:cubicBezTo>
                <a:cubicBezTo>
                  <a:pt x="438" y="307"/>
                  <a:pt x="430" y="334"/>
                  <a:pt x="424" y="352"/>
                </a:cubicBezTo>
                <a:cubicBezTo>
                  <a:pt x="418" y="369"/>
                  <a:pt x="445" y="360"/>
                  <a:pt x="445" y="335"/>
                </a:cubicBezTo>
                <a:cubicBezTo>
                  <a:pt x="445" y="329"/>
                  <a:pt x="452" y="259"/>
                  <a:pt x="476" y="274"/>
                </a:cubicBezTo>
                <a:cubicBezTo>
                  <a:pt x="476" y="274"/>
                  <a:pt x="477" y="274"/>
                  <a:pt x="477" y="275"/>
                </a:cubicBezTo>
                <a:cubicBezTo>
                  <a:pt x="494" y="313"/>
                  <a:pt x="480" y="378"/>
                  <a:pt x="445" y="384"/>
                </a:cubicBezTo>
                <a:cubicBezTo>
                  <a:pt x="421" y="440"/>
                  <a:pt x="377" y="482"/>
                  <a:pt x="317" y="482"/>
                </a:cubicBezTo>
                <a:cubicBezTo>
                  <a:pt x="316" y="482"/>
                  <a:pt x="316" y="482"/>
                  <a:pt x="316" y="482"/>
                </a:cubicBezTo>
                <a:cubicBezTo>
                  <a:pt x="256" y="482"/>
                  <a:pt x="213" y="440"/>
                  <a:pt x="189" y="384"/>
                </a:cubicBezTo>
                <a:close/>
                <a:moveTo>
                  <a:pt x="249" y="484"/>
                </a:moveTo>
                <a:cubicBezTo>
                  <a:pt x="268" y="496"/>
                  <a:pt x="291" y="502"/>
                  <a:pt x="316" y="503"/>
                </a:cubicBezTo>
                <a:cubicBezTo>
                  <a:pt x="317" y="503"/>
                  <a:pt x="317" y="503"/>
                  <a:pt x="317" y="503"/>
                </a:cubicBezTo>
                <a:cubicBezTo>
                  <a:pt x="343" y="503"/>
                  <a:pt x="366" y="496"/>
                  <a:pt x="387" y="483"/>
                </a:cubicBezTo>
                <a:cubicBezTo>
                  <a:pt x="391" y="500"/>
                  <a:pt x="401" y="518"/>
                  <a:pt x="414" y="532"/>
                </a:cubicBezTo>
                <a:cubicBezTo>
                  <a:pt x="374" y="581"/>
                  <a:pt x="346" y="601"/>
                  <a:pt x="319" y="630"/>
                </a:cubicBezTo>
                <a:cubicBezTo>
                  <a:pt x="318" y="629"/>
                  <a:pt x="317" y="629"/>
                  <a:pt x="316" y="628"/>
                </a:cubicBezTo>
                <a:cubicBezTo>
                  <a:pt x="292" y="612"/>
                  <a:pt x="262" y="579"/>
                  <a:pt x="224" y="525"/>
                </a:cubicBezTo>
                <a:cubicBezTo>
                  <a:pt x="235" y="513"/>
                  <a:pt x="244" y="498"/>
                  <a:pt x="249" y="484"/>
                </a:cubicBezTo>
                <a:close/>
                <a:moveTo>
                  <a:pt x="403" y="669"/>
                </a:moveTo>
                <a:cubicBezTo>
                  <a:pt x="391" y="655"/>
                  <a:pt x="383" y="631"/>
                  <a:pt x="362" y="619"/>
                </a:cubicBezTo>
                <a:cubicBezTo>
                  <a:pt x="344" y="631"/>
                  <a:pt x="321" y="669"/>
                  <a:pt x="318" y="687"/>
                </a:cubicBezTo>
                <a:cubicBezTo>
                  <a:pt x="318" y="684"/>
                  <a:pt x="317" y="680"/>
                  <a:pt x="316" y="677"/>
                </a:cubicBezTo>
                <a:cubicBezTo>
                  <a:pt x="308" y="654"/>
                  <a:pt x="281" y="635"/>
                  <a:pt x="272" y="626"/>
                </a:cubicBezTo>
                <a:cubicBezTo>
                  <a:pt x="252" y="635"/>
                  <a:pt x="246" y="653"/>
                  <a:pt x="233" y="670"/>
                </a:cubicBezTo>
                <a:cubicBezTo>
                  <a:pt x="220" y="653"/>
                  <a:pt x="183" y="602"/>
                  <a:pt x="172" y="556"/>
                </a:cubicBezTo>
                <a:cubicBezTo>
                  <a:pt x="187" y="553"/>
                  <a:pt x="201" y="545"/>
                  <a:pt x="213" y="535"/>
                </a:cubicBezTo>
                <a:cubicBezTo>
                  <a:pt x="213" y="536"/>
                  <a:pt x="214" y="537"/>
                  <a:pt x="214" y="538"/>
                </a:cubicBezTo>
                <a:cubicBezTo>
                  <a:pt x="240" y="574"/>
                  <a:pt x="285" y="626"/>
                  <a:pt x="316" y="652"/>
                </a:cubicBezTo>
                <a:cubicBezTo>
                  <a:pt x="317" y="653"/>
                  <a:pt x="318" y="654"/>
                  <a:pt x="319" y="655"/>
                </a:cubicBezTo>
                <a:cubicBezTo>
                  <a:pt x="351" y="612"/>
                  <a:pt x="388" y="581"/>
                  <a:pt x="425" y="541"/>
                </a:cubicBezTo>
                <a:cubicBezTo>
                  <a:pt x="435" y="549"/>
                  <a:pt x="446" y="555"/>
                  <a:pt x="459" y="558"/>
                </a:cubicBezTo>
                <a:cubicBezTo>
                  <a:pt x="446" y="592"/>
                  <a:pt x="425" y="648"/>
                  <a:pt x="403" y="6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462335" y="2645872"/>
            <a:ext cx="1139476" cy="1139476"/>
            <a:chOff x="5462335" y="2645872"/>
            <a:chExt cx="1139476" cy="1139476"/>
          </a:xfrm>
        </p:grpSpPr>
        <p:sp>
          <p:nvSpPr>
            <p:cNvPr id="10" name="AutoShape 10"/>
            <p:cNvSpPr/>
            <p:nvPr/>
          </p:nvSpPr>
          <p:spPr>
            <a:xfrm>
              <a:off x="5462335" y="2645872"/>
              <a:ext cx="1139476" cy="113947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730273" y="3007155"/>
              <a:ext cx="626173" cy="417004"/>
            </a:xfrm>
            <a:custGeom>
              <a:rect l="l" t="t" r="r" b="b"/>
              <a:pathLst>
                <a:path w="21547" h="21600">
                  <a:moveTo>
                    <a:pt x="18847" y="15749"/>
                  </a:moveTo>
                  <a:lnTo>
                    <a:pt x="2701" y="15749"/>
                  </a:lnTo>
                  <a:lnTo>
                    <a:pt x="2701" y="1346"/>
                  </a:lnTo>
                  <a:lnTo>
                    <a:pt x="18847" y="1346"/>
                  </a:lnTo>
                  <a:cubicBezTo>
                    <a:pt x="18847" y="1346"/>
                    <a:pt x="18847" y="15749"/>
                    <a:pt x="18847" y="15749"/>
                  </a:cubicBezTo>
                  <a:close/>
                  <a:moveTo>
                    <a:pt x="0" y="20510"/>
                  </a:moveTo>
                  <a:cubicBezTo>
                    <a:pt x="0" y="20510"/>
                    <a:pt x="-26" y="21600"/>
                    <a:pt x="1603" y="21600"/>
                  </a:cubicBezTo>
                  <a:cubicBezTo>
                    <a:pt x="2568" y="21600"/>
                    <a:pt x="6216" y="21600"/>
                    <a:pt x="9032" y="21600"/>
                  </a:cubicBezTo>
                  <a:cubicBezTo>
                    <a:pt x="9032" y="21600"/>
                    <a:pt x="10576" y="21600"/>
                    <a:pt x="12515" y="21600"/>
                  </a:cubicBezTo>
                  <a:cubicBezTo>
                    <a:pt x="15331" y="21600"/>
                    <a:pt x="18979" y="21600"/>
                    <a:pt x="19943" y="21600"/>
                  </a:cubicBezTo>
                  <a:cubicBezTo>
                    <a:pt x="21574" y="21600"/>
                    <a:pt x="21547" y="20510"/>
                    <a:pt x="21547" y="20510"/>
                  </a:cubicBezTo>
                  <a:lnTo>
                    <a:pt x="19418" y="16436"/>
                  </a:lnTo>
                  <a:cubicBezTo>
                    <a:pt x="19512" y="16224"/>
                    <a:pt x="19569" y="15977"/>
                    <a:pt x="19569" y="15711"/>
                  </a:cubicBezTo>
                  <a:lnTo>
                    <a:pt x="19569" y="1384"/>
                  </a:lnTo>
                  <a:cubicBezTo>
                    <a:pt x="19569" y="621"/>
                    <a:pt x="19123" y="0"/>
                    <a:pt x="18571" y="0"/>
                  </a:cubicBezTo>
                  <a:lnTo>
                    <a:pt x="2977" y="0"/>
                  </a:lnTo>
                  <a:cubicBezTo>
                    <a:pt x="2425" y="0"/>
                    <a:pt x="1979" y="621"/>
                    <a:pt x="1979" y="1384"/>
                  </a:cubicBezTo>
                  <a:lnTo>
                    <a:pt x="1979" y="15711"/>
                  </a:lnTo>
                  <a:cubicBezTo>
                    <a:pt x="1979" y="15978"/>
                    <a:pt x="2035" y="16224"/>
                    <a:pt x="2129" y="16436"/>
                  </a:cubicBezTo>
                  <a:cubicBezTo>
                    <a:pt x="2129" y="16436"/>
                    <a:pt x="0" y="20510"/>
                    <a:pt x="0" y="2051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771927" y="3559605"/>
            <a:ext cx="1141000" cy="1139476"/>
            <a:chOff x="6771927" y="3559605"/>
            <a:chExt cx="1141000" cy="1139476"/>
          </a:xfrm>
        </p:grpSpPr>
        <p:sp>
          <p:nvSpPr>
            <p:cNvPr id="13" name="AutoShape 13"/>
            <p:cNvSpPr/>
            <p:nvPr/>
          </p:nvSpPr>
          <p:spPr>
            <a:xfrm>
              <a:off x="6771927" y="3559605"/>
              <a:ext cx="1141000" cy="113947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109969" y="3904315"/>
              <a:ext cx="524732" cy="433769"/>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7209887" y="4918823"/>
            <a:ext cx="1141000" cy="1139476"/>
            <a:chOff x="7209887" y="4918823"/>
            <a:chExt cx="1141000" cy="1139476"/>
          </a:xfrm>
        </p:grpSpPr>
        <p:sp>
          <p:nvSpPr>
            <p:cNvPr id="16" name="AutoShape 16"/>
            <p:cNvSpPr/>
            <p:nvPr/>
          </p:nvSpPr>
          <p:spPr>
            <a:xfrm>
              <a:off x="7209887" y="4918823"/>
              <a:ext cx="1141000" cy="1139476"/>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7551358" y="5262199"/>
            <a:ext cx="467582" cy="452819"/>
            <a:chOff x="7551358" y="5262199"/>
            <a:chExt cx="467582" cy="452819"/>
          </a:xfrm>
        </p:grpSpPr>
        <p:sp>
          <p:nvSpPr>
            <p:cNvPr id="18" name="Freeform 18"/>
            <p:cNvSpPr/>
            <p:nvPr/>
          </p:nvSpPr>
          <p:spPr>
            <a:xfrm>
              <a:off x="7551358" y="5309253"/>
              <a:ext cx="418814" cy="405765"/>
            </a:xfrm>
            <a:custGeom>
              <a:rect l="l" t="t" r="r" b="b"/>
              <a:pathLst>
                <a:path w="21600" h="21600">
                  <a:moveTo>
                    <a:pt x="18424" y="4659"/>
                  </a:moveTo>
                  <a:cubicBezTo>
                    <a:pt x="16941" y="2965"/>
                    <a:pt x="16941" y="2965"/>
                    <a:pt x="16941" y="2965"/>
                  </a:cubicBezTo>
                  <a:cubicBezTo>
                    <a:pt x="13976" y="0"/>
                    <a:pt x="13976" y="0"/>
                    <a:pt x="13976" y="0"/>
                  </a:cubicBezTo>
                  <a:cubicBezTo>
                    <a:pt x="13976" y="0"/>
                    <a:pt x="13976" y="0"/>
                    <a:pt x="12494" y="1482"/>
                  </a:cubicBezTo>
                  <a:cubicBezTo>
                    <a:pt x="11012" y="2965"/>
                    <a:pt x="6565" y="4659"/>
                    <a:pt x="6565" y="4659"/>
                  </a:cubicBezTo>
                  <a:cubicBezTo>
                    <a:pt x="0" y="21176"/>
                    <a:pt x="0" y="21176"/>
                    <a:pt x="0" y="21176"/>
                  </a:cubicBezTo>
                  <a:cubicBezTo>
                    <a:pt x="8047" y="12071"/>
                    <a:pt x="8047" y="12071"/>
                    <a:pt x="8047" y="12071"/>
                  </a:cubicBezTo>
                  <a:cubicBezTo>
                    <a:pt x="7624" y="10800"/>
                    <a:pt x="7835" y="9318"/>
                    <a:pt x="8682" y="8259"/>
                  </a:cubicBezTo>
                  <a:cubicBezTo>
                    <a:pt x="9953" y="6988"/>
                    <a:pt x="12071" y="6988"/>
                    <a:pt x="13341" y="8259"/>
                  </a:cubicBezTo>
                  <a:cubicBezTo>
                    <a:pt x="14400" y="9529"/>
                    <a:pt x="14400" y="11647"/>
                    <a:pt x="13341" y="12918"/>
                  </a:cubicBezTo>
                  <a:cubicBezTo>
                    <a:pt x="12282" y="13765"/>
                    <a:pt x="10800" y="13976"/>
                    <a:pt x="9529" y="13553"/>
                  </a:cubicBezTo>
                  <a:cubicBezTo>
                    <a:pt x="424" y="21600"/>
                    <a:pt x="424" y="21600"/>
                    <a:pt x="424" y="21600"/>
                  </a:cubicBezTo>
                  <a:cubicBezTo>
                    <a:pt x="16941" y="15035"/>
                    <a:pt x="16941" y="15035"/>
                    <a:pt x="16941" y="15035"/>
                  </a:cubicBezTo>
                  <a:cubicBezTo>
                    <a:pt x="16941" y="15035"/>
                    <a:pt x="18424" y="10588"/>
                    <a:pt x="19906" y="9106"/>
                  </a:cubicBezTo>
                  <a:cubicBezTo>
                    <a:pt x="21600" y="7624"/>
                    <a:pt x="21600" y="7624"/>
                    <a:pt x="21600" y="7624"/>
                  </a:cubicBezTo>
                  <a:lnTo>
                    <a:pt x="18424" y="4659"/>
                  </a:lnTo>
                  <a:close/>
                  <a:moveTo>
                    <a:pt x="18424" y="4659"/>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851109" y="5262199"/>
              <a:ext cx="167831" cy="162496"/>
            </a:xfrm>
            <a:custGeom>
              <a:rect l="l" t="t" r="r" b="b"/>
              <a:pathLst>
                <a:path w="21600" h="21600">
                  <a:moveTo>
                    <a:pt x="2667" y="0"/>
                  </a:moveTo>
                  <a:lnTo>
                    <a:pt x="21600" y="18933"/>
                  </a:lnTo>
                  <a:lnTo>
                    <a:pt x="18933" y="21600"/>
                  </a:lnTo>
                  <a:lnTo>
                    <a:pt x="0" y="2667"/>
                  </a:lnTo>
                  <a:lnTo>
                    <a:pt x="2667" y="0"/>
                  </a:lnTo>
                  <a:close/>
                  <a:moveTo>
                    <a:pt x="2667" y="0"/>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4231038" y="3559605"/>
            <a:ext cx="1139476" cy="1139476"/>
            <a:chOff x="4231038" y="3559605"/>
            <a:chExt cx="1139476" cy="1139476"/>
          </a:xfrm>
        </p:grpSpPr>
        <p:sp>
          <p:nvSpPr>
            <p:cNvPr id="21" name="AutoShape 21"/>
            <p:cNvSpPr/>
            <p:nvPr/>
          </p:nvSpPr>
          <p:spPr>
            <a:xfrm>
              <a:off x="4231038" y="3559605"/>
              <a:ext cx="1139476" cy="1139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4315" y="3838497"/>
            <a:ext cx="536639" cy="596075"/>
            <a:chOff x="4544315" y="3838497"/>
            <a:chExt cx="536639" cy="596075"/>
          </a:xfrm>
        </p:grpSpPr>
        <p:sp>
          <p:nvSpPr>
            <p:cNvPr id="23" name="Freeform 23"/>
            <p:cNvSpPr/>
            <p:nvPr/>
          </p:nvSpPr>
          <p:spPr>
            <a:xfrm>
              <a:off x="4911504" y="3838497"/>
              <a:ext cx="169450" cy="160972"/>
            </a:xfrm>
            <a:custGeom>
              <a:rect l="l" t="t" r="r" b="b"/>
              <a:pathLst>
                <a:path w="25" h="24">
                  <a:moveTo>
                    <a:pt x="19" y="24"/>
                  </a:moveTo>
                  <a:cubicBezTo>
                    <a:pt x="20" y="23"/>
                    <a:pt x="20" y="23"/>
                    <a:pt x="21" y="22"/>
                  </a:cubicBezTo>
                  <a:cubicBezTo>
                    <a:pt x="25" y="17"/>
                    <a:pt x="24" y="8"/>
                    <a:pt x="19" y="4"/>
                  </a:cubicBezTo>
                  <a:cubicBezTo>
                    <a:pt x="13" y="0"/>
                    <a:pt x="5" y="1"/>
                    <a:pt x="0" y="7"/>
                  </a:cubicBezTo>
                  <a:cubicBezTo>
                    <a:pt x="0" y="7"/>
                    <a:pt x="0" y="7"/>
                    <a:pt x="0" y="8"/>
                  </a:cubicBezTo>
                  <a:cubicBezTo>
                    <a:pt x="8" y="11"/>
                    <a:pt x="15" y="17"/>
                    <a:pt x="19"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572604" y="3897838"/>
              <a:ext cx="488632" cy="536734"/>
            </a:xfrm>
            <a:custGeom>
              <a:rect l="l" t="t" r="r" b="b"/>
              <a:pathLst>
                <a:path w="73" h="80">
                  <a:moveTo>
                    <a:pt x="43" y="0"/>
                  </a:moveTo>
                  <a:cubicBezTo>
                    <a:pt x="42" y="0"/>
                    <a:pt x="42" y="0"/>
                    <a:pt x="42" y="0"/>
                  </a:cubicBezTo>
                  <a:cubicBezTo>
                    <a:pt x="42" y="0"/>
                    <a:pt x="42" y="0"/>
                    <a:pt x="42" y="0"/>
                  </a:cubicBezTo>
                  <a:cubicBezTo>
                    <a:pt x="42" y="0"/>
                    <a:pt x="41" y="0"/>
                    <a:pt x="41" y="0"/>
                  </a:cubicBezTo>
                  <a:cubicBezTo>
                    <a:pt x="41" y="0"/>
                    <a:pt x="41" y="0"/>
                    <a:pt x="41" y="0"/>
                  </a:cubicBezTo>
                  <a:cubicBezTo>
                    <a:pt x="41" y="0"/>
                    <a:pt x="40" y="0"/>
                    <a:pt x="40" y="0"/>
                  </a:cubicBezTo>
                  <a:cubicBezTo>
                    <a:pt x="40" y="0"/>
                    <a:pt x="40" y="0"/>
                    <a:pt x="40" y="0"/>
                  </a:cubicBezTo>
                  <a:cubicBezTo>
                    <a:pt x="40" y="0"/>
                    <a:pt x="39" y="0"/>
                    <a:pt x="39" y="0"/>
                  </a:cubicBezTo>
                  <a:cubicBezTo>
                    <a:pt x="39" y="0"/>
                    <a:pt x="39" y="0"/>
                    <a:pt x="39" y="0"/>
                  </a:cubicBezTo>
                  <a:cubicBezTo>
                    <a:pt x="39" y="0"/>
                    <a:pt x="38" y="0"/>
                    <a:pt x="38" y="0"/>
                  </a:cubicBezTo>
                  <a:cubicBezTo>
                    <a:pt x="38" y="0"/>
                    <a:pt x="38" y="0"/>
                    <a:pt x="38" y="0"/>
                  </a:cubicBezTo>
                  <a:cubicBezTo>
                    <a:pt x="38" y="0"/>
                    <a:pt x="38" y="0"/>
                    <a:pt x="37" y="0"/>
                  </a:cubicBezTo>
                  <a:cubicBezTo>
                    <a:pt x="37" y="0"/>
                    <a:pt x="37" y="0"/>
                    <a:pt x="36" y="0"/>
                  </a:cubicBezTo>
                  <a:cubicBezTo>
                    <a:pt x="36" y="0"/>
                    <a:pt x="36" y="0"/>
                    <a:pt x="35" y="0"/>
                  </a:cubicBezTo>
                  <a:cubicBezTo>
                    <a:pt x="35" y="0"/>
                    <a:pt x="35" y="0"/>
                    <a:pt x="34" y="0"/>
                  </a:cubicBezTo>
                  <a:cubicBezTo>
                    <a:pt x="34" y="0"/>
                    <a:pt x="34" y="0"/>
                    <a:pt x="33" y="0"/>
                  </a:cubicBezTo>
                  <a:cubicBezTo>
                    <a:pt x="33" y="0"/>
                    <a:pt x="33" y="0"/>
                    <a:pt x="32" y="0"/>
                  </a:cubicBezTo>
                  <a:cubicBezTo>
                    <a:pt x="32" y="0"/>
                    <a:pt x="32" y="0"/>
                    <a:pt x="32" y="0"/>
                  </a:cubicBezTo>
                  <a:cubicBezTo>
                    <a:pt x="32" y="0"/>
                    <a:pt x="32" y="0"/>
                    <a:pt x="32" y="0"/>
                  </a:cubicBezTo>
                  <a:cubicBezTo>
                    <a:pt x="32" y="0"/>
                    <a:pt x="32" y="0"/>
                    <a:pt x="32" y="0"/>
                  </a:cubicBezTo>
                  <a:cubicBezTo>
                    <a:pt x="31" y="0"/>
                    <a:pt x="31" y="0"/>
                    <a:pt x="31" y="0"/>
                  </a:cubicBezTo>
                  <a:cubicBezTo>
                    <a:pt x="31" y="0"/>
                    <a:pt x="31" y="0"/>
                    <a:pt x="31" y="0"/>
                  </a:cubicBezTo>
                  <a:cubicBezTo>
                    <a:pt x="30" y="0"/>
                    <a:pt x="30" y="0"/>
                    <a:pt x="30" y="0"/>
                  </a:cubicBezTo>
                  <a:cubicBezTo>
                    <a:pt x="13" y="4"/>
                    <a:pt x="0" y="19"/>
                    <a:pt x="0" y="37"/>
                  </a:cubicBezTo>
                  <a:cubicBezTo>
                    <a:pt x="0" y="47"/>
                    <a:pt x="4" y="57"/>
                    <a:pt x="12" y="64"/>
                  </a:cubicBezTo>
                  <a:cubicBezTo>
                    <a:pt x="7" y="69"/>
                    <a:pt x="7" y="69"/>
                    <a:pt x="7" y="69"/>
                  </a:cubicBezTo>
                  <a:cubicBezTo>
                    <a:pt x="4" y="71"/>
                    <a:pt x="5" y="77"/>
                    <a:pt x="7" y="77"/>
                  </a:cubicBezTo>
                  <a:cubicBezTo>
                    <a:pt x="9" y="79"/>
                    <a:pt x="12" y="79"/>
                    <a:pt x="14" y="77"/>
                  </a:cubicBezTo>
                  <a:cubicBezTo>
                    <a:pt x="16" y="75"/>
                    <a:pt x="20" y="72"/>
                    <a:pt x="21" y="70"/>
                  </a:cubicBezTo>
                  <a:cubicBezTo>
                    <a:pt x="25" y="72"/>
                    <a:pt x="31" y="73"/>
                    <a:pt x="36" y="73"/>
                  </a:cubicBezTo>
                  <a:cubicBezTo>
                    <a:pt x="42" y="73"/>
                    <a:pt x="47" y="72"/>
                    <a:pt x="52" y="70"/>
                  </a:cubicBezTo>
                  <a:cubicBezTo>
                    <a:pt x="53" y="72"/>
                    <a:pt x="57" y="75"/>
                    <a:pt x="58" y="77"/>
                  </a:cubicBezTo>
                  <a:cubicBezTo>
                    <a:pt x="62" y="80"/>
                    <a:pt x="65" y="77"/>
                    <a:pt x="66" y="77"/>
                  </a:cubicBezTo>
                  <a:cubicBezTo>
                    <a:pt x="68" y="74"/>
                    <a:pt x="68" y="71"/>
                    <a:pt x="66" y="69"/>
                  </a:cubicBezTo>
                  <a:cubicBezTo>
                    <a:pt x="61" y="64"/>
                    <a:pt x="61" y="64"/>
                    <a:pt x="61" y="64"/>
                  </a:cubicBezTo>
                  <a:cubicBezTo>
                    <a:pt x="68" y="57"/>
                    <a:pt x="73" y="47"/>
                    <a:pt x="73" y="37"/>
                  </a:cubicBezTo>
                  <a:cubicBezTo>
                    <a:pt x="73" y="19"/>
                    <a:pt x="60" y="4"/>
                    <a:pt x="43" y="0"/>
                  </a:cubicBezTo>
                  <a:close/>
                  <a:moveTo>
                    <a:pt x="36" y="65"/>
                  </a:moveTo>
                  <a:cubicBezTo>
                    <a:pt x="21" y="65"/>
                    <a:pt x="8" y="52"/>
                    <a:pt x="8" y="37"/>
                  </a:cubicBezTo>
                  <a:cubicBezTo>
                    <a:pt x="8" y="21"/>
                    <a:pt x="21" y="8"/>
                    <a:pt x="36" y="8"/>
                  </a:cubicBezTo>
                  <a:cubicBezTo>
                    <a:pt x="52" y="8"/>
                    <a:pt x="64" y="21"/>
                    <a:pt x="64" y="37"/>
                  </a:cubicBezTo>
                  <a:cubicBezTo>
                    <a:pt x="64" y="52"/>
                    <a:pt x="52" y="65"/>
                    <a:pt x="36" y="6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544315" y="3838497"/>
              <a:ext cx="175165" cy="160972"/>
            </a:xfrm>
            <a:custGeom>
              <a:rect l="l" t="t" r="r" b="b"/>
              <a:pathLst>
                <a:path w="26" h="24">
                  <a:moveTo>
                    <a:pt x="6" y="24"/>
                  </a:moveTo>
                  <a:cubicBezTo>
                    <a:pt x="11" y="17"/>
                    <a:pt x="18" y="11"/>
                    <a:pt x="26" y="8"/>
                  </a:cubicBezTo>
                  <a:cubicBezTo>
                    <a:pt x="26" y="7"/>
                    <a:pt x="25" y="7"/>
                    <a:pt x="25" y="7"/>
                  </a:cubicBezTo>
                  <a:cubicBezTo>
                    <a:pt x="21" y="1"/>
                    <a:pt x="13" y="0"/>
                    <a:pt x="7" y="4"/>
                  </a:cubicBezTo>
                  <a:cubicBezTo>
                    <a:pt x="1" y="8"/>
                    <a:pt x="0" y="17"/>
                    <a:pt x="5" y="22"/>
                  </a:cubicBezTo>
                  <a:cubicBezTo>
                    <a:pt x="5" y="23"/>
                    <a:pt x="6" y="23"/>
                    <a:pt x="6"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07015" y="3965656"/>
              <a:ext cx="19812" cy="79058"/>
            </a:xfrm>
            <a:custGeom>
              <a:rect l="l" t="t" r="r" b="b"/>
              <a:pathLst>
                <a:path w="3" h="12">
                  <a:moveTo>
                    <a:pt x="1" y="12"/>
                  </a:moveTo>
                  <a:cubicBezTo>
                    <a:pt x="2" y="12"/>
                    <a:pt x="3" y="11"/>
                    <a:pt x="3" y="10"/>
                  </a:cubicBezTo>
                  <a:cubicBezTo>
                    <a:pt x="3" y="2"/>
                    <a:pt x="3" y="2"/>
                    <a:pt x="3" y="2"/>
                  </a:cubicBezTo>
                  <a:cubicBezTo>
                    <a:pt x="3" y="1"/>
                    <a:pt x="2" y="0"/>
                    <a:pt x="1" y="0"/>
                  </a:cubicBezTo>
                  <a:cubicBezTo>
                    <a:pt x="0" y="0"/>
                    <a:pt x="0" y="1"/>
                    <a:pt x="0" y="2"/>
                  </a:cubicBezTo>
                  <a:cubicBezTo>
                    <a:pt x="0" y="10"/>
                    <a:pt x="0" y="10"/>
                    <a:pt x="0" y="10"/>
                  </a:cubicBezTo>
                  <a:cubicBezTo>
                    <a:pt x="0" y="11"/>
                    <a:pt x="0" y="12"/>
                    <a:pt x="1"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631945" y="4132248"/>
              <a:ext cx="79058"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911504" y="4132248"/>
              <a:ext cx="81915"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07015" y="4245310"/>
              <a:ext cx="19812" cy="81915"/>
            </a:xfrm>
            <a:custGeom>
              <a:rect l="l" t="t" r="r" b="b"/>
              <a:pathLst>
                <a:path w="3" h="12">
                  <a:moveTo>
                    <a:pt x="1" y="0"/>
                  </a:moveTo>
                  <a:cubicBezTo>
                    <a:pt x="0" y="0"/>
                    <a:pt x="0" y="1"/>
                    <a:pt x="0" y="1"/>
                  </a:cubicBezTo>
                  <a:cubicBezTo>
                    <a:pt x="0" y="10"/>
                    <a:pt x="0" y="10"/>
                    <a:pt x="0" y="10"/>
                  </a:cubicBezTo>
                  <a:cubicBezTo>
                    <a:pt x="0" y="11"/>
                    <a:pt x="0" y="12"/>
                    <a:pt x="1" y="12"/>
                  </a:cubicBezTo>
                  <a:cubicBezTo>
                    <a:pt x="2" y="12"/>
                    <a:pt x="3" y="11"/>
                    <a:pt x="3" y="10"/>
                  </a:cubicBezTo>
                  <a:cubicBezTo>
                    <a:pt x="3" y="1"/>
                    <a:pt x="3" y="1"/>
                    <a:pt x="3" y="1"/>
                  </a:cubicBezTo>
                  <a:cubicBezTo>
                    <a:pt x="3" y="1"/>
                    <a:pt x="2" y="0"/>
                    <a:pt x="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05383" y="4019282"/>
              <a:ext cx="228791" cy="152495"/>
            </a:xfrm>
            <a:custGeom>
              <a:rect l="l" t="t" r="r" b="b"/>
              <a:pathLst>
                <a:path w="34" h="23">
                  <a:moveTo>
                    <a:pt x="18" y="18"/>
                  </a:moveTo>
                  <a:cubicBezTo>
                    <a:pt x="33" y="3"/>
                    <a:pt x="33" y="3"/>
                    <a:pt x="33" y="3"/>
                  </a:cubicBezTo>
                  <a:cubicBezTo>
                    <a:pt x="33" y="3"/>
                    <a:pt x="34" y="2"/>
                    <a:pt x="34" y="2"/>
                  </a:cubicBezTo>
                  <a:cubicBezTo>
                    <a:pt x="34" y="2"/>
                    <a:pt x="33" y="1"/>
                    <a:pt x="33" y="1"/>
                  </a:cubicBezTo>
                  <a:cubicBezTo>
                    <a:pt x="33" y="1"/>
                    <a:pt x="32" y="0"/>
                    <a:pt x="32" y="0"/>
                  </a:cubicBezTo>
                  <a:cubicBezTo>
                    <a:pt x="32" y="0"/>
                    <a:pt x="31" y="1"/>
                    <a:pt x="31" y="1"/>
                  </a:cubicBezTo>
                  <a:cubicBezTo>
                    <a:pt x="20" y="12"/>
                    <a:pt x="20" y="12"/>
                    <a:pt x="20" y="12"/>
                  </a:cubicBezTo>
                  <a:cubicBezTo>
                    <a:pt x="16" y="16"/>
                    <a:pt x="16" y="16"/>
                    <a:pt x="16" y="16"/>
                  </a:cubicBezTo>
                  <a:cubicBezTo>
                    <a:pt x="16" y="16"/>
                    <a:pt x="16" y="16"/>
                    <a:pt x="16" y="16"/>
                  </a:cubicBezTo>
                  <a:cubicBezTo>
                    <a:pt x="16" y="16"/>
                    <a:pt x="16" y="16"/>
                    <a:pt x="16" y="16"/>
                  </a:cubicBezTo>
                  <a:cubicBezTo>
                    <a:pt x="15" y="15"/>
                    <a:pt x="15" y="15"/>
                    <a:pt x="15" y="15"/>
                  </a:cubicBezTo>
                  <a:cubicBezTo>
                    <a:pt x="15" y="15"/>
                    <a:pt x="15" y="15"/>
                    <a:pt x="15" y="15"/>
                  </a:cubicBezTo>
                  <a:cubicBezTo>
                    <a:pt x="15" y="15"/>
                    <a:pt x="15" y="15"/>
                    <a:pt x="15" y="15"/>
                  </a:cubicBezTo>
                  <a:cubicBezTo>
                    <a:pt x="4" y="7"/>
                    <a:pt x="4" y="7"/>
                    <a:pt x="4" y="7"/>
                  </a:cubicBezTo>
                  <a:cubicBezTo>
                    <a:pt x="3" y="6"/>
                    <a:pt x="3" y="6"/>
                    <a:pt x="2" y="6"/>
                  </a:cubicBezTo>
                  <a:cubicBezTo>
                    <a:pt x="2" y="6"/>
                    <a:pt x="1" y="7"/>
                    <a:pt x="1" y="7"/>
                  </a:cubicBezTo>
                  <a:cubicBezTo>
                    <a:pt x="0" y="8"/>
                    <a:pt x="0" y="8"/>
                    <a:pt x="0" y="9"/>
                  </a:cubicBezTo>
                  <a:cubicBezTo>
                    <a:pt x="0" y="9"/>
                    <a:pt x="1" y="10"/>
                    <a:pt x="1" y="10"/>
                  </a:cubicBezTo>
                  <a:cubicBezTo>
                    <a:pt x="13" y="19"/>
                    <a:pt x="13" y="19"/>
                    <a:pt x="13" y="19"/>
                  </a:cubicBezTo>
                  <a:cubicBezTo>
                    <a:pt x="12" y="20"/>
                    <a:pt x="12" y="20"/>
                    <a:pt x="12" y="20"/>
                  </a:cubicBezTo>
                  <a:cubicBezTo>
                    <a:pt x="11" y="21"/>
                    <a:pt x="11" y="21"/>
                    <a:pt x="11" y="21"/>
                  </a:cubicBezTo>
                  <a:cubicBezTo>
                    <a:pt x="11" y="22"/>
                    <a:pt x="11" y="22"/>
                    <a:pt x="12" y="23"/>
                  </a:cubicBezTo>
                  <a:cubicBezTo>
                    <a:pt x="12" y="23"/>
                    <a:pt x="12" y="23"/>
                    <a:pt x="13" y="23"/>
                  </a:cubicBezTo>
                  <a:cubicBezTo>
                    <a:pt x="16" y="21"/>
                    <a:pt x="16" y="21"/>
                    <a:pt x="16" y="21"/>
                  </a:cubicBezTo>
                  <a:cubicBezTo>
                    <a:pt x="17" y="22"/>
                    <a:pt x="17" y="22"/>
                    <a:pt x="17" y="22"/>
                  </a:cubicBezTo>
                  <a:cubicBezTo>
                    <a:pt x="18" y="23"/>
                    <a:pt x="18" y="23"/>
                    <a:pt x="18" y="23"/>
                  </a:cubicBezTo>
                  <a:cubicBezTo>
                    <a:pt x="18" y="23"/>
                    <a:pt x="19" y="23"/>
                    <a:pt x="20" y="23"/>
                  </a:cubicBezTo>
                  <a:cubicBezTo>
                    <a:pt x="21" y="23"/>
                    <a:pt x="22" y="22"/>
                    <a:pt x="21" y="21"/>
                  </a:cubicBezTo>
                  <a:cubicBezTo>
                    <a:pt x="21" y="20"/>
                    <a:pt x="21" y="20"/>
                    <a:pt x="21" y="19"/>
                  </a:cubicBezTo>
                  <a:lnTo>
                    <a:pt x="18" y="1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TextBox 31"/>
          <p:cNvSpPr txBox="1"/>
          <p:nvPr/>
        </p:nvSpPr>
        <p:spPr>
          <a:xfrm>
            <a:off x="4668799" y="1094214"/>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限额采伐</a:t>
            </a:r>
          </a:p>
        </p:txBody>
      </p:sp>
      <p:sp>
        <p:nvSpPr>
          <p:cNvPr id="32" name="TextBox 32"/>
          <p:cNvSpPr txBox="1"/>
          <p:nvPr/>
        </p:nvSpPr>
        <p:spPr>
          <a:xfrm>
            <a:off x="1282762"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森林培育</a:t>
            </a:r>
          </a:p>
        </p:txBody>
      </p:sp>
      <p:sp>
        <p:nvSpPr>
          <p:cNvPr id="33" name="TextBox 33"/>
          <p:cNvSpPr txBox="1"/>
          <p:nvPr/>
        </p:nvSpPr>
        <p:spPr>
          <a:xfrm>
            <a:off x="737668"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4" name="TextBox 34"/>
          <p:cNvSpPr txBox="1"/>
          <p:nvPr/>
        </p:nvSpPr>
        <p:spPr>
          <a:xfrm>
            <a:off x="8194398"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生态修复</a:t>
            </a:r>
          </a:p>
        </p:txBody>
      </p:sp>
      <p:sp>
        <p:nvSpPr>
          <p:cNvPr id="35" name="TextBox 35"/>
          <p:cNvSpPr txBox="1"/>
          <p:nvPr/>
        </p:nvSpPr>
        <p:spPr>
          <a:xfrm>
            <a:off x="8791584"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森林旅游</a:t>
            </a:r>
          </a:p>
        </p:txBody>
      </p:sp>
      <p:grpSp>
        <p:nvGrpSpPr>
          <p:cNvPr id="36" name="Group 36"/>
          <p:cNvGrpSpPr/>
          <p:nvPr/>
        </p:nvGrpSpPr>
        <p:grpSpPr>
          <a:xfrm>
            <a:off x="454963" y="93878"/>
            <a:ext cx="10641129" cy="914400"/>
            <a:chOff x="454963" y="93878"/>
            <a:chExt cx="10641129" cy="914400"/>
          </a:xfrm>
        </p:grpSpPr>
        <p:sp>
          <p:nvSpPr>
            <p:cNvPr id="37" name="AutoShape 3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TextBox 5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森林资源的保护与利用</a:t>
              </a:r>
            </a:p>
          </p:txBody>
        </p:sp>
      </p:grpSp>
      <p:sp>
        <p:nvSpPr>
          <p:cNvPr id="58" name="TextBox 58"/>
          <p:cNvSpPr txBox="1"/>
          <p:nvPr/>
        </p:nvSpPr>
        <p:spPr>
          <a:xfrm>
            <a:off x="4668799" y="1396267"/>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chemeClr val="dk1">
                    <a:alpha val="100000"/>
                  </a:schemeClr>
                </a:solidFill>
                <a:latin typeface="Microsoft Yahei"/>
                <a:ea typeface="Microsoft Yahei"/>
                <a:cs typeface="Microsoft Yahei"/>
              </a:rPr>
              <a:t>实行限额采伐制度，控制森林资源消耗。</a:t>
            </a:r>
          </a:p>
        </p:txBody>
      </p:sp>
      <p:sp>
        <p:nvSpPr>
          <p:cNvPr id="59" name="TextBox 59"/>
          <p:cNvSpPr txBox="1"/>
          <p:nvPr/>
        </p:nvSpPr>
        <p:spPr>
          <a:xfrm>
            <a:off x="1282762"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加强森林培育，提高森林覆盖率和质量。</a:t>
            </a:r>
          </a:p>
        </p:txBody>
      </p:sp>
      <p:sp>
        <p:nvSpPr>
          <p:cNvPr id="60" name="TextBox 60"/>
          <p:cNvSpPr txBox="1"/>
          <p:nvPr/>
        </p:nvSpPr>
        <p:spPr>
          <a:xfrm>
            <a:off x="737668"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森林资源的保护与利用需要平衡生态保护和经济发展，实现森林资源的可持续利用。</a:t>
            </a:r>
          </a:p>
        </p:txBody>
      </p:sp>
      <p:sp>
        <p:nvSpPr>
          <p:cNvPr id="61" name="TextBox 61"/>
          <p:cNvSpPr txBox="1"/>
          <p:nvPr/>
        </p:nvSpPr>
        <p:spPr>
          <a:xfrm>
            <a:off x="8194398"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对退化、受损的生态系统进行修复，提高生态功能。</a:t>
            </a:r>
          </a:p>
        </p:txBody>
      </p:sp>
      <p:sp>
        <p:nvSpPr>
          <p:cNvPr id="62" name="TextBox 62"/>
          <p:cNvSpPr txBox="1"/>
          <p:nvPr/>
        </p:nvSpPr>
        <p:spPr>
          <a:xfrm>
            <a:off x="8791584"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发展森林旅游，实现生态、经济双重效益。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5805" y="1759619"/>
            <a:ext cx="1714500" cy="1636205"/>
            <a:chOff x="385805" y="1759619"/>
            <a:chExt cx="1714500" cy="1636205"/>
          </a:xfrm>
        </p:grpSpPr>
        <p:sp>
          <p:nvSpPr>
            <p:cNvPr id="3" name="AutoShape 3"/>
            <p:cNvSpPr/>
            <p:nvPr/>
          </p:nvSpPr>
          <p:spPr>
            <a:xfrm rot="10800000">
              <a:off x="385805" y="1759619"/>
              <a:ext cx="1714500" cy="1413415"/>
            </a:xfrm>
            <a:prstGeom prst="roundRect">
              <a:avLst>
                <a:gd name="adj" fmla="val 10000"/>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rot="10800000">
              <a:off x="647743" y="2927670"/>
              <a:ext cx="1175575" cy="468154"/>
            </a:xfrm>
            <a:prstGeom prst="roundRect">
              <a:avLst>
                <a:gd name="adj" fmla="val 10000"/>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5" name="Freeform 5"/>
          <p:cNvSpPr/>
          <p:nvPr/>
        </p:nvSpPr>
        <p:spPr>
          <a:xfrm>
            <a:off x="913402" y="2242766"/>
            <a:ext cx="659307" cy="438033"/>
          </a:xfrm>
          <a:custGeom>
            <a:rect l="l" t="t" r="r" b="b"/>
            <a:pathLst>
              <a:path w="77" h="51">
                <a:moveTo>
                  <a:pt x="77" y="43"/>
                </a:moveTo>
                <a:cubicBezTo>
                  <a:pt x="77" y="47"/>
                  <a:pt x="77" y="47"/>
                  <a:pt x="77" y="47"/>
                </a:cubicBezTo>
                <a:cubicBezTo>
                  <a:pt x="77" y="49"/>
                  <a:pt x="74" y="51"/>
                  <a:pt x="70" y="51"/>
                </a:cubicBezTo>
                <a:cubicBezTo>
                  <a:pt x="6" y="51"/>
                  <a:pt x="6" y="51"/>
                  <a:pt x="6" y="51"/>
                </a:cubicBezTo>
                <a:cubicBezTo>
                  <a:pt x="3" y="51"/>
                  <a:pt x="0" y="49"/>
                  <a:pt x="0" y="47"/>
                </a:cubicBezTo>
                <a:cubicBezTo>
                  <a:pt x="0" y="43"/>
                  <a:pt x="0" y="43"/>
                  <a:pt x="0" y="43"/>
                </a:cubicBezTo>
                <a:cubicBezTo>
                  <a:pt x="6" y="43"/>
                  <a:pt x="6" y="43"/>
                  <a:pt x="6" y="43"/>
                </a:cubicBezTo>
                <a:cubicBezTo>
                  <a:pt x="70" y="43"/>
                  <a:pt x="70" y="43"/>
                  <a:pt x="70" y="43"/>
                </a:cubicBezTo>
                <a:lnTo>
                  <a:pt x="77" y="43"/>
                </a:lnTo>
                <a:close/>
                <a:moveTo>
                  <a:pt x="10" y="34"/>
                </a:moveTo>
                <a:cubicBezTo>
                  <a:pt x="10" y="6"/>
                  <a:pt x="10" y="6"/>
                  <a:pt x="10" y="6"/>
                </a:cubicBezTo>
                <a:cubicBezTo>
                  <a:pt x="10" y="2"/>
                  <a:pt x="13" y="0"/>
                  <a:pt x="16" y="0"/>
                </a:cubicBezTo>
                <a:cubicBezTo>
                  <a:pt x="60" y="0"/>
                  <a:pt x="60" y="0"/>
                  <a:pt x="60" y="0"/>
                </a:cubicBezTo>
                <a:cubicBezTo>
                  <a:pt x="64" y="0"/>
                  <a:pt x="67" y="2"/>
                  <a:pt x="67" y="6"/>
                </a:cubicBezTo>
                <a:cubicBezTo>
                  <a:pt x="67" y="34"/>
                  <a:pt x="67" y="34"/>
                  <a:pt x="67" y="34"/>
                </a:cubicBezTo>
                <a:cubicBezTo>
                  <a:pt x="67" y="38"/>
                  <a:pt x="64" y="41"/>
                  <a:pt x="60" y="41"/>
                </a:cubicBezTo>
                <a:cubicBezTo>
                  <a:pt x="16" y="41"/>
                  <a:pt x="16" y="41"/>
                  <a:pt x="16" y="41"/>
                </a:cubicBezTo>
                <a:cubicBezTo>
                  <a:pt x="13" y="41"/>
                  <a:pt x="10" y="38"/>
                  <a:pt x="10" y="34"/>
                </a:cubicBezTo>
                <a:close/>
                <a:moveTo>
                  <a:pt x="15" y="34"/>
                </a:moveTo>
                <a:cubicBezTo>
                  <a:pt x="15" y="35"/>
                  <a:pt x="16" y="36"/>
                  <a:pt x="16" y="36"/>
                </a:cubicBezTo>
                <a:cubicBezTo>
                  <a:pt x="60" y="36"/>
                  <a:pt x="60" y="36"/>
                  <a:pt x="60" y="36"/>
                </a:cubicBezTo>
                <a:cubicBezTo>
                  <a:pt x="61" y="36"/>
                  <a:pt x="61" y="35"/>
                  <a:pt x="61" y="34"/>
                </a:cubicBezTo>
                <a:cubicBezTo>
                  <a:pt x="61" y="6"/>
                  <a:pt x="61" y="6"/>
                  <a:pt x="61" y="6"/>
                </a:cubicBezTo>
                <a:cubicBezTo>
                  <a:pt x="61" y="5"/>
                  <a:pt x="61" y="5"/>
                  <a:pt x="60" y="5"/>
                </a:cubicBezTo>
                <a:cubicBezTo>
                  <a:pt x="16" y="5"/>
                  <a:pt x="16" y="5"/>
                  <a:pt x="16" y="5"/>
                </a:cubicBezTo>
                <a:cubicBezTo>
                  <a:pt x="16" y="5"/>
                  <a:pt x="15" y="5"/>
                  <a:pt x="15" y="6"/>
                </a:cubicBezTo>
                <a:lnTo>
                  <a:pt x="15" y="34"/>
                </a:lnTo>
                <a:close/>
                <a:moveTo>
                  <a:pt x="42" y="47"/>
                </a:moveTo>
                <a:cubicBezTo>
                  <a:pt x="42" y="46"/>
                  <a:pt x="42" y="46"/>
                  <a:pt x="42" y="46"/>
                </a:cubicBezTo>
                <a:cubicBezTo>
                  <a:pt x="35" y="46"/>
                  <a:pt x="35" y="46"/>
                  <a:pt x="35" y="46"/>
                </a:cubicBezTo>
                <a:cubicBezTo>
                  <a:pt x="35" y="46"/>
                  <a:pt x="34" y="46"/>
                  <a:pt x="34" y="47"/>
                </a:cubicBezTo>
                <a:cubicBezTo>
                  <a:pt x="34" y="47"/>
                  <a:pt x="35" y="47"/>
                  <a:pt x="35" y="47"/>
                </a:cubicBezTo>
                <a:cubicBezTo>
                  <a:pt x="42" y="47"/>
                  <a:pt x="42" y="47"/>
                  <a:pt x="42" y="47"/>
                </a:cubicBezTo>
                <a:cubicBezTo>
                  <a:pt x="42" y="47"/>
                  <a:pt x="42" y="47"/>
                  <a:pt x="42" y="4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2899882" y="1755047"/>
            <a:ext cx="1714500" cy="1637729"/>
            <a:chOff x="2899882" y="1755047"/>
            <a:chExt cx="1714500" cy="1637729"/>
          </a:xfrm>
        </p:grpSpPr>
        <p:sp>
          <p:nvSpPr>
            <p:cNvPr id="7" name="AutoShape 7"/>
            <p:cNvSpPr/>
            <p:nvPr/>
          </p:nvSpPr>
          <p:spPr>
            <a:xfrm rot="10800000">
              <a:off x="2899882" y="1755047"/>
              <a:ext cx="1714500" cy="1414939"/>
            </a:xfrm>
            <a:prstGeom prst="roundRect">
              <a:avLst>
                <a:gd name="adj" fmla="val 10000"/>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rot="10800000">
              <a:off x="3124195" y="2924622"/>
              <a:ext cx="1177100" cy="468154"/>
            </a:xfrm>
            <a:prstGeom prst="roundRect">
              <a:avLst>
                <a:gd name="adj" fmla="val 10000"/>
              </a:avLst>
            </a:prstGeom>
            <a:solidFill>
              <a:schemeClr val="accent2">
                <a:alpha val="100000"/>
              </a:schemeClr>
            </a:solid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9" name="Freeform 9"/>
          <p:cNvSpPr/>
          <p:nvPr/>
        </p:nvSpPr>
        <p:spPr>
          <a:xfrm>
            <a:off x="3471884" y="2239756"/>
            <a:ext cx="570496" cy="445559"/>
          </a:xfrm>
          <a:custGeom>
            <a:rect l="l" t="t" r="r" b="b"/>
            <a:pathLst>
              <a:path w="68" h="52">
                <a:moveTo>
                  <a:pt x="68" y="8"/>
                </a:moveTo>
                <a:cubicBezTo>
                  <a:pt x="68" y="9"/>
                  <a:pt x="68" y="9"/>
                  <a:pt x="67" y="9"/>
                </a:cubicBezTo>
                <a:cubicBezTo>
                  <a:pt x="2" y="9"/>
                  <a:pt x="2" y="9"/>
                  <a:pt x="2" y="9"/>
                </a:cubicBezTo>
                <a:cubicBezTo>
                  <a:pt x="1" y="9"/>
                  <a:pt x="0" y="9"/>
                  <a:pt x="0" y="8"/>
                </a:cubicBezTo>
                <a:cubicBezTo>
                  <a:pt x="0" y="1"/>
                  <a:pt x="0" y="1"/>
                  <a:pt x="0" y="1"/>
                </a:cubicBezTo>
                <a:cubicBezTo>
                  <a:pt x="0" y="0"/>
                  <a:pt x="1" y="0"/>
                  <a:pt x="2" y="0"/>
                </a:cubicBezTo>
                <a:cubicBezTo>
                  <a:pt x="67" y="0"/>
                  <a:pt x="67" y="0"/>
                  <a:pt x="67" y="0"/>
                </a:cubicBezTo>
                <a:cubicBezTo>
                  <a:pt x="68" y="0"/>
                  <a:pt x="68" y="0"/>
                  <a:pt x="68" y="1"/>
                </a:cubicBezTo>
                <a:lnTo>
                  <a:pt x="68" y="8"/>
                </a:lnTo>
                <a:close/>
                <a:moveTo>
                  <a:pt x="13" y="27"/>
                </a:moveTo>
                <a:cubicBezTo>
                  <a:pt x="3" y="38"/>
                  <a:pt x="3" y="38"/>
                  <a:pt x="3" y="38"/>
                </a:cubicBezTo>
                <a:cubicBezTo>
                  <a:pt x="2" y="38"/>
                  <a:pt x="2" y="38"/>
                  <a:pt x="2" y="38"/>
                </a:cubicBezTo>
                <a:cubicBezTo>
                  <a:pt x="1" y="38"/>
                  <a:pt x="0" y="38"/>
                  <a:pt x="0" y="37"/>
                </a:cubicBezTo>
                <a:cubicBezTo>
                  <a:pt x="0" y="15"/>
                  <a:pt x="0" y="15"/>
                  <a:pt x="0" y="15"/>
                </a:cubicBezTo>
                <a:cubicBezTo>
                  <a:pt x="0" y="15"/>
                  <a:pt x="1" y="14"/>
                  <a:pt x="2" y="14"/>
                </a:cubicBezTo>
                <a:cubicBezTo>
                  <a:pt x="2" y="14"/>
                  <a:pt x="2" y="14"/>
                  <a:pt x="3" y="14"/>
                </a:cubicBezTo>
                <a:cubicBezTo>
                  <a:pt x="13" y="25"/>
                  <a:pt x="13" y="25"/>
                  <a:pt x="13" y="25"/>
                </a:cubicBezTo>
                <a:cubicBezTo>
                  <a:pt x="14" y="26"/>
                  <a:pt x="14" y="26"/>
                  <a:pt x="14" y="26"/>
                </a:cubicBezTo>
                <a:cubicBezTo>
                  <a:pt x="14" y="27"/>
                  <a:pt x="14" y="27"/>
                  <a:pt x="13" y="27"/>
                </a:cubicBezTo>
                <a:close/>
                <a:moveTo>
                  <a:pt x="68" y="52"/>
                </a:moveTo>
                <a:cubicBezTo>
                  <a:pt x="68" y="52"/>
                  <a:pt x="68" y="53"/>
                  <a:pt x="67" y="53"/>
                </a:cubicBezTo>
                <a:cubicBezTo>
                  <a:pt x="2" y="53"/>
                  <a:pt x="2" y="53"/>
                  <a:pt x="2" y="53"/>
                </a:cubicBezTo>
                <a:cubicBezTo>
                  <a:pt x="1" y="53"/>
                  <a:pt x="0" y="52"/>
                  <a:pt x="0" y="52"/>
                </a:cubicBezTo>
                <a:cubicBezTo>
                  <a:pt x="0" y="44"/>
                  <a:pt x="0" y="44"/>
                  <a:pt x="0" y="44"/>
                </a:cubicBezTo>
                <a:cubicBezTo>
                  <a:pt x="0" y="44"/>
                  <a:pt x="1" y="43"/>
                  <a:pt x="2" y="43"/>
                </a:cubicBezTo>
                <a:cubicBezTo>
                  <a:pt x="67" y="43"/>
                  <a:pt x="67" y="43"/>
                  <a:pt x="67" y="43"/>
                </a:cubicBezTo>
                <a:cubicBezTo>
                  <a:pt x="68" y="43"/>
                  <a:pt x="68" y="44"/>
                  <a:pt x="68" y="44"/>
                </a:cubicBezTo>
                <a:lnTo>
                  <a:pt x="68" y="52"/>
                </a:lnTo>
                <a:close/>
                <a:moveTo>
                  <a:pt x="68" y="23"/>
                </a:moveTo>
                <a:cubicBezTo>
                  <a:pt x="68" y="23"/>
                  <a:pt x="68" y="24"/>
                  <a:pt x="67" y="24"/>
                </a:cubicBezTo>
                <a:cubicBezTo>
                  <a:pt x="26" y="24"/>
                  <a:pt x="26" y="24"/>
                  <a:pt x="26" y="24"/>
                </a:cubicBezTo>
                <a:cubicBezTo>
                  <a:pt x="25" y="24"/>
                  <a:pt x="25" y="23"/>
                  <a:pt x="25" y="23"/>
                </a:cubicBezTo>
                <a:cubicBezTo>
                  <a:pt x="25" y="15"/>
                  <a:pt x="25" y="15"/>
                  <a:pt x="25" y="15"/>
                </a:cubicBezTo>
                <a:cubicBezTo>
                  <a:pt x="25" y="15"/>
                  <a:pt x="25" y="14"/>
                  <a:pt x="26" y="14"/>
                </a:cubicBezTo>
                <a:cubicBezTo>
                  <a:pt x="67" y="14"/>
                  <a:pt x="67" y="14"/>
                  <a:pt x="67" y="14"/>
                </a:cubicBezTo>
                <a:cubicBezTo>
                  <a:pt x="68" y="14"/>
                  <a:pt x="68" y="15"/>
                  <a:pt x="68" y="15"/>
                </a:cubicBezTo>
                <a:lnTo>
                  <a:pt x="68" y="23"/>
                </a:lnTo>
                <a:close/>
                <a:moveTo>
                  <a:pt x="68" y="37"/>
                </a:moveTo>
                <a:cubicBezTo>
                  <a:pt x="68" y="38"/>
                  <a:pt x="68" y="38"/>
                  <a:pt x="67" y="38"/>
                </a:cubicBezTo>
                <a:cubicBezTo>
                  <a:pt x="26" y="38"/>
                  <a:pt x="26" y="38"/>
                  <a:pt x="26" y="38"/>
                </a:cubicBezTo>
                <a:cubicBezTo>
                  <a:pt x="25" y="38"/>
                  <a:pt x="25" y="38"/>
                  <a:pt x="25" y="37"/>
                </a:cubicBezTo>
                <a:cubicBezTo>
                  <a:pt x="25" y="30"/>
                  <a:pt x="25" y="30"/>
                  <a:pt x="25" y="30"/>
                </a:cubicBezTo>
                <a:cubicBezTo>
                  <a:pt x="25" y="29"/>
                  <a:pt x="25" y="29"/>
                  <a:pt x="26" y="29"/>
                </a:cubicBezTo>
                <a:cubicBezTo>
                  <a:pt x="67" y="29"/>
                  <a:pt x="67" y="29"/>
                  <a:pt x="67" y="29"/>
                </a:cubicBezTo>
                <a:cubicBezTo>
                  <a:pt x="68" y="29"/>
                  <a:pt x="68" y="29"/>
                  <a:pt x="68" y="30"/>
                </a:cubicBezTo>
                <a:lnTo>
                  <a:pt x="68"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333662" y="1750570"/>
            <a:ext cx="1714500" cy="1678401"/>
            <a:chOff x="5333662" y="1750570"/>
            <a:chExt cx="1714500" cy="1678401"/>
          </a:xfrm>
        </p:grpSpPr>
        <p:sp>
          <p:nvSpPr>
            <p:cNvPr id="11" name="AutoShape 11"/>
            <p:cNvSpPr/>
            <p:nvPr/>
          </p:nvSpPr>
          <p:spPr>
            <a:xfrm rot="10800000">
              <a:off x="5333662" y="1750570"/>
              <a:ext cx="1714500" cy="1414939"/>
            </a:xfrm>
            <a:prstGeom prst="roundRect">
              <a:avLst>
                <a:gd name="adj" fmla="val 10000"/>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rot="10800000">
              <a:off x="5603029" y="2960817"/>
              <a:ext cx="1175575" cy="468154"/>
            </a:xfrm>
            <a:prstGeom prst="roundRect">
              <a:avLst>
                <a:gd name="adj" fmla="val 10000"/>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 name="Freeform 13"/>
          <p:cNvSpPr/>
          <p:nvPr/>
        </p:nvSpPr>
        <p:spPr>
          <a:xfrm>
            <a:off x="5937274" y="2202125"/>
            <a:ext cx="507275" cy="511791"/>
          </a:xfrm>
          <a:custGeom>
            <a:rect l="l" t="t" r="r" b="b"/>
            <a:pathLst>
              <a:path w="57" h="57">
                <a:moveTo>
                  <a:pt x="58" y="47"/>
                </a:moveTo>
                <a:cubicBezTo>
                  <a:pt x="58" y="53"/>
                  <a:pt x="53" y="58"/>
                  <a:pt x="47" y="58"/>
                </a:cubicBezTo>
                <a:cubicBezTo>
                  <a:pt x="11" y="58"/>
                  <a:pt x="11" y="58"/>
                  <a:pt x="11" y="58"/>
                </a:cubicBezTo>
                <a:cubicBezTo>
                  <a:pt x="5" y="58"/>
                  <a:pt x="0" y="53"/>
                  <a:pt x="0" y="47"/>
                </a:cubicBezTo>
                <a:cubicBezTo>
                  <a:pt x="0" y="10"/>
                  <a:pt x="0" y="10"/>
                  <a:pt x="0" y="10"/>
                </a:cubicBezTo>
                <a:cubicBezTo>
                  <a:pt x="0" y="4"/>
                  <a:pt x="5" y="0"/>
                  <a:pt x="11" y="0"/>
                </a:cubicBezTo>
                <a:cubicBezTo>
                  <a:pt x="47" y="0"/>
                  <a:pt x="47" y="0"/>
                  <a:pt x="47" y="0"/>
                </a:cubicBezTo>
                <a:cubicBezTo>
                  <a:pt x="53" y="0"/>
                  <a:pt x="58" y="4"/>
                  <a:pt x="58" y="10"/>
                </a:cubicBezTo>
                <a:lnTo>
                  <a:pt x="58" y="47"/>
                </a:lnTo>
                <a:close/>
                <a:moveTo>
                  <a:pt x="41" y="27"/>
                </a:moveTo>
                <a:cubicBezTo>
                  <a:pt x="30" y="17"/>
                  <a:pt x="30" y="17"/>
                  <a:pt x="30" y="17"/>
                </a:cubicBezTo>
                <a:cubicBezTo>
                  <a:pt x="9" y="37"/>
                  <a:pt x="9" y="37"/>
                  <a:pt x="9" y="37"/>
                </a:cubicBezTo>
                <a:cubicBezTo>
                  <a:pt x="9" y="48"/>
                  <a:pt x="9" y="48"/>
                  <a:pt x="9" y="48"/>
                </a:cubicBezTo>
                <a:cubicBezTo>
                  <a:pt x="20" y="48"/>
                  <a:pt x="20" y="48"/>
                  <a:pt x="20" y="48"/>
                </a:cubicBezTo>
                <a:lnTo>
                  <a:pt x="41" y="27"/>
                </a:lnTo>
                <a:close/>
                <a:moveTo>
                  <a:pt x="21" y="43"/>
                </a:moveTo>
                <a:cubicBezTo>
                  <a:pt x="19" y="44"/>
                  <a:pt x="19" y="44"/>
                  <a:pt x="19" y="44"/>
                </a:cubicBezTo>
                <a:cubicBezTo>
                  <a:pt x="17" y="44"/>
                  <a:pt x="17" y="44"/>
                  <a:pt x="17" y="44"/>
                </a:cubicBezTo>
                <a:cubicBezTo>
                  <a:pt x="17" y="41"/>
                  <a:pt x="17" y="41"/>
                  <a:pt x="17" y="41"/>
                </a:cubicBezTo>
                <a:cubicBezTo>
                  <a:pt x="13" y="41"/>
                  <a:pt x="13" y="41"/>
                  <a:pt x="13" y="41"/>
                </a:cubicBezTo>
                <a:cubicBezTo>
                  <a:pt x="13" y="39"/>
                  <a:pt x="13" y="39"/>
                  <a:pt x="13" y="39"/>
                </a:cubicBezTo>
                <a:cubicBezTo>
                  <a:pt x="15" y="37"/>
                  <a:pt x="15" y="37"/>
                  <a:pt x="15" y="37"/>
                </a:cubicBezTo>
                <a:lnTo>
                  <a:pt x="21" y="43"/>
                </a:lnTo>
                <a:close/>
                <a:moveTo>
                  <a:pt x="31" y="23"/>
                </a:moveTo>
                <a:cubicBezTo>
                  <a:pt x="20" y="34"/>
                  <a:pt x="20" y="34"/>
                  <a:pt x="20" y="34"/>
                </a:cubicBezTo>
                <a:cubicBezTo>
                  <a:pt x="19" y="34"/>
                  <a:pt x="19" y="35"/>
                  <a:pt x="19" y="34"/>
                </a:cubicBezTo>
                <a:cubicBezTo>
                  <a:pt x="18" y="34"/>
                  <a:pt x="18" y="33"/>
                  <a:pt x="19" y="33"/>
                </a:cubicBezTo>
                <a:cubicBezTo>
                  <a:pt x="30" y="22"/>
                  <a:pt x="30" y="22"/>
                  <a:pt x="30" y="22"/>
                </a:cubicBezTo>
                <a:cubicBezTo>
                  <a:pt x="30" y="22"/>
                  <a:pt x="31" y="22"/>
                  <a:pt x="31" y="22"/>
                </a:cubicBezTo>
                <a:cubicBezTo>
                  <a:pt x="31" y="22"/>
                  <a:pt x="31" y="23"/>
                  <a:pt x="31" y="23"/>
                </a:cubicBezTo>
                <a:close/>
                <a:moveTo>
                  <a:pt x="47" y="22"/>
                </a:moveTo>
                <a:cubicBezTo>
                  <a:pt x="48" y="20"/>
                  <a:pt x="48" y="18"/>
                  <a:pt x="47" y="16"/>
                </a:cubicBezTo>
                <a:cubicBezTo>
                  <a:pt x="41" y="11"/>
                  <a:pt x="41" y="11"/>
                  <a:pt x="41" y="11"/>
                </a:cubicBezTo>
                <a:cubicBezTo>
                  <a:pt x="40" y="9"/>
                  <a:pt x="37" y="9"/>
                  <a:pt x="36" y="11"/>
                </a:cubicBezTo>
                <a:cubicBezTo>
                  <a:pt x="33" y="14"/>
                  <a:pt x="33" y="14"/>
                  <a:pt x="33" y="14"/>
                </a:cubicBezTo>
                <a:cubicBezTo>
                  <a:pt x="43" y="25"/>
                  <a:pt x="43" y="25"/>
                  <a:pt x="43" y="25"/>
                </a:cubicBezTo>
                <a:lnTo>
                  <a:pt x="47" y="2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7749583" y="1764096"/>
            <a:ext cx="1714500" cy="1636205"/>
            <a:chOff x="7749583" y="1764096"/>
            <a:chExt cx="1714500" cy="1636205"/>
          </a:xfrm>
        </p:grpSpPr>
        <p:sp>
          <p:nvSpPr>
            <p:cNvPr id="15" name="AutoShape 15"/>
            <p:cNvSpPr/>
            <p:nvPr/>
          </p:nvSpPr>
          <p:spPr>
            <a:xfrm rot="10800000">
              <a:off x="7749583" y="1764096"/>
              <a:ext cx="1714500" cy="1413415"/>
            </a:xfrm>
            <a:prstGeom prst="roundRect">
              <a:avLst>
                <a:gd name="adj" fmla="val 10000"/>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rot="10800000">
              <a:off x="7973896" y="2932147"/>
              <a:ext cx="1177100" cy="468154"/>
            </a:xfrm>
            <a:prstGeom prst="roundRect">
              <a:avLst>
                <a:gd name="adj" fmla="val 10000"/>
              </a:avLst>
            </a:prstGeom>
            <a:solidFill>
              <a:schemeClr val="accent4">
                <a:alpha val="100000"/>
              </a:schemeClr>
            </a:solid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7" name="Freeform 17"/>
          <p:cNvSpPr/>
          <p:nvPr/>
        </p:nvSpPr>
        <p:spPr>
          <a:xfrm>
            <a:off x="8319327" y="2241262"/>
            <a:ext cx="575012" cy="459106"/>
          </a:xfrm>
          <a:custGeom>
            <a:rect l="l" t="t" r="r" b="b"/>
            <a:pathLst>
              <a:path w="73" h="57">
                <a:moveTo>
                  <a:pt x="73" y="52"/>
                </a:moveTo>
                <a:cubicBezTo>
                  <a:pt x="73" y="55"/>
                  <a:pt x="71" y="58"/>
                  <a:pt x="67" y="58"/>
                </a:cubicBezTo>
                <a:cubicBezTo>
                  <a:pt x="7" y="58"/>
                  <a:pt x="7" y="58"/>
                  <a:pt x="7" y="58"/>
                </a:cubicBezTo>
                <a:cubicBezTo>
                  <a:pt x="3" y="58"/>
                  <a:pt x="0" y="55"/>
                  <a:pt x="0" y="52"/>
                </a:cubicBezTo>
                <a:cubicBezTo>
                  <a:pt x="0" y="6"/>
                  <a:pt x="0" y="6"/>
                  <a:pt x="0" y="6"/>
                </a:cubicBezTo>
                <a:cubicBezTo>
                  <a:pt x="0" y="2"/>
                  <a:pt x="3" y="0"/>
                  <a:pt x="7" y="0"/>
                </a:cubicBezTo>
                <a:cubicBezTo>
                  <a:pt x="67" y="0"/>
                  <a:pt x="67" y="0"/>
                  <a:pt x="67" y="0"/>
                </a:cubicBezTo>
                <a:cubicBezTo>
                  <a:pt x="71" y="0"/>
                  <a:pt x="73" y="2"/>
                  <a:pt x="73" y="6"/>
                </a:cubicBezTo>
                <a:lnTo>
                  <a:pt x="73" y="52"/>
                </a:lnTo>
                <a:close/>
                <a:moveTo>
                  <a:pt x="7" y="4"/>
                </a:moveTo>
                <a:cubicBezTo>
                  <a:pt x="6" y="4"/>
                  <a:pt x="5" y="5"/>
                  <a:pt x="5" y="6"/>
                </a:cubicBezTo>
                <a:cubicBezTo>
                  <a:pt x="5" y="52"/>
                  <a:pt x="5" y="52"/>
                  <a:pt x="5" y="52"/>
                </a:cubicBezTo>
                <a:cubicBezTo>
                  <a:pt x="5" y="52"/>
                  <a:pt x="6" y="53"/>
                  <a:pt x="7" y="53"/>
                </a:cubicBezTo>
                <a:cubicBezTo>
                  <a:pt x="67" y="53"/>
                  <a:pt x="67" y="53"/>
                  <a:pt x="67" y="53"/>
                </a:cubicBezTo>
                <a:cubicBezTo>
                  <a:pt x="68" y="53"/>
                  <a:pt x="68" y="52"/>
                  <a:pt x="68" y="52"/>
                </a:cubicBezTo>
                <a:cubicBezTo>
                  <a:pt x="68" y="6"/>
                  <a:pt x="68" y="6"/>
                  <a:pt x="68" y="6"/>
                </a:cubicBezTo>
                <a:cubicBezTo>
                  <a:pt x="68" y="5"/>
                  <a:pt x="68" y="4"/>
                  <a:pt x="67" y="4"/>
                </a:cubicBezTo>
                <a:lnTo>
                  <a:pt x="7" y="4"/>
                </a:lnTo>
                <a:close/>
                <a:moveTo>
                  <a:pt x="17" y="24"/>
                </a:moveTo>
                <a:cubicBezTo>
                  <a:pt x="13" y="24"/>
                  <a:pt x="10" y="21"/>
                  <a:pt x="10" y="17"/>
                </a:cubicBezTo>
                <a:cubicBezTo>
                  <a:pt x="10" y="13"/>
                  <a:pt x="13" y="9"/>
                  <a:pt x="17" y="9"/>
                </a:cubicBezTo>
                <a:cubicBezTo>
                  <a:pt x="21" y="9"/>
                  <a:pt x="25" y="13"/>
                  <a:pt x="25" y="17"/>
                </a:cubicBezTo>
                <a:cubicBezTo>
                  <a:pt x="25" y="21"/>
                  <a:pt x="21" y="24"/>
                  <a:pt x="17" y="24"/>
                </a:cubicBezTo>
                <a:close/>
                <a:moveTo>
                  <a:pt x="64" y="48"/>
                </a:moveTo>
                <a:cubicBezTo>
                  <a:pt x="10" y="48"/>
                  <a:pt x="10" y="48"/>
                  <a:pt x="10" y="48"/>
                </a:cubicBezTo>
                <a:cubicBezTo>
                  <a:pt x="10" y="41"/>
                  <a:pt x="10" y="41"/>
                  <a:pt x="10" y="41"/>
                </a:cubicBezTo>
                <a:cubicBezTo>
                  <a:pt x="22" y="29"/>
                  <a:pt x="22" y="29"/>
                  <a:pt x="22" y="29"/>
                </a:cubicBezTo>
                <a:cubicBezTo>
                  <a:pt x="28" y="35"/>
                  <a:pt x="28" y="35"/>
                  <a:pt x="28" y="35"/>
                </a:cubicBezTo>
                <a:cubicBezTo>
                  <a:pt x="48" y="15"/>
                  <a:pt x="48" y="15"/>
                  <a:pt x="48" y="15"/>
                </a:cubicBezTo>
                <a:cubicBezTo>
                  <a:pt x="64" y="31"/>
                  <a:pt x="64" y="31"/>
                  <a:pt x="64" y="31"/>
                </a:cubicBezTo>
                <a:lnTo>
                  <a:pt x="64" y="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10111306" y="1764096"/>
            <a:ext cx="1714500" cy="1636205"/>
            <a:chOff x="10111306" y="1764096"/>
            <a:chExt cx="1714500" cy="1636205"/>
          </a:xfrm>
        </p:grpSpPr>
        <p:sp>
          <p:nvSpPr>
            <p:cNvPr id="19" name="AutoShape 19"/>
            <p:cNvSpPr/>
            <p:nvPr/>
          </p:nvSpPr>
          <p:spPr>
            <a:xfrm rot="10800000">
              <a:off x="10111306" y="1764096"/>
              <a:ext cx="1714500" cy="1413415"/>
            </a:xfrm>
            <a:prstGeom prst="roundRect">
              <a:avLst>
                <a:gd name="adj" fmla="val 10000"/>
              </a:avLst>
            </a:prstGeom>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rot="10800000">
              <a:off x="10380769" y="2932147"/>
              <a:ext cx="1175575" cy="468154"/>
            </a:xfrm>
            <a:prstGeom prst="roundRect">
              <a:avLst>
                <a:gd name="adj" fmla="val 10000"/>
              </a:avLst>
            </a:prstGeom>
            <a:solidFill>
              <a:schemeClr val="accent5">
                <a:alpha val="100000"/>
              </a:schemeClr>
            </a:solid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1" name="Group 21"/>
          <p:cNvGrpSpPr/>
          <p:nvPr/>
        </p:nvGrpSpPr>
        <p:grpSpPr>
          <a:xfrm>
            <a:off x="10760435" y="2227297"/>
            <a:ext cx="416242" cy="487108"/>
            <a:chOff x="10760435" y="2227297"/>
            <a:chExt cx="416242" cy="487108"/>
          </a:xfrm>
        </p:grpSpPr>
        <p:sp>
          <p:nvSpPr>
            <p:cNvPr id="22" name="Freeform 22"/>
            <p:cNvSpPr/>
            <p:nvPr/>
          </p:nvSpPr>
          <p:spPr>
            <a:xfrm>
              <a:off x="10777008" y="2227297"/>
              <a:ext cx="399669" cy="383762"/>
            </a:xfrm>
            <a:custGeom>
              <a:rect l="l" t="t" r="r" b="b"/>
              <a:pathLst>
                <a:path w="262" h="251">
                  <a:moveTo>
                    <a:pt x="242" y="40"/>
                  </a:moveTo>
                  <a:cubicBezTo>
                    <a:pt x="253" y="40"/>
                    <a:pt x="262" y="31"/>
                    <a:pt x="262" y="20"/>
                  </a:cubicBezTo>
                  <a:cubicBezTo>
                    <a:pt x="262" y="9"/>
                    <a:pt x="253" y="0"/>
                    <a:pt x="242" y="0"/>
                  </a:cubicBezTo>
                  <a:cubicBezTo>
                    <a:pt x="231" y="0"/>
                    <a:pt x="222" y="9"/>
                    <a:pt x="222" y="20"/>
                  </a:cubicBezTo>
                  <a:cubicBezTo>
                    <a:pt x="222" y="24"/>
                    <a:pt x="224" y="28"/>
                    <a:pt x="226" y="31"/>
                  </a:cubicBezTo>
                  <a:cubicBezTo>
                    <a:pt x="126" y="98"/>
                    <a:pt x="126" y="98"/>
                    <a:pt x="126" y="98"/>
                  </a:cubicBezTo>
                  <a:cubicBezTo>
                    <a:pt x="36" y="8"/>
                    <a:pt x="36" y="8"/>
                    <a:pt x="36" y="8"/>
                  </a:cubicBezTo>
                  <a:cubicBezTo>
                    <a:pt x="30" y="2"/>
                    <a:pt x="21" y="0"/>
                    <a:pt x="13" y="3"/>
                  </a:cubicBezTo>
                  <a:cubicBezTo>
                    <a:pt x="5" y="6"/>
                    <a:pt x="0" y="14"/>
                    <a:pt x="0" y="22"/>
                  </a:cubicBezTo>
                  <a:cubicBezTo>
                    <a:pt x="0" y="82"/>
                    <a:pt x="22" y="141"/>
                    <a:pt x="67" y="185"/>
                  </a:cubicBezTo>
                  <a:cubicBezTo>
                    <a:pt x="111" y="230"/>
                    <a:pt x="170" y="252"/>
                    <a:pt x="230" y="252"/>
                  </a:cubicBezTo>
                  <a:cubicBezTo>
                    <a:pt x="238" y="252"/>
                    <a:pt x="246" y="247"/>
                    <a:pt x="249" y="239"/>
                  </a:cubicBezTo>
                  <a:cubicBezTo>
                    <a:pt x="252" y="231"/>
                    <a:pt x="250" y="222"/>
                    <a:pt x="244" y="216"/>
                  </a:cubicBezTo>
                  <a:cubicBezTo>
                    <a:pt x="164" y="136"/>
                    <a:pt x="164" y="136"/>
                    <a:pt x="164" y="136"/>
                  </a:cubicBezTo>
                  <a:cubicBezTo>
                    <a:pt x="231" y="36"/>
                    <a:pt x="231" y="36"/>
                    <a:pt x="231" y="36"/>
                  </a:cubicBezTo>
                  <a:cubicBezTo>
                    <a:pt x="234" y="38"/>
                    <a:pt x="238" y="40"/>
                    <a:pt x="242" y="40"/>
                  </a:cubicBez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760435" y="2539431"/>
              <a:ext cx="197930" cy="174974"/>
            </a:xfrm>
            <a:custGeom>
              <a:rect l="l" t="t" r="r" b="b"/>
              <a:pathLst>
                <a:path w="130" h="115">
                  <a:moveTo>
                    <a:pt x="113" y="44"/>
                  </a:moveTo>
                  <a:cubicBezTo>
                    <a:pt x="112" y="42"/>
                    <a:pt x="110" y="39"/>
                    <a:pt x="108" y="38"/>
                  </a:cubicBezTo>
                  <a:cubicBezTo>
                    <a:pt x="90" y="28"/>
                    <a:pt x="73" y="16"/>
                    <a:pt x="58" y="0"/>
                  </a:cubicBezTo>
                  <a:cubicBezTo>
                    <a:pt x="57" y="0"/>
                    <a:pt x="57" y="0"/>
                    <a:pt x="57" y="0"/>
                  </a:cubicBezTo>
                  <a:cubicBezTo>
                    <a:pt x="57" y="0"/>
                    <a:pt x="57" y="0"/>
                    <a:pt x="57" y="0"/>
                  </a:cubicBezTo>
                  <a:cubicBezTo>
                    <a:pt x="1" y="100"/>
                    <a:pt x="1" y="100"/>
                    <a:pt x="1" y="100"/>
                  </a:cubicBezTo>
                  <a:cubicBezTo>
                    <a:pt x="0" y="103"/>
                    <a:pt x="0" y="107"/>
                    <a:pt x="1" y="110"/>
                  </a:cubicBezTo>
                  <a:cubicBezTo>
                    <a:pt x="3" y="113"/>
                    <a:pt x="6" y="115"/>
                    <a:pt x="10" y="115"/>
                  </a:cubicBezTo>
                  <a:cubicBezTo>
                    <a:pt x="120" y="115"/>
                    <a:pt x="120" y="115"/>
                    <a:pt x="120" y="115"/>
                  </a:cubicBezTo>
                  <a:cubicBezTo>
                    <a:pt x="123" y="115"/>
                    <a:pt x="126" y="114"/>
                    <a:pt x="128" y="111"/>
                  </a:cubicBezTo>
                  <a:cubicBezTo>
                    <a:pt x="130" y="109"/>
                    <a:pt x="130" y="105"/>
                    <a:pt x="129" y="102"/>
                  </a:cubicBezTo>
                  <a:lnTo>
                    <a:pt x="113" y="44"/>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TextBox 24"/>
          <p:cNvSpPr txBox="1"/>
          <p:nvPr/>
        </p:nvSpPr>
        <p:spPr>
          <a:xfrm>
            <a:off x="813478" y="2898857"/>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5" name="TextBox 25"/>
          <p:cNvSpPr txBox="1"/>
          <p:nvPr/>
        </p:nvSpPr>
        <p:spPr>
          <a:xfrm>
            <a:off x="3327554"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26" name="TextBox 26"/>
          <p:cNvSpPr txBox="1"/>
          <p:nvPr/>
        </p:nvSpPr>
        <p:spPr>
          <a:xfrm>
            <a:off x="5761334" y="2927670"/>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27" name="TextBox 27"/>
          <p:cNvSpPr txBox="1"/>
          <p:nvPr/>
        </p:nvSpPr>
        <p:spPr>
          <a:xfrm>
            <a:off x="8177256"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28" name="TextBox 28"/>
          <p:cNvSpPr txBox="1"/>
          <p:nvPr/>
        </p:nvSpPr>
        <p:spPr>
          <a:xfrm>
            <a:off x="10538979"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05</a:t>
            </a:r>
          </a:p>
        </p:txBody>
      </p:sp>
      <p:sp>
        <p:nvSpPr>
          <p:cNvPr id="29" name="TextBox 29"/>
          <p:cNvSpPr txBox="1"/>
          <p:nvPr/>
        </p:nvSpPr>
        <p:spPr>
          <a:xfrm>
            <a:off x="319130" y="374005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总结词</a:t>
            </a:r>
          </a:p>
        </p:txBody>
      </p:sp>
      <p:sp>
        <p:nvSpPr>
          <p:cNvPr id="30" name="TextBox 30"/>
          <p:cNvSpPr txBox="1"/>
          <p:nvPr/>
        </p:nvSpPr>
        <p:spPr>
          <a:xfrm>
            <a:off x="271414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海洋保护区建设</a:t>
            </a:r>
          </a:p>
        </p:txBody>
      </p:sp>
      <p:sp>
        <p:nvSpPr>
          <p:cNvPr id="31" name="TextBox 31"/>
          <p:cNvSpPr txBox="1"/>
          <p:nvPr/>
        </p:nvSpPr>
        <p:spPr>
          <a:xfrm>
            <a:off x="514792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海洋污染防治</a:t>
            </a:r>
          </a:p>
        </p:txBody>
      </p:sp>
      <p:sp>
        <p:nvSpPr>
          <p:cNvPr id="32" name="TextBox 32"/>
          <p:cNvSpPr txBox="1"/>
          <p:nvPr/>
        </p:nvSpPr>
        <p:spPr>
          <a:xfrm>
            <a:off x="7563845"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海洋资源开发</a:t>
            </a:r>
          </a:p>
        </p:txBody>
      </p:sp>
      <p:sp>
        <p:nvSpPr>
          <p:cNvPr id="33" name="TextBox 33"/>
          <p:cNvSpPr txBox="1"/>
          <p:nvPr/>
        </p:nvSpPr>
        <p:spPr>
          <a:xfrm>
            <a:off x="9925569"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5">
                    <a:alpha val="100000"/>
                  </a:schemeClr>
                </a:solidFill>
                <a:latin typeface="Microsoft Yahei"/>
                <a:ea typeface="Microsoft Yahei"/>
                <a:cs typeface="Microsoft Yahei"/>
              </a:rPr>
              <a:t>海洋科研监测</a:t>
            </a:r>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海洋资源的保护与利用</a:t>
              </a:r>
            </a:p>
          </p:txBody>
        </p:sp>
      </p:grpSp>
      <p:sp>
        <p:nvSpPr>
          <p:cNvPr id="56" name="TextBox 56"/>
          <p:cNvSpPr txBox="1"/>
          <p:nvPr/>
        </p:nvSpPr>
        <p:spPr>
          <a:xfrm>
            <a:off x="200068"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海洋资源的保护与利用需要注重海洋生态系统的完整性，实现海洋资源的可持续利用。</a:t>
            </a:r>
          </a:p>
        </p:txBody>
      </p:sp>
      <p:sp>
        <p:nvSpPr>
          <p:cNvPr id="57" name="TextBox 57"/>
          <p:cNvSpPr txBox="1"/>
          <p:nvPr/>
        </p:nvSpPr>
        <p:spPr>
          <a:xfrm>
            <a:off x="271414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建立海洋保护区，保护海洋生物多样性和生态系统完整性。</a:t>
            </a:r>
          </a:p>
        </p:txBody>
      </p:sp>
      <p:sp>
        <p:nvSpPr>
          <p:cNvPr id="58" name="TextBox 58"/>
          <p:cNvSpPr txBox="1"/>
          <p:nvPr/>
        </p:nvSpPr>
        <p:spPr>
          <a:xfrm>
            <a:off x="514792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加强海洋污染防治，减少污染源的排放。</a:t>
            </a:r>
          </a:p>
        </p:txBody>
      </p:sp>
      <p:sp>
        <p:nvSpPr>
          <p:cNvPr id="59" name="TextBox 59"/>
          <p:cNvSpPr txBox="1"/>
          <p:nvPr/>
        </p:nvSpPr>
        <p:spPr>
          <a:xfrm>
            <a:off x="7563845"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合理开发海洋资源，促进海洋经济发展。</a:t>
            </a:r>
          </a:p>
        </p:txBody>
      </p:sp>
      <p:sp>
        <p:nvSpPr>
          <p:cNvPr id="60" name="TextBox 60"/>
          <p:cNvSpPr txBox="1"/>
          <p:nvPr/>
        </p:nvSpPr>
        <p:spPr>
          <a:xfrm>
            <a:off x="9925569"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加强海洋科研监测，提高对海洋环境的认识和保护能力。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https://d.book118.com/538135075045006036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2024-09-15T14:22:43.673</cp:lastPrinted>
  <dcterms:created xsi:type="dcterms:W3CDTF">2024-09-15T06:22:43Z</dcterms:created>
  <dcterms:modified xsi:type="dcterms:W3CDTF">2024-09-15T06:22:45Z</dcterms:modified>
</cp:coreProperties>
</file>