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F2F807-A8ED-425D-BAD6-1B3EAC299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D4B45E-81C5-4C03-981C-AC9A8066D3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950A5F-F636-4EE8-89AF-D5E9931BE4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BF3D41-DB8E-4BF5-8CBF-52C899A347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004AE8-C1C2-4C87-9391-36C52CAD5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479026-7BC7-4970-9696-B1BC2C1ED1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37C34F-A24C-4DD7-9109-C4F0299C19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567E86-9164-403D-89E0-8545CD715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59B946-61C7-46A3-B70D-D5F4B06CED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87D927-EEDA-4E90-B738-5F18189B8E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99FBDD-DCD3-43C5-9B00-851A15AB32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136103125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冬季呼吸道疾病的城市管理与环境规划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城市管理对冬季呼吸道疾病影响分析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环境规划在预防冬季呼吸道疾病中作用探讨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城市管理与环境规划协同推进策略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监测评估体系构建及持续改进方向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总结反思与未来展望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冬季呼吸道疾病概述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疾病定义与分类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冬季呼吸道疾病是指在寒冷季节中，由于气温下降、空气干燥等因素导致人体呼吸道感染引发的疾病。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根据病原体和临床表现的不同，冬季呼吸道疾病可分为感冒、流感、支气管炎、肺炎等多种类型。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85" r="538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主要由病毒、细菌等微生物感染引起，寒冷、干燥的环境也易导致呼吸道黏膜受损，降低免疫力，从而引发疾病。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包括年龄（老年人和儿童易感）、免疫力状况、生活习惯（如吸烟）、环境因素（如空气污染）等。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32" r="533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季节性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易感人群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冬季呼吸道疾病具有明显的季节性，通常在秋末冬初开始增多，春季逐渐减少。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多数冬季呼吸道疾病具有传染性，可通过飞沫、接触等途径传播。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老年人、儿童、孕妇及患有慢性基础疾病的人群更易感染。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流行病学特点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影响人群及地域分布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影响人群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冬季呼吸道疾病对全人群均有影响，但老年人、儿童等特定人群受影响更大。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地域分布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寒冷地区及气候变化剧烈地区的冬季呼吸道疾病发病率相对较高。此外，城市地区由于人口密集、空气污染等因素，也容易导致冬季呼吸道疾病的传播和流行。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城市管理对冬季呼吸道疾病影响分析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250" r="162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城市规划中如未充分考虑工业布局、交通流量等因素，可能导致污染源在城市中心或居民区附近集中，加剧冬季空气污染。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城市规划不合理导致污染源集中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城市建设中的建筑、道路施工等活动会产生大量扬尘和污染物，对空气质量造成负面影响，增加呼吸道疾病风险。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建设活动产生的扬尘和污染物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城市绿化不足会降低空气自净能力，使得空气中的污染物难以被吸收和降解，进一步恶化空气质量。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绿化不足影响空气自净能力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城市规划与建设对空气质量影响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2241" r="2224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公共厕所卫生条件差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公共厕所卫生条件差容易滋生细菌和病毒，对公众健康构成威胁。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公共交通工具卫生状况不佳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公共交通工具如公交车、地铁等密闭空间容易滋生细菌和病毒，增加呼吸道疾病传播风险。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公共场所通风与消毒不足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学校、医院、商场等公共场所人员密集，若通风和消毒措施不到位，容易造成呼吸道疾病传播。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公共设施卫生条件改善需求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加强医疗救治能力建设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加强医疗机构救治能力建设，提高呼吸道疾病患者的救治成功率和治愈率。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强化应急物资储备和调配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加强应急物资储备和调配能力，确保在突发事件发生时能够及时提供必要的医疗和生活物资。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完善应急预案和处置机制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建立健全冬季呼吸道疾病应急预案和处置机制，提高应对突发事件的快速反应能力。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282" r="1628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应急处理能力提升举措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制定严格的环保法规和政策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制定严格的环保法规和政策，加强对污染源的监管和治理力度，从源头上减少空气污染。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加强执法力度和惩罚措施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加大对违反环保法规行为的执法力度和惩罚措施，提高违法成本，形成有效的威慑力。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推动公众参与和监督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鼓励公众参与环保行动和监督工作，提高公众环保意识和社会责任感。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政策法规制定与执行情况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环境规划在预防冬季呼吸道疾病中作用探讨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48133" y="4110503"/>
            <a:ext cx="2590565" cy="15624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3128212" y="4950826"/>
            <a:ext cx="710486" cy="718012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134233" y="3388358"/>
            <a:ext cx="2590566" cy="15624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014313" y="4232813"/>
            <a:ext cx="710486" cy="718013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6786" y="2677872"/>
            <a:ext cx="2592071" cy="1562468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886866" y="3510284"/>
            <a:ext cx="711991" cy="716507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901919" y="1624184"/>
            <a:ext cx="3200199" cy="2539899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48133" y="4153549"/>
            <a:ext cx="1880079" cy="14763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建立健全生态环境保护法规体系，强化环境执法力度。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28212" y="3415808"/>
            <a:ext cx="1886101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推广清洁能源，减少化石燃料的使用，降低大气污染排放。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14313" y="2876331"/>
            <a:ext cx="1872553" cy="1165551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加强水源地保护，确保饮用水安全。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57710" y="2291084"/>
            <a:ext cx="1931664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实施土壤污染防治行动计划，保障农产品安全。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生态环境保护与治理策略部署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50833" y="1607909"/>
            <a:ext cx="2035112" cy="2035112"/>
            <a:chOff x="1150833" y="160790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150833" y="160790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37858" y="230780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784686" y="1607814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03157" y="226180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675749" y="2077968"/>
            <a:ext cx="261747" cy="541878"/>
            <a:chOff x="4675749" y="2077968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13195" y="2421154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886919" y="2277231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13195" y="2353336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896444" y="2353336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3678" y="2148739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876822" y="221474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679845" y="2421154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12611" y="221474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686989" y="2353336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9094" y="2077968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13195" y="2077968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753664" y="212492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29280" y="2148739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698324" y="2277231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13195" y="248192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35185" y="2277231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756617" y="2148739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28042" y="2353336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3195" y="2277231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13195" y="2148739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13195" y="221474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46520" y="221474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19755" y="254974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23946" y="2421154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20898" y="248192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675749" y="248192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07778" y="248192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03587" y="2421154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752426" y="213330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847104" y="213330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00051" y="213330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39376" y="219807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859582" y="219807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00051" y="219807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29280" y="226180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870821" y="226180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00051" y="226180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19755" y="233790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881013" y="233790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00051" y="233790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12611" y="240572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888062" y="240572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00051" y="240572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09658" y="246639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893491" y="246639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00051" y="246639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06706" y="253421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896444" y="253421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00051" y="253421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00051" y="260441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26064" y="1607814"/>
            <a:ext cx="2035112" cy="2035112"/>
            <a:chOff x="6426064" y="1607814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26064" y="1607814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27579" y="2209032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050487" y="1607909"/>
            <a:ext cx="2035112" cy="2035112"/>
            <a:chOff x="9050487" y="160790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050487" y="160790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497590" y="245077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07862" y="2998750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42096" y="2998750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283760" y="2998750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08945" y="2998750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04945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39179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180842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05265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6257058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建立空气质量监测网络，实时监测和发布空气质量指数。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4" name="AutoShape 7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TextBox 9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空气污染防治措施实施方案</a:t>
              </a:r>
            </a:p>
          </p:txBody>
        </p:sp>
      </p:grpSp>
      <p:sp>
        <p:nvSpPr>
          <p:cNvPr id="95" name="TextBox 95"/>
          <p:cNvSpPr txBox="1"/>
          <p:nvPr/>
        </p:nvSpPr>
        <p:spPr>
          <a:xfrm>
            <a:off x="3600742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建立空气质量监测网络，实时监测和发布空气质量指数。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944426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建立空气质量监测网络，实时监测和发布空气质量指数。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8913375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建立空气质量监测网络，实时监测和发布空气质量指数。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517739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大力推进城市绿化工程，提高城市绿化覆盖率。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517739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优化城市绿地布局，构建生态廊道和绿色生态网络。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404488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鼓励居民参与绿化植树活动，增加社区绿地面积。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404488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加强城市林业建设，发挥森林在改善空气质量中的作用。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绿化植被增加和生态景观营造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https://d.book118.com/538136103125006037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2024-09-17T20:44:10.427</cp:lastPrinted>
  <dcterms:created xsi:type="dcterms:W3CDTF">2024-09-17T12:44:10Z</dcterms:created>
  <dcterms:modified xsi:type="dcterms:W3CDTF">2024-09-17T12:44:12Z</dcterms:modified>
</cp:coreProperties>
</file>