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349D97-4E26-4BF6-8DCD-0C195542CA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B8FD52-08ED-4D9C-AD9F-3B9BDD1AB8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5280144-6C1B-452E-8D72-694F93C6BB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D26CCA3-F5F9-4E60-A721-D501C3A6B1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95E0E4D-F7D9-483B-84D9-06F5ECB72E8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FCD8320-5600-4DE0-AACB-D8EFD3EC8A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B5701A6-0ED2-418D-9983-E0B8B1C42F9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1B35D7-90BC-434C-B672-05A91CC828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6D98B2-C5F8-43A1-B2D6-9460B520E7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180408-F0C6-4B58-AB68-24695E5964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69FF35-551C-4B8D-BAF6-A188FD8FFE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5001130103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1826" y="1169431"/>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STSong"/>
                <a:ea typeface="STSong"/>
                <a:cs typeface="STSong"/>
              </a:rPr>
              <a:t>房地产估价实例</a:t>
            </a:r>
          </a:p>
        </p:txBody>
      </p:sp>
      <p:sp>
        <p:nvSpPr>
          <p:cNvPr id="3" name="TextBox 3"/>
          <p:cNvSpPr txBox="1"/>
          <p:nvPr/>
        </p:nvSpPr>
        <p:spPr>
          <a:xfrm>
            <a:off x="902208" y="3429000"/>
            <a:ext cx="6934200"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100">
              <a:solidFill>
                <a:schemeClr val="accent1">
                  <a:alpha val="100000"/>
                </a:schemeClr>
              </a:solidFill>
              <a:latin typeface="STSong"/>
              <a:ea typeface="STSong"/>
              <a:cs typeface="STSong"/>
            </a:endParaRPr>
          </a:p>
        </p:txBody>
      </p:sp>
      <p:sp>
        <p:nvSpPr>
          <p:cNvPr id="4" name="TextBox 4"/>
          <p:cNvSpPr txBox="1"/>
          <p:nvPr/>
        </p:nvSpPr>
        <p:spPr>
          <a:xfrm>
            <a:off x="930783" y="3943350"/>
            <a:ext cx="6934200"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a:solidFill>
                  <a:schemeClr val="accent1">
                    <a:alpha val="100000"/>
                  </a:schemeClr>
                </a:solidFill>
                <a:latin typeface="STSong"/>
                <a:ea typeface="STSong"/>
                <a:cs typeface="STSong"/>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366247" y="1450250"/>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估价背景与目的</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估价方法与过程</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估价结果与分析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估价报告编写与审核</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实例分析与讨论</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房地产估价行业展望</a:t>
            </a:r>
          </a:p>
        </p:txBody>
      </p:sp>
      <p:sp>
        <p:nvSpPr>
          <p:cNvPr id="4" name="TextBox 4"/>
          <p:cNvSpPr txBox="1"/>
          <p:nvPr/>
        </p:nvSpPr>
        <p:spPr>
          <a:xfrm>
            <a:off x="980845" y="1857940"/>
            <a:ext cx="2611755"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100000"/>
                  </a:schemeClr>
                </a:solidFill>
                <a:latin typeface="STSong"/>
                <a:ea typeface="STSong"/>
                <a:cs typeface="STSong"/>
              </a:rPr>
              <a:t>目录</a:t>
            </a:r>
          </a:p>
        </p:txBody>
      </p:sp>
      <p:sp>
        <p:nvSpPr>
          <p:cNvPr id="5" name="TextBox 5"/>
          <p:cNvSpPr txBox="1"/>
          <p:nvPr/>
        </p:nvSpPr>
        <p:spPr>
          <a:xfrm>
            <a:off x="1013810" y="2892743"/>
            <a:ext cx="4606596"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4">
                    <a:alpha val="100000"/>
                  </a:schemeClr>
                </a:solidFill>
                <a:latin typeface="STSong"/>
                <a:ea typeface="STSong"/>
                <a:cs typeface="STSong"/>
              </a:rPr>
              <a:t>CONTENT</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估价背景与目的</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16222" y="4004786"/>
            <a:ext cx="1975009" cy="1972913"/>
          </a:xfrm>
          <a:prstGeom prst="ellipse">
            <a:avLst/>
          </a:prstGeom>
          <a:solidFill>
            <a:srgbClr val="FFFEFE">
              <a:alpha val="0"/>
            </a:srgbClr>
          </a:solidFill>
          <a:ln w="21431">
            <a:solidFill>
              <a:schemeClr val="accent4">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估价对象基本情况</a:t>
              </a:r>
            </a:p>
          </p:txBody>
        </p:sp>
      </p:grpSp>
      <p:sp>
        <p:nvSpPr>
          <p:cNvPr id="25" name="AutoShape 25"/>
          <p:cNvSpPr/>
          <p:nvPr/>
        </p:nvSpPr>
        <p:spPr>
          <a:xfrm>
            <a:off x="653186" y="3037951"/>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1406232" y="3836623"/>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1736178" y="4137422"/>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8" name="Connector 28"/>
          <p:cNvCxnSpPr/>
          <p:nvPr/>
        </p:nvCxnSpPr>
        <p:spPr>
          <a:xfrm>
            <a:off x="1765528" y="3629025"/>
            <a:ext cx="8375194" cy="0"/>
          </a:xfrm>
          <a:prstGeom prst="line">
            <a:avLst/>
          </a:prstGeom>
          <a:ln w="635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9" name="AutoShape 29"/>
          <p:cNvSpPr/>
          <p:nvPr/>
        </p:nvSpPr>
        <p:spPr>
          <a:xfrm>
            <a:off x="2339362"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2976490"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613712"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250839"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888062"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525189" y="3540109"/>
            <a:ext cx="175736"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434666"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8071793"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162412" y="3540109"/>
            <a:ext cx="175736"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799634" y="3540109"/>
            <a:ext cx="175736"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709016"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346238"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144125" y="3028426"/>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897172" y="3827098"/>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11227117" y="4127897"/>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3510796" y="1383030"/>
            <a:ext cx="5170408" cy="1981390"/>
            <a:chOff x="3510796" y="1383030"/>
            <a:chExt cx="5170408" cy="1981390"/>
          </a:xfrm>
        </p:grpSpPr>
        <p:sp>
          <p:nvSpPr>
            <p:cNvPr id="45" name="AutoShape 45"/>
            <p:cNvSpPr/>
            <p:nvPr/>
          </p:nvSpPr>
          <p:spPr>
            <a:xfrm>
              <a:off x="6706195" y="1383030"/>
              <a:ext cx="1975009" cy="1975009"/>
            </a:xfrm>
            <a:prstGeom prst="ellipse">
              <a:avLst/>
            </a:prstGeom>
            <a:solidFill>
              <a:srgbClr val="FFFEFE">
                <a:alpha val="0"/>
              </a:srgbClr>
            </a:solidFill>
            <a:ln w="21431">
              <a:solidFill>
                <a:schemeClr val="accent2">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3510796" y="1391507"/>
              <a:ext cx="1972913" cy="1972913"/>
            </a:xfrm>
            <a:prstGeom prst="ellipse">
              <a:avLst/>
            </a:prstGeom>
            <a:solidFill>
              <a:srgbClr val="FFFEFE">
                <a:alpha val="0"/>
              </a:srgbClr>
            </a:solidFill>
            <a:ln w="21431">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3620861"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产权状况</a:t>
              </a:r>
            </a:p>
          </p:txBody>
        </p:sp>
        <p:sp>
          <p:nvSpPr>
            <p:cNvPr id="48" name="TextBox 48"/>
            <p:cNvSpPr txBox="1"/>
            <p:nvPr/>
          </p:nvSpPr>
          <p:spPr>
            <a:xfrm>
              <a:off x="6762276"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装修情况</a:t>
              </a:r>
            </a:p>
          </p:txBody>
        </p:sp>
        <p:sp>
          <p:nvSpPr>
            <p:cNvPr id="49" name="TextBox 49"/>
            <p:cNvSpPr txBox="1"/>
            <p:nvPr/>
          </p:nvSpPr>
          <p:spPr>
            <a:xfrm>
              <a:off x="3755288" y="2044732"/>
              <a:ext cx="1483930" cy="1058052"/>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产权年限、产权归属等</a:t>
              </a:r>
            </a:p>
          </p:txBody>
        </p:sp>
        <p:sp>
          <p:nvSpPr>
            <p:cNvPr id="50" name="TextBox 50"/>
            <p:cNvSpPr txBox="1"/>
            <p:nvPr/>
          </p:nvSpPr>
          <p:spPr>
            <a:xfrm>
              <a:off x="6951735" y="2122338"/>
              <a:ext cx="1483930" cy="902839"/>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毛坯、简装、精装等</a:t>
              </a:r>
            </a:p>
          </p:txBody>
        </p:sp>
        <p:sp>
          <p:nvSpPr>
            <p:cNvPr id="51" name="Freeform 51"/>
            <p:cNvSpPr/>
            <p:nvPr/>
          </p:nvSpPr>
          <p:spPr>
            <a:xfrm>
              <a:off x="4303236" y="1457395"/>
              <a:ext cx="388033" cy="3880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7482437" y="1457395"/>
              <a:ext cx="422525" cy="422525"/>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3" name="AutoShape 53"/>
          <p:cNvSpPr/>
          <p:nvPr/>
        </p:nvSpPr>
        <p:spPr>
          <a:xfrm>
            <a:off x="5116990" y="4002691"/>
            <a:ext cx="1975009" cy="1975009"/>
          </a:xfrm>
          <a:prstGeom prst="ellipse">
            <a:avLst/>
          </a:prstGeom>
          <a:solidFill>
            <a:srgbClr val="FFFEFE">
              <a:alpha val="0"/>
            </a:srgbClr>
          </a:solidFill>
          <a:ln w="21431">
            <a:solidFill>
              <a:schemeClr val="accent3">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8300769" y="4023836"/>
            <a:ext cx="1975009" cy="1972913"/>
          </a:xfrm>
          <a:prstGeom prst="ellipse">
            <a:avLst/>
          </a:prstGeom>
          <a:solidFill>
            <a:srgbClr val="FFFFFF">
              <a:alpha val="0"/>
            </a:srgbClr>
          </a:solidFill>
          <a:ln w="19050">
            <a:solidFill>
              <a:schemeClr val="accent6">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2060171" y="4450985"/>
            <a:ext cx="1862848"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物业类型</a:t>
            </a:r>
          </a:p>
        </p:txBody>
      </p:sp>
      <p:sp>
        <p:nvSpPr>
          <p:cNvPr id="56" name="TextBox 56"/>
          <p:cNvSpPr txBox="1"/>
          <p:nvPr/>
        </p:nvSpPr>
        <p:spPr>
          <a:xfrm>
            <a:off x="5200576"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建筑面积</a:t>
            </a:r>
          </a:p>
        </p:txBody>
      </p:sp>
      <p:sp>
        <p:nvSpPr>
          <p:cNvPr id="57" name="TextBox 57"/>
          <p:cNvSpPr txBox="1"/>
          <p:nvPr/>
        </p:nvSpPr>
        <p:spPr>
          <a:xfrm>
            <a:off x="8356850"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地理位置</a:t>
            </a:r>
          </a:p>
        </p:txBody>
      </p:sp>
      <p:sp>
        <p:nvSpPr>
          <p:cNvPr id="58" name="AutoShape 58"/>
          <p:cNvSpPr/>
          <p:nvPr/>
        </p:nvSpPr>
        <p:spPr>
          <a:xfrm>
            <a:off x="8615094" y="4850347"/>
            <a:ext cx="1346359" cy="708660"/>
          </a:xfrm>
          <a:prstGeom prst="rect">
            <a:avLst/>
          </a:prstGeom>
          <a:solidFill>
            <a:srgbClr val="FFFFFF">
              <a:alpha val="0"/>
            </a:srgbClr>
          </a:solidFill>
          <a:ln>
            <a:solidFill>
              <a:schemeClr val="accent4">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TextBox 59"/>
          <p:cNvSpPr txBox="1"/>
          <p:nvPr/>
        </p:nvSpPr>
        <p:spPr>
          <a:xfrm>
            <a:off x="2202233"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住宅、商业、工业等</a:t>
            </a:r>
          </a:p>
        </p:txBody>
      </p:sp>
      <p:sp>
        <p:nvSpPr>
          <p:cNvPr id="60" name="TextBox 60"/>
          <p:cNvSpPr txBox="1"/>
          <p:nvPr/>
        </p:nvSpPr>
        <p:spPr>
          <a:xfrm>
            <a:off x="5362530" y="4850347"/>
            <a:ext cx="1483930" cy="929437"/>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包括套内面积和公摊面积</a:t>
            </a:r>
          </a:p>
        </p:txBody>
      </p:sp>
      <p:sp>
        <p:nvSpPr>
          <p:cNvPr id="61" name="TextBox 61"/>
          <p:cNvSpPr txBox="1"/>
          <p:nvPr/>
        </p:nvSpPr>
        <p:spPr>
          <a:xfrm>
            <a:off x="8546309"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区域、交通、配套设施等</a:t>
            </a:r>
          </a:p>
        </p:txBody>
      </p:sp>
      <p:sp>
        <p:nvSpPr>
          <p:cNvPr id="62" name="Freeform 62"/>
          <p:cNvSpPr/>
          <p:nvPr/>
        </p:nvSpPr>
        <p:spPr>
          <a:xfrm>
            <a:off x="2710345" y="4111847"/>
            <a:ext cx="386763" cy="38676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5932036" y="4134410"/>
            <a:ext cx="344918" cy="344918"/>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9085634" y="4181761"/>
            <a:ext cx="405279" cy="405279"/>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777" r="1077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64" r="1876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4881" r="14881"/>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估价目的及需求</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为买卖双方提供参考价格</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为银行或其他金融机构提供抵押物价值评估</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为出租方和承租方提供租金参考依据</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为法院、仲裁机构等提供涉案房地产价值评估</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买卖交易</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抵押贷款</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租赁经营</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司法仲裁</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宏观经济环境</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房地产市场概况</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类似物业成交案例</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市场趋势预测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市场背景分析</a:t>
              </a:r>
            </a:p>
          </p:txBody>
        </p:sp>
      </p:grpSp>
      <p:pic>
        <p:nvPicPr>
          <p:cNvPr id="28" name="Picture 28"/>
          <p:cNvPicPr>
            <a:picLocks noChangeAspect="1"/>
          </p:cNvPicPr>
          <p:nvPr/>
        </p:nvPicPr>
        <p:blipFill>
          <a:blip r:embed="rId2"/>
          <a:srcRect l="16589" r="1658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98" r="16598"/>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3708" r="13708"/>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国家及地方经济发展状况、政策走向等</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供需关系、价格走势、竞争态势等</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近期类似物业成交价格、成交周期等</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未来市场发展趋势、风险因素等</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估价方法与过程</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建立价格可比基础</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对可比实例的成交价格进行换算处理，消除交易情况、交易日期和房地产状况等方面的差异。</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选择可比实例</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在相同或类似市场中寻找与估价对象相似的房地产交易实例。</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进行交易情况修正</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将可比实例的实际成交价格修正为正常市场价格。</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进行房地产状况修正</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将可比实例在其房地产状况下的价格修正为估价对象房地产状况下的价格。</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进行交易日期修正</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将可比实例在其成交日期时的价格修正为估价时点的价格。</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市场比较法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405020"/>
            <a:ext cx="460057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搜集有关收入和费用的资料</a:t>
            </a:r>
          </a:p>
        </p:txBody>
      </p:sp>
      <p:sp>
        <p:nvSpPr>
          <p:cNvPr id="9" name="TextBox 9"/>
          <p:cNvSpPr txBox="1"/>
          <p:nvPr/>
        </p:nvSpPr>
        <p:spPr>
          <a:xfrm>
            <a:off x="1596603" y="1890788"/>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包括房地产的租金收入、经营费用、管理费用、税金等。</a:t>
            </a:r>
          </a:p>
        </p:txBody>
      </p:sp>
      <p:sp>
        <p:nvSpPr>
          <p:cNvPr id="10" name="TextBox 10"/>
          <p:cNvSpPr txBox="1"/>
          <p:nvPr/>
        </p:nvSpPr>
        <p:spPr>
          <a:xfrm>
            <a:off x="7246698" y="1405020"/>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估算运营费用</a:t>
            </a:r>
          </a:p>
        </p:txBody>
      </p:sp>
      <p:sp>
        <p:nvSpPr>
          <p:cNvPr id="11" name="TextBox 11"/>
          <p:cNvSpPr txBox="1"/>
          <p:nvPr/>
        </p:nvSpPr>
        <p:spPr>
          <a:xfrm>
            <a:off x="7246698" y="1866404"/>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估算维持房地产正常运营所需的各项费用。</a:t>
            </a:r>
          </a:p>
        </p:txBody>
      </p:sp>
      <p:sp>
        <p:nvSpPr>
          <p:cNvPr id="12" name="TextBox 12"/>
          <p:cNvSpPr txBox="1"/>
          <p:nvPr/>
        </p:nvSpPr>
        <p:spPr>
          <a:xfrm>
            <a:off x="1596603" y="3037215"/>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估算潜在毛收入</a:t>
            </a:r>
          </a:p>
        </p:txBody>
      </p:sp>
      <p:sp>
        <p:nvSpPr>
          <p:cNvPr id="13" name="TextBox 13"/>
          <p:cNvSpPr txBox="1"/>
          <p:nvPr/>
        </p:nvSpPr>
        <p:spPr>
          <a:xfrm>
            <a:off x="1596603" y="3547367"/>
            <a:ext cx="44196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根据市场情况和房地产状况，估算房地产在未来可能产生的最大收入。</a:t>
            </a:r>
          </a:p>
        </p:txBody>
      </p:sp>
      <p:sp>
        <p:nvSpPr>
          <p:cNvPr id="14" name="TextBox 14"/>
          <p:cNvSpPr txBox="1"/>
          <p:nvPr/>
        </p:nvSpPr>
        <p:spPr>
          <a:xfrm>
            <a:off x="7246698" y="3037215"/>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估算净收益</a:t>
            </a:r>
          </a:p>
        </p:txBody>
      </p:sp>
      <p:sp>
        <p:nvSpPr>
          <p:cNvPr id="15" name="TextBox 15"/>
          <p:cNvSpPr txBox="1"/>
          <p:nvPr/>
        </p:nvSpPr>
        <p:spPr>
          <a:xfrm>
            <a:off x="7246698" y="3547367"/>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有效毛收入扣除运营费用后即为净收益。</a:t>
            </a:r>
          </a:p>
        </p:txBody>
      </p:sp>
      <p:sp>
        <p:nvSpPr>
          <p:cNvPr id="16" name="TextBox 16"/>
          <p:cNvSpPr txBox="1"/>
          <p:nvPr/>
        </p:nvSpPr>
        <p:spPr>
          <a:xfrm>
            <a:off x="1596603" y="4632977"/>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估算有效毛收入</a:t>
            </a:r>
          </a:p>
        </p:txBody>
      </p:sp>
      <p:sp>
        <p:nvSpPr>
          <p:cNvPr id="17" name="TextBox 17"/>
          <p:cNvSpPr txBox="1"/>
          <p:nvPr/>
        </p:nvSpPr>
        <p:spPr>
          <a:xfrm>
            <a:off x="1596603" y="5155321"/>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从潜在毛收入中扣除空置和收租损失后，再加上其他收入。</a:t>
            </a:r>
          </a:p>
        </p:txBody>
      </p:sp>
      <p:sp>
        <p:nvSpPr>
          <p:cNvPr id="18" name="TextBox 18"/>
          <p:cNvSpPr txBox="1"/>
          <p:nvPr/>
        </p:nvSpPr>
        <p:spPr>
          <a:xfrm>
            <a:off x="7246698" y="4632977"/>
            <a:ext cx="473392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选用适当的资本化率</a:t>
            </a:r>
          </a:p>
        </p:txBody>
      </p:sp>
      <p:sp>
        <p:nvSpPr>
          <p:cNvPr id="19" name="TextBox 19"/>
          <p:cNvSpPr txBox="1"/>
          <p:nvPr/>
        </p:nvSpPr>
        <p:spPr>
          <a:xfrm>
            <a:off x="7246698" y="5155321"/>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根据市场情况和房地产风险程度，选用适当的资本化率将未来净收益折现到估价时点。</a:t>
            </a:r>
          </a:p>
        </p:txBody>
      </p:sp>
      <p:sp>
        <p:nvSpPr>
          <p:cNvPr id="20" name="Freeform 20"/>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收益还原法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3338" b="33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成本逼近法</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估算土地取得成本</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根据土地取得方式和来源，估算土地取得成本。</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估算开发成本</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根据开发程度和规划条件，估算开发成本。</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估算管理费用</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根据开发规模和周期，估算管理费用。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792" r="1379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根据投资额和资金时间价值，估算投资利息。</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估算投资利息</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根据销售收入和税率，估算销售税费。</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估算销售税费</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根据开发风险和行业平均利润率，估算开发利润。</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估算开发利润</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将以上各项成本相加，得到积算价格。</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求取积算价格</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成本逼近法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调查待开发房地产的基本…</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包括土地位置、面积、用途、规划条件等。</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选择最佳的开发利用方式</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根据市场情况和规划条件，选择最佳的开发利用方式。</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估计开发完成后的房地产…</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根据市场情况和类似房地产的价格，估计开发完成后的房地产价值。</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估算开发成本、管理费用…</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根据假设的开发利用方式和类似房地产的开发成本等资料，估算各项费用。</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求取待估房地产的价格</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将开发完成后的房地产价值减去各项费用后，得到待估房地产的价格。</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假设开发法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估价结果与分析</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958" r="25958"/>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某商业综合体</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估价对象</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估价方法</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估价结果</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估价时点</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收益法、市场比较法</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总价值为10亿元，单价为2万元/平方米</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2023年1月1日</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估价结果汇总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https://d.book118.com/545001130103011113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3283D"/>
      </a:dk1>
      <a:lt1>
        <a:srgbClr val="F4F7FF"/>
      </a:lt1>
      <a:dk2>
        <a:srgbClr val="36324A"/>
      </a:dk2>
      <a:lt2>
        <a:srgbClr val="FFFFFF"/>
      </a:lt2>
      <a:accent1>
        <a:srgbClr val="485077"/>
      </a:accent1>
      <a:accent2>
        <a:srgbClr val="6382AD"/>
      </a:accent2>
      <a:accent3>
        <a:srgbClr val="757294"/>
      </a:accent3>
      <a:accent4>
        <a:srgbClr val="93AFCE"/>
      </a:accent4>
      <a:accent5>
        <a:srgbClr val="7186AF"/>
      </a:accent5>
      <a:accent6>
        <a:srgbClr val="AD99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116</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STSong</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2024-09-19T22:51:56.445</cp:lastPrinted>
  <dcterms:created xsi:type="dcterms:W3CDTF">2024-09-19T14:51:56Z</dcterms:created>
  <dcterms:modified xsi:type="dcterms:W3CDTF">2024-09-19T14:51:58Z</dcterms:modified>
</cp:coreProperties>
</file>