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9144000" cy="51435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emf" /><Relationship Id="rId2" Type="http://schemas.openxmlformats.org/officeDocument/2006/relationships/image" Target="../media/image12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emf" /><Relationship Id="rId2" Type="http://schemas.openxmlformats.org/officeDocument/2006/relationships/image" Target="../media/image18.e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buFont typeface="Arial" pitchFamily="34" charset="0"/>
              <a:buNone/>
              <a:defRPr sz="12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buFont typeface="Arial" pitchFamily="34" charset="0"/>
              <a:buNone/>
              <a:defRPr sz="1200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FA914DF6-DD62-4CB5-A0E1-5864551B4EB7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单击此处编辑母版文本样式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第二级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第三级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第四级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第五级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buFont typeface="Arial" pitchFamily="34" charset="0"/>
              <a:buNone/>
              <a:defRPr sz="12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/>
          <a:p>
            <a:pPr lvl="0" algn="r" eaLnBrk="1" hangingPunct="1">
              <a:buFont typeface="Arial" pitchFamily="34" charset="0"/>
              <a:buNone/>
            </a:pPr>
            <a:fld id="{9A0DB2DC-4C9A-4742-B13C-FB6460FD3503}" type="slidenum">
              <a:rPr lang="zh-CN" altLang="en-US" sz="1200"/>
              <a:t/>
            </a:fld>
            <a:endParaRPr lang="zh-CN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274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4275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4276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3D868-E497-46B1-BEA1-29415FB32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AF169-6E7A-4F09-A53F-C87AB899A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B57C3-A38B-4761-8202-3C13A77F2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CAC455-D47C-43FF-91BD-0BFDA7F8F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320534-E84A-4BB3-9CD0-E5E9AA08F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2DE7E4-FEFE-414D-BEDC-F9EDF4073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B9C98B-4CE4-4C4C-8B75-200CA5BA3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70E3C6-E235-47F0-B612-EABAA0A4F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1E33F5-64E2-44AF-A183-BEC3259FE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99CEB-C712-473A-AA99-289B1F24C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EEFD4-2357-4C80-BA63-47F3F916C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>
    <p:zoom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zoom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>
    <p:zoom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 smtClean="0"/>
              <a:t>单击图标添加图片</a:t>
            </a:r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>
    <p:zoom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 dpi="0" rotWithShape="1">
          <a:blip r:embed="rId1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>
    <p:zoom/>
  </p:transition>
  <p:timing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Relationship Id="rId4" Type="http://schemas.openxmlformats.org/officeDocument/2006/relationships/slide" Target="slide2.xml" TargetMode="Internal" /><Relationship Id="rId5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package" Target="../embeddings/Document1.docx" TargetMode="Internal" /><Relationship Id="rId3" Type="http://schemas.openxmlformats.org/officeDocument/2006/relationships/image" Target="../media/image6.emf" /><Relationship Id="rId4" Type="http://schemas.openxmlformats.org/officeDocument/2006/relationships/image" Target="../media/image7.png" /><Relationship Id="rId5" Type="http://schemas.openxmlformats.org/officeDocument/2006/relationships/vmlDrawing" Target="../drawings/vmlDrawing1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package" Target="../embeddings/Document2.docx" TargetMode="Internal" /><Relationship Id="rId4" Type="http://schemas.openxmlformats.org/officeDocument/2006/relationships/image" Target="../media/image8.emf" /><Relationship Id="rId5" Type="http://schemas.openxmlformats.org/officeDocument/2006/relationships/image" Target="../media/image4.png" /><Relationship Id="rId6" Type="http://schemas.openxmlformats.org/officeDocument/2006/relationships/slide" Target="slide2.xml" TargetMode="Internal" /><Relationship Id="rId7" Type="http://schemas.openxmlformats.org/officeDocument/2006/relationships/vmlDrawing" Target="../drawings/vmlDrawing2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package" Target="../embeddings/Document3.docx" TargetMode="Internal" /><Relationship Id="rId3" Type="http://schemas.openxmlformats.org/officeDocument/2006/relationships/image" Target="../media/image9.emf" /><Relationship Id="rId4" Type="http://schemas.openxmlformats.org/officeDocument/2006/relationships/image" Target="../media/image10.png" /><Relationship Id="rId5" Type="http://schemas.openxmlformats.org/officeDocument/2006/relationships/vmlDrawing" Target="../drawings/vmlDrawing3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package" Target="../embeddings/Document4.docx" TargetMode="Internal" /><Relationship Id="rId3" Type="http://schemas.openxmlformats.org/officeDocument/2006/relationships/image" Target="../media/image11.emf" /><Relationship Id="rId4" Type="http://schemas.openxmlformats.org/officeDocument/2006/relationships/package" Target="../embeddings/Document5.docx" TargetMode="Internal" /><Relationship Id="rId5" Type="http://schemas.openxmlformats.org/officeDocument/2006/relationships/image" Target="../media/image12.emf" /><Relationship Id="rId6" Type="http://schemas.openxmlformats.org/officeDocument/2006/relationships/image" Target="../media/image13.png" /><Relationship Id="rId7" Type="http://schemas.openxmlformats.org/officeDocument/2006/relationships/vmlDrawing" Target="../drawings/vmlDrawing4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package" Target="../embeddings/Document6.docx" TargetMode="Internal" /><Relationship Id="rId3" Type="http://schemas.openxmlformats.org/officeDocument/2006/relationships/image" Target="../media/image14.emf" /><Relationship Id="rId4" Type="http://schemas.openxmlformats.org/officeDocument/2006/relationships/image" Target="../media/image4.png" /><Relationship Id="rId5" Type="http://schemas.openxmlformats.org/officeDocument/2006/relationships/slide" Target="slide2.xml" TargetMode="Internal" /><Relationship Id="rId6" Type="http://schemas.openxmlformats.org/officeDocument/2006/relationships/vmlDrawing" Target="../drawings/vmlDrawing5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package" Target="../embeddings/Document7.docx" TargetMode="Internal" /><Relationship Id="rId3" Type="http://schemas.openxmlformats.org/officeDocument/2006/relationships/image" Target="../media/image17.emf" /><Relationship Id="rId4" Type="http://schemas.openxmlformats.org/officeDocument/2006/relationships/package" Target="../embeddings/Document8.docx" TargetMode="Internal" /><Relationship Id="rId5" Type="http://schemas.openxmlformats.org/officeDocument/2006/relationships/image" Target="../media/image18.emf" /><Relationship Id="rId6" Type="http://schemas.openxmlformats.org/officeDocument/2006/relationships/vmlDrawing" Target="../drawings/vmlDrawing6.v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package" Target="../embeddings/Document9.docx" TargetMode="Internal" /><Relationship Id="rId4" Type="http://schemas.openxmlformats.org/officeDocument/2006/relationships/image" Target="../media/image19.emf" /><Relationship Id="rId5" Type="http://schemas.openxmlformats.org/officeDocument/2006/relationships/image" Target="../media/image4.png" /><Relationship Id="rId6" Type="http://schemas.openxmlformats.org/officeDocument/2006/relationships/slide" Target="slide2.xml" TargetMode="Internal" /><Relationship Id="rId7" Type="http://schemas.openxmlformats.org/officeDocument/2006/relationships/vmlDrawing" Target="../drawings/vmlDrawing7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033214021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矩形 25"/>
          <p:cNvSpPr/>
          <p:nvPr/>
        </p:nvSpPr>
        <p:spPr>
          <a:xfrm>
            <a:off x="445869" y="1363027"/>
            <a:ext cx="8302595" cy="2417445"/>
          </a:xfrm>
          <a:prstGeom prst="rect">
            <a:avLst/>
          </a:prstGeom>
          <a:solidFill>
            <a:srgbClr val="729DB9">
              <a:alpha val="2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文本框 49"/>
          <p:cNvSpPr txBox="1"/>
          <p:nvPr/>
        </p:nvSpPr>
        <p:spPr>
          <a:xfrm>
            <a:off x="3738726" y="2069435"/>
            <a:ext cx="313753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600" b="1" spc="500">
                <a:latin typeface="Times New Roman" panose="02020603050405020304" pitchFamily="18" charset="0"/>
                <a:ea typeface="思源黑体 CN Bold" panose="020b0800000000000000" pitchFamily="34" charset="-122"/>
                <a:cs typeface="Times New Roman" panose="02020603050405020304" pitchFamily="18" charset="0"/>
              </a:rPr>
              <a:t>切线的判定</a:t>
            </a:r>
            <a:endParaRPr kumimoji="0" lang="zh-CN" altLang="en-US" sz="3600" b="1" i="0" u="none" strike="noStrike" kern="1200" cap="none" spc="500" normalizeH="0" baseline="0" noProof="0">
              <a:ln>
                <a:noFill/>
              </a:ln>
              <a:effectLst/>
              <a:uLnTx/>
              <a:uFillTx/>
              <a:latin typeface="Times New Roman" panose="02020603050405020304" pitchFamily="18" charset="0"/>
              <a:ea typeface="思源黑体 CN Bold" panose="020b0800000000000000" pitchFamily="34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/>
          <p:cNvSpPr/>
          <p:nvPr/>
        </p:nvSpPr>
        <p:spPr bwMode="auto">
          <a:xfrm flipV="1">
            <a:off x="3862284" y="2649497"/>
            <a:ext cx="2941964" cy="45719"/>
          </a:xfrm>
          <a:prstGeom prst="rect">
            <a:avLst/>
          </a:prstGeom>
          <a:solidFill>
            <a:srgbClr val="31A08F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2339752" y="2070005"/>
            <a:ext cx="1440250" cy="625213"/>
          </a:xfrm>
          <a:prstGeom prst="rect">
            <a:avLst/>
          </a:prstGeom>
          <a:solidFill>
            <a:srgbClr val="31A08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/>
              <a:ea typeface="思源黑体 CN Light"/>
              <a:cs typeface="+mn-cs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2360300" y="2077968"/>
            <a:ext cx="1581058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 spc="500" smtClean="0">
                <a:solidFill>
                  <a:schemeClr val="bg1"/>
                </a:solidFill>
                <a:latin typeface="+mj-lt"/>
                <a:ea typeface="思源黑体 CN Bold" panose="020b0800000000000000" pitchFamily="34" charset="-122"/>
              </a:rPr>
              <a:t>3.6.3</a:t>
            </a:r>
            <a:endParaRPr lang="zh-CN" altLang="en-US" sz="3600" b="1" spc="500">
              <a:solidFill>
                <a:schemeClr val="bg1"/>
              </a:solidFill>
              <a:latin typeface="+mj-lt"/>
              <a:ea typeface="思源黑体 CN Bold" panose="020b0800000000000000" pitchFamily="34" charset="-122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251520" y="0"/>
            <a:ext cx="2088232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" name="TextBox 5"/>
          <p:cNvSpPr txBox="1">
            <a:spLocks noChangeArrowheads="1"/>
          </p:cNvSpPr>
          <p:nvPr/>
        </p:nvSpPr>
        <p:spPr bwMode="auto">
          <a:xfrm>
            <a:off x="359043" y="0"/>
            <a:ext cx="3564885" cy="414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21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北师</a:t>
            </a:r>
            <a:r>
              <a:rPr kumimoji="0" lang="zh-CN" altLang="en-US" sz="2100" b="1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版 九</a:t>
            </a:r>
            <a:r>
              <a:rPr lang="zh-CN" altLang="en-US" sz="21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年级下</a:t>
            </a:r>
            <a:endParaRPr kumimoji="0" lang="zh-CN" altLang="en-US" sz="2100" b="1" i="0" u="none" strike="noStrike" kern="1200" cap="none" spc="0" normalizeH="0" baseline="0" noProof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黑体" panose="02010609060101010101" pitchFamily="49" charset="-122"/>
            </a:endParaRPr>
          </a:p>
        </p:txBody>
      </p:sp>
      <p:sp>
        <p:nvSpPr>
          <p:cNvPr id="25" name="矩形: 圆角 9"/>
          <p:cNvSpPr/>
          <p:nvPr/>
        </p:nvSpPr>
        <p:spPr>
          <a:xfrm>
            <a:off x="7452320" y="627534"/>
            <a:ext cx="1245810" cy="267084"/>
          </a:xfrm>
          <a:prstGeom prst="roundRect">
            <a:avLst>
              <a:gd name="adj" fmla="val 50000"/>
            </a:avLst>
          </a:prstGeom>
          <a:solidFill>
            <a:srgbClr val="83C4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dist"/>
            <a:r>
              <a:rPr lang="zh-CN" altLang="en-US" sz="1200" spc="3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第三章 圆</a:t>
            </a:r>
            <a:endParaRPr lang="zh-CN" altLang="en-US" sz="1200" spc="3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431161" y="3858558"/>
            <a:ext cx="8302595" cy="45719"/>
          </a:xfrm>
          <a:prstGeom prst="rect">
            <a:avLst/>
          </a:prstGeom>
          <a:solidFill>
            <a:srgbClr val="729DB9">
              <a:alpha val="3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/>
        </p:nvSpPr>
        <p:spPr>
          <a:xfrm>
            <a:off x="431161" y="3927833"/>
            <a:ext cx="8302595" cy="45719"/>
          </a:xfrm>
          <a:prstGeom prst="rect">
            <a:avLst/>
          </a:prstGeom>
          <a:solidFill>
            <a:srgbClr val="729DB9">
              <a:alpha val="3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>
    <p:zoom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矩形 67"/>
          <p:cNvSpPr/>
          <p:nvPr/>
        </p:nvSpPr>
        <p:spPr>
          <a:xfrm>
            <a:off x="3298158" y="1419622"/>
            <a:ext cx="403225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A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147" name="矩形 68"/>
          <p:cNvSpPr/>
          <p:nvPr/>
        </p:nvSpPr>
        <p:spPr>
          <a:xfrm>
            <a:off x="3298158" y="2237755"/>
            <a:ext cx="110109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400" b="1" smtClean="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①</a:t>
            </a:r>
            <a:r>
              <a:rPr lang="zh-CN" altLang="zh-CN" sz="2400" b="1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②</a:t>
            </a:r>
            <a:r>
              <a:rPr lang="zh-CN" altLang="zh-CN" sz="2400" b="1" smtClean="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④</a:t>
            </a:r>
            <a:endParaRPr lang="zh-CN" altLang="en-US" sz="2400"/>
          </a:p>
        </p:txBody>
      </p:sp>
      <p:grpSp>
        <p:nvGrpSpPr>
          <p:cNvPr id="14340" name="组合 22"/>
          <p:cNvGrpSpPr/>
          <p:nvPr/>
        </p:nvGrpSpPr>
        <p:grpSpPr>
          <a:xfrm>
            <a:off x="2600303" y="1347614"/>
            <a:ext cx="574675" cy="542925"/>
            <a:chOff x="4440081" y="981292"/>
            <a:chExt cx="574646" cy="543961"/>
          </a:xfrm>
        </p:grpSpPr>
        <p:pic>
          <p:nvPicPr>
            <p:cNvPr id="14415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16" name="TextBox 2"/>
            <p:cNvSpPr txBox="1"/>
            <p:nvPr/>
          </p:nvSpPr>
          <p:spPr>
            <a:xfrm>
              <a:off x="4558136" y="1031734"/>
              <a:ext cx="338538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1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41" name="组合 25"/>
          <p:cNvGrpSpPr/>
          <p:nvPr/>
        </p:nvGrpSpPr>
        <p:grpSpPr>
          <a:xfrm>
            <a:off x="2606653" y="2182192"/>
            <a:ext cx="574675" cy="544513"/>
            <a:chOff x="4440081" y="981292"/>
            <a:chExt cx="574646" cy="543961"/>
          </a:xfrm>
        </p:grpSpPr>
        <p:pic>
          <p:nvPicPr>
            <p:cNvPr id="14413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14" name="TextBox 2"/>
            <p:cNvSpPr txBox="1"/>
            <p:nvPr/>
          </p:nvSpPr>
          <p:spPr>
            <a:xfrm>
              <a:off x="4558136" y="1005882"/>
              <a:ext cx="338538" cy="46119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2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42" name="组合 28"/>
          <p:cNvGrpSpPr/>
          <p:nvPr/>
        </p:nvGrpSpPr>
        <p:grpSpPr>
          <a:xfrm>
            <a:off x="2600380" y="2964929"/>
            <a:ext cx="574675" cy="542925"/>
            <a:chOff x="4440081" y="981292"/>
            <a:chExt cx="574646" cy="543961"/>
          </a:xfrm>
        </p:grpSpPr>
        <p:pic>
          <p:nvPicPr>
            <p:cNvPr id="14411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12" name="TextBox 2"/>
            <p:cNvSpPr txBox="1"/>
            <p:nvPr/>
          </p:nvSpPr>
          <p:spPr>
            <a:xfrm>
              <a:off x="4566762" y="994205"/>
              <a:ext cx="338538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3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43" name="组合 31"/>
          <p:cNvGrpSpPr/>
          <p:nvPr/>
        </p:nvGrpSpPr>
        <p:grpSpPr>
          <a:xfrm>
            <a:off x="2621017" y="3746180"/>
            <a:ext cx="574675" cy="542925"/>
            <a:chOff x="4440081" y="981292"/>
            <a:chExt cx="574646" cy="543961"/>
          </a:xfrm>
        </p:grpSpPr>
        <p:pic>
          <p:nvPicPr>
            <p:cNvPr id="14409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10" name="TextBox 2"/>
            <p:cNvSpPr txBox="1"/>
            <p:nvPr/>
          </p:nvSpPr>
          <p:spPr>
            <a:xfrm>
              <a:off x="4514703" y="1002950"/>
              <a:ext cx="338538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4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46" name="组合 39"/>
          <p:cNvGrpSpPr/>
          <p:nvPr/>
        </p:nvGrpSpPr>
        <p:grpSpPr>
          <a:xfrm>
            <a:off x="5301787" y="1347614"/>
            <a:ext cx="574675" cy="542925"/>
            <a:chOff x="4440081" y="981292"/>
            <a:chExt cx="574646" cy="543961"/>
          </a:xfrm>
        </p:grpSpPr>
        <p:pic>
          <p:nvPicPr>
            <p:cNvPr id="14405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06" name="TextBox 2"/>
            <p:cNvSpPr txBox="1"/>
            <p:nvPr/>
          </p:nvSpPr>
          <p:spPr>
            <a:xfrm>
              <a:off x="4545505" y="1023092"/>
              <a:ext cx="338538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5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49" name="组合 22"/>
          <p:cNvGrpSpPr/>
          <p:nvPr/>
        </p:nvGrpSpPr>
        <p:grpSpPr>
          <a:xfrm>
            <a:off x="5301711" y="2211710"/>
            <a:ext cx="574675" cy="542925"/>
            <a:chOff x="4440081" y="981292"/>
            <a:chExt cx="574646" cy="543961"/>
          </a:xfrm>
        </p:grpSpPr>
        <p:pic>
          <p:nvPicPr>
            <p:cNvPr id="14403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04" name="TextBox 2"/>
            <p:cNvSpPr txBox="1"/>
            <p:nvPr/>
          </p:nvSpPr>
          <p:spPr>
            <a:xfrm>
              <a:off x="4558136" y="1011147"/>
              <a:ext cx="338538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6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50" name="组合 25"/>
          <p:cNvGrpSpPr/>
          <p:nvPr/>
        </p:nvGrpSpPr>
        <p:grpSpPr>
          <a:xfrm>
            <a:off x="5308061" y="2976984"/>
            <a:ext cx="574675" cy="544513"/>
            <a:chOff x="4440081" y="981292"/>
            <a:chExt cx="574646" cy="543961"/>
          </a:xfrm>
        </p:grpSpPr>
        <p:pic>
          <p:nvPicPr>
            <p:cNvPr id="14401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02" name="TextBox 2"/>
            <p:cNvSpPr txBox="1"/>
            <p:nvPr/>
          </p:nvSpPr>
          <p:spPr>
            <a:xfrm>
              <a:off x="4558136" y="1005882"/>
              <a:ext cx="338538" cy="46119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7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81" name="组合 80"/>
          <p:cNvGrpSpPr/>
          <p:nvPr/>
        </p:nvGrpSpPr>
        <p:grpSpPr>
          <a:xfrm>
            <a:off x="7308304" y="611620"/>
            <a:ext cx="1442707" cy="447962"/>
            <a:chOff x="7088732" y="567070"/>
            <a:chExt cx="1442707" cy="447962"/>
          </a:xfrm>
        </p:grpSpPr>
        <p:sp>
          <p:nvSpPr>
            <p:cNvPr id="82" name="椭圆 81"/>
            <p:cNvSpPr/>
            <p:nvPr/>
          </p:nvSpPr>
          <p:spPr>
            <a:xfrm flipH="1">
              <a:off x="7088732" y="583985"/>
              <a:ext cx="431047" cy="431047"/>
            </a:xfrm>
            <a:prstGeom prst="ellipse">
              <a:avLst/>
            </a:prstGeom>
            <a:solidFill>
              <a:srgbClr val="729DB9">
                <a:alpha val="8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zh-CN" sz="2800">
                <a:latin typeface="腾祥面包体简" panose="01010104010101010101" charset="-122"/>
                <a:ea typeface="腾祥面包体简" panose="01010104010101010101" charset="-122"/>
              </a:endParaRPr>
            </a:p>
          </p:txBody>
        </p:sp>
        <p:sp>
          <p:nvSpPr>
            <p:cNvPr id="83" name="椭圆 82"/>
            <p:cNvSpPr/>
            <p:nvPr/>
          </p:nvSpPr>
          <p:spPr>
            <a:xfrm flipH="1">
              <a:off x="7449773" y="581782"/>
              <a:ext cx="431047" cy="431047"/>
            </a:xfrm>
            <a:prstGeom prst="ellipse">
              <a:avLst/>
            </a:prstGeom>
            <a:solidFill>
              <a:srgbClr val="83C4E0">
                <a:alpha val="8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zh-CN" sz="2800">
                <a:latin typeface="腾祥面包体简" panose="01010104010101010101" charset="-122"/>
                <a:ea typeface="腾祥面包体简" panose="01010104010101010101" charset="-122"/>
              </a:endParaRPr>
            </a:p>
          </p:txBody>
        </p:sp>
        <p:sp>
          <p:nvSpPr>
            <p:cNvPr id="84" name="椭圆 83"/>
            <p:cNvSpPr/>
            <p:nvPr/>
          </p:nvSpPr>
          <p:spPr>
            <a:xfrm flipH="1">
              <a:off x="7760554" y="567071"/>
              <a:ext cx="431047" cy="431047"/>
            </a:xfrm>
            <a:prstGeom prst="ellipse">
              <a:avLst/>
            </a:prstGeom>
            <a:solidFill>
              <a:srgbClr val="729DB9">
                <a:alpha val="8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zh-CN" sz="2800">
                <a:latin typeface="腾祥面包体简" panose="01010104010101010101" charset="-122"/>
                <a:ea typeface="腾祥面包体简" panose="01010104010101010101" charset="-122"/>
              </a:endParaRPr>
            </a:p>
          </p:txBody>
        </p:sp>
        <p:sp>
          <p:nvSpPr>
            <p:cNvPr id="85" name="椭圆 84"/>
            <p:cNvSpPr/>
            <p:nvPr/>
          </p:nvSpPr>
          <p:spPr>
            <a:xfrm flipH="1">
              <a:off x="8100392" y="567070"/>
              <a:ext cx="431047" cy="431047"/>
            </a:xfrm>
            <a:prstGeom prst="ellipse">
              <a:avLst/>
            </a:prstGeom>
            <a:solidFill>
              <a:srgbClr val="83C4E0">
                <a:alpha val="8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zh-CN" sz="2800">
                <a:latin typeface="腾祥面包体简" panose="01010104010101010101" charset="-122"/>
                <a:ea typeface="腾祥面包体简" panose="01010104010101010101" charset="-122"/>
              </a:endParaRPr>
            </a:p>
          </p:txBody>
        </p:sp>
      </p:grpSp>
      <p:sp>
        <p:nvSpPr>
          <p:cNvPr id="28" name="圆角矩形 27"/>
          <p:cNvSpPr/>
          <p:nvPr/>
        </p:nvSpPr>
        <p:spPr>
          <a:xfrm>
            <a:off x="7164288" y="650082"/>
            <a:ext cx="1738758" cy="35083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R="0" algn="ctr" eaLnBrk="0" hangingPunct="0">
              <a:buClrTx/>
              <a:buSzTx/>
              <a:defRPr/>
            </a:pPr>
            <a:r>
              <a:rPr lang="zh-CN" altLang="en-US" sz="21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答 案 呈 现</a:t>
            </a:r>
            <a:endParaRPr lang="zh-CN" altLang="en-US" sz="21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87" name="组合 86"/>
          <p:cNvGrpSpPr/>
          <p:nvPr/>
        </p:nvGrpSpPr>
        <p:grpSpPr>
          <a:xfrm>
            <a:off x="769938" y="650132"/>
            <a:ext cx="2073870" cy="259420"/>
            <a:chOff x="7111403" y="565073"/>
            <a:chExt cx="1856675" cy="259770"/>
          </a:xfrm>
        </p:grpSpPr>
        <p:sp>
          <p:nvSpPr>
            <p:cNvPr id="88" name="TextBox 87"/>
            <p:cNvSpPr txBox="1"/>
            <p:nvPr/>
          </p:nvSpPr>
          <p:spPr>
            <a:xfrm>
              <a:off x="7111403" y="570585"/>
              <a:ext cx="1856675" cy="254258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R="0" defTabSz="914400" eaLnBrk="0" hangingPunct="0">
                <a:buClrTx/>
                <a:buSzTx/>
                <a:buFontTx/>
                <a:defRPr/>
              </a:pPr>
              <a:r>
                <a:rPr lang="zh-CN" altLang="en-US" sz="1050">
                  <a:latin typeface="华文行楷" panose="02010800040101010101" pitchFamily="2" charset="-122"/>
                  <a:ea typeface="华文行楷" panose="02010800040101010101" pitchFamily="2" charset="-122"/>
                </a:rPr>
                <a:t>温馨</a:t>
              </a:r>
              <a:r>
                <a:rPr kumimoji="0" lang="zh-CN" altLang="en-US" sz="1050" kern="1200" cap="none" spc="0" normalizeH="0" baseline="0" noProof="0" smtClean="0">
                  <a:latin typeface="华文行楷" panose="02010800040101010101" pitchFamily="2" charset="-122"/>
                  <a:ea typeface="华文行楷" panose="02010800040101010101" pitchFamily="2" charset="-122"/>
                  <a:cs typeface="+mn-cs"/>
                </a:rPr>
                <a:t>提示</a:t>
              </a:r>
              <a:r>
                <a:rPr kumimoji="0" lang="zh-CN" altLang="en-US" sz="1050" kern="1200" cap="none" spc="0" normalizeH="0" baseline="0" noProof="0">
                  <a:latin typeface="+mn-ea"/>
                  <a:ea typeface="+mn-ea"/>
                  <a:cs typeface="+mn-cs"/>
                </a:rPr>
                <a:t>：</a:t>
              </a:r>
              <a:r>
                <a:rPr kumimoji="0" lang="zh-CN" altLang="en-US" sz="1000" kern="1200" cap="none" spc="0" normalizeH="0" baseline="0" noProof="0">
                  <a:latin typeface="微软雅黑" panose="020b0503020204020204" pitchFamily="34" charset="-122"/>
                  <a:ea typeface="微软雅黑" panose="020b0503020204020204" pitchFamily="34" charset="-122"/>
                </a:rPr>
                <a:t>点击      </a:t>
              </a:r>
              <a:r>
                <a:rPr kumimoji="0" lang="zh-CN" altLang="en-US" sz="1000" kern="1200" cap="none" spc="0" normalizeH="0" baseline="0" noProof="0" smtClean="0">
                  <a:latin typeface="微软雅黑" panose="020b0503020204020204" pitchFamily="34" charset="-122"/>
                  <a:ea typeface="微软雅黑" panose="020b0503020204020204" pitchFamily="34" charset="-122"/>
                </a:rPr>
                <a:t>进入</a:t>
              </a:r>
              <a:r>
                <a:rPr kumimoji="0" lang="zh-CN" altLang="en-US" sz="1000" kern="1200" cap="none" spc="0" normalizeH="0" baseline="0" noProof="0">
                  <a:latin typeface="微软雅黑" panose="020b0503020204020204" pitchFamily="34" charset="-122"/>
                  <a:ea typeface="微软雅黑" panose="020b0503020204020204" pitchFamily="34" charset="-122"/>
                </a:rPr>
                <a:t>讲评</a:t>
              </a:r>
              <a:endParaRPr kumimoji="0" lang="zh-CN" altLang="en-US" sz="1000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pic>
          <p:nvPicPr>
            <p:cNvPr id="89" name="Picture 2" descr="C:\Users\Administrator\Desktop\习题课件\题序框 (2)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989768" y="565073"/>
              <a:ext cx="252268" cy="247943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90" name="TextBox 5"/>
          <p:cNvSpPr txBox="1">
            <a:spLocks noChangeArrowheads="1"/>
          </p:cNvSpPr>
          <p:nvPr/>
        </p:nvSpPr>
        <p:spPr bwMode="auto">
          <a:xfrm>
            <a:off x="773951" y="-4703"/>
            <a:ext cx="2861945" cy="414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sz="2100" b="1" i="0" u="none" strike="noStrike" kern="1200" cap="none" spc="0" normalizeH="0" baseline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/>
              <a:t>习题链接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6146" grpId="0"/>
      <p:bldP spid="614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611560" y="658446"/>
            <a:ext cx="7921253" cy="396938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如图，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是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的直径，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交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于点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DE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⊥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于点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E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，要使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DE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是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的切线，还需补充一个条件，则补充的条件不正确的是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DE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DO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AC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CD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DB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AC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∥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OD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622711" y="740325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4849758" y="1924883"/>
            <a:ext cx="403225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</a:rPr>
              <a:t>A</a:t>
            </a:r>
            <a:endParaRPr lang="zh-CN" altLang="en-US" sz="2400"/>
          </a:p>
        </p:txBody>
      </p:sp>
      <p:pic>
        <p:nvPicPr>
          <p:cNvPr id="6" name="Picture 7" descr="C:\Users\Administrator\Desktop\习题课件\返回框.png">
            <a:hlinkClick r:id="rId4" action="ppaction://hlinksldjump?num=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80113" y="2326502"/>
            <a:ext cx="1872208" cy="20395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1263650" y="627063"/>
          <a:ext cx="7253288" cy="41195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2" imgW="7312025" imgH="4161155" progId="Word.Document.12">
                  <p:embed/>
                </p:oleObj>
              </mc:Choice>
              <mc:Fallback>
                <p:oleObj name="文档" r:id="rId2" imgW="7312025" imgH="416115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263650" y="627063"/>
                        <a:ext cx="7253288" cy="4119562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椭圆 5"/>
          <p:cNvSpPr/>
          <p:nvPr/>
        </p:nvSpPr>
        <p:spPr>
          <a:xfrm>
            <a:off x="616924" y="662932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 smtClean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4899355" y="4198317"/>
            <a:ext cx="1101090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400" b="1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①②④</a:t>
            </a:r>
            <a:endParaRPr lang="zh-CN" altLang="en-US" sz="240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16216" y="2557524"/>
            <a:ext cx="1970731" cy="203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611189" y="442744"/>
            <a:ext cx="3528764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kumimoji="0" lang="zh-CN" altLang="zh-CN" sz="2400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点拨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endParaRPr kumimoji="0" lang="en-US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139DDB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610815" y="987094"/>
            <a:ext cx="7921625" cy="392811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627380">
              <a:lnSpc>
                <a:spcPct val="130000"/>
              </a:lnSpc>
              <a:spcAft>
                <a:spcPct val="0"/>
              </a:spcAft>
            </a:pP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∵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点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与点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关于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对称，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∴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是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CD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</a:t>
            </a:r>
            <a:r>
              <a:rPr lang="zh-CN" altLang="zh-CN" sz="2400" b="1" kern="100" smtClean="0">
                <a:latin typeface="Times New Roman" panose="02020603050405020304"/>
                <a:cs typeface="Times New Roman" panose="02020603050405020304"/>
              </a:rPr>
              <a:t>垂直平分线</a:t>
            </a:r>
            <a:r>
              <a:rPr lang="en-US" altLang="zh-CN" sz="2400" b="1" kern="100" smtClean="0">
                <a:latin typeface="Times New Roman" panose="02020603050405020304"/>
                <a:cs typeface="Times New Roman" panose="02020603050405020304"/>
              </a:rPr>
              <a:t>. </a:t>
            </a:r>
            <a:r>
              <a:rPr lang="zh-CN" altLang="zh-CN" sz="2400" b="1" kern="100" smtClean="0">
                <a:latin typeface="宋体" panose="02010600030101010101" pitchFamily="2" charset="-122"/>
                <a:cs typeface="宋体" panose="02010600030101010101" pitchFamily="2" charset="-122"/>
              </a:rPr>
              <a:t>∴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BC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.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∴∠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BCD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BDC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.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∵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BD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∥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CE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∴∠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BDC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DCE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.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∴∠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DCE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BCD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，即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CD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平分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BCE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，故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①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正确</a:t>
            </a:r>
            <a:r>
              <a:rPr lang="zh-CN" altLang="zh-CN" sz="2400" b="1" kern="100" smtClean="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zh-CN" altLang="zh-CN" sz="2400" b="1" kern="100" smtClean="0">
                <a:latin typeface="宋体" panose="02010600030101010101" pitchFamily="2" charset="-122"/>
                <a:cs typeface="宋体" panose="02010600030101010101" pitchFamily="2" charset="-122"/>
              </a:rPr>
              <a:t>∵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四边形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ACBE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是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的内接四边形，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∴∠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ACB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＋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AEB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180°.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∵∠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AEB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＋∠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DEB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180°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∴∠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DEB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ACB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.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∵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∴△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ADB</a:t>
            </a:r>
            <a:r>
              <a:rPr lang="zh-CN" altLang="zh-CN" sz="2400" b="1" kern="100" smtClean="0">
                <a:latin typeface="宋体" panose="02010600030101010101" pitchFamily="2" charset="-122"/>
                <a:cs typeface="宋体" panose="02010600030101010101" pitchFamily="2" charset="-122"/>
              </a:rPr>
              <a:t>≌</a:t>
            </a:r>
            <a:r>
              <a:rPr lang="en-US" altLang="zh-CN" sz="2400" b="1" kern="100" smtClean="0">
                <a:latin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2400" b="1" kern="100" smtClean="0">
                <a:latin typeface="宋体" panose="02010600030101010101" pitchFamily="2" charset="-122"/>
                <a:cs typeface="宋体" panose="02010600030101010101" pitchFamily="2" charset="-122"/>
              </a:rPr>
              <a:t>△</a:t>
            </a:r>
            <a:r>
              <a:rPr lang="en-US" altLang="zh-CN" sz="2400" b="1" i="1" kern="100" smtClean="0">
                <a:latin typeface="Times New Roman" panose="02020603050405020304"/>
                <a:cs typeface="Courier New" panose="02070309020205020404"/>
              </a:rPr>
              <a:t>ACB</a:t>
            </a: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(SSS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)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∴∠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ADB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ACB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.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∴∠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DEB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ADB</a:t>
            </a: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. </a:t>
            </a:r>
            <a:r>
              <a:rPr lang="zh-CN" altLang="zh-CN" sz="2400" b="1" kern="100" smtClean="0">
                <a:latin typeface="宋体" panose="02010600030101010101" pitchFamily="2" charset="-122"/>
                <a:cs typeface="宋体" panose="02010600030101010101" pitchFamily="2" charset="-122"/>
              </a:rPr>
              <a:t>∴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BE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，故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②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正确．</a:t>
            </a:r>
            <a:endParaRPr lang="zh-CN" altLang="zh-CN" sz="16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760413" y="987574"/>
          <a:ext cx="7499350" cy="29479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文档" r:id="rId3" imgW="7561580" imgH="2972435" progId="Word.Document.12">
                  <p:embed/>
                </p:oleObj>
              </mc:Choice>
              <mc:Fallback>
                <p:oleObj name="文档" r:id="rId3" imgW="7561580" imgH="297243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760413" y="987574"/>
                        <a:ext cx="7499350" cy="2947987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" name="Picture 7" descr="C:\Users\Administrator\Desktop\习题课件\返回框.png">
            <a:hlinkClick r:id="rId6" action="ppaction://hlinksldjump?num=2"/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椭圆 10"/>
          <p:cNvSpPr/>
          <p:nvPr/>
        </p:nvSpPr>
        <p:spPr>
          <a:xfrm>
            <a:off x="589520" y="844831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1218446" y="792098"/>
          <a:ext cx="7202488" cy="17668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文档" r:id="rId2" imgW="7260590" imgH="1791335" progId="Word.Document.12">
                  <p:embed/>
                </p:oleObj>
              </mc:Choice>
              <mc:Fallback>
                <p:oleObj name="文档" r:id="rId2" imgW="7260590" imgH="179133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218446" y="792098"/>
                        <a:ext cx="7202488" cy="1766887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00840" y="2571750"/>
            <a:ext cx="2366962" cy="1900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755576" y="627534"/>
          <a:ext cx="5272087" cy="5937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文档" r:id="rId2" imgW="5277485" imgH="595630" progId="Word.Document.12">
                  <p:embed/>
                </p:oleObj>
              </mc:Choice>
              <mc:Fallback>
                <p:oleObj name="文档" r:id="rId2" imgW="5277485" imgH="59563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755576" y="627534"/>
                        <a:ext cx="5272087" cy="593725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对象 2"/>
          <p:cNvGraphicFramePr>
            <a:graphicFrameLocks noChangeAspect="1"/>
          </p:cNvGraphicFramePr>
          <p:nvPr/>
        </p:nvGraphicFramePr>
        <p:xfrm>
          <a:off x="1119188" y="1347614"/>
          <a:ext cx="5230812" cy="31432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文档" r:id="rId4" imgW="5277485" imgH="3173095" progId="Word.Document.12">
                  <p:embed/>
                </p:oleObj>
              </mc:Choice>
              <mc:Fallback>
                <p:oleObj name="文档" r:id="rId4" imgW="5277485" imgH="317309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119188" y="1347614"/>
                        <a:ext cx="5230812" cy="314325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24129" y="2295027"/>
            <a:ext cx="2088232" cy="16133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611188" y="699542"/>
            <a:ext cx="7921625" cy="64516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39750" indent="-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(2)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若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EAD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76°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，求证：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CB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为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的切线．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1108914" y="1368162"/>
          <a:ext cx="6935787" cy="31448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文档" r:id="rId2" imgW="6990080" imgH="3170555" progId="Word.Document.12">
                  <p:embed/>
                </p:oleObj>
              </mc:Choice>
              <mc:Fallback>
                <p:oleObj name="文档" r:id="rId2" imgW="6990080" imgH="317055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108914" y="1368162"/>
                        <a:ext cx="6935787" cy="3144838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7" name="Picture 7" descr="C:\Users\Administrator\Desktop\习题课件\返回框.png">
            <a:hlinkClick r:id="rId5" action="ppaction://hlinksldjump?num=2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611560" y="678994"/>
            <a:ext cx="7895420" cy="175323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38480" indent="1270">
              <a:lnSpc>
                <a:spcPct val="150000"/>
              </a:lnSpc>
              <a:spcAft>
                <a:spcPct val="0"/>
              </a:spcAft>
              <a:tabLst>
                <a:tab pos="3150870"/>
              </a:tabLst>
            </a:pP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如图，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O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是</a:t>
            </a:r>
            <a:r>
              <a:rPr lang="en-US" altLang="zh-CN" sz="2400" b="1">
                <a:latin typeface="Cambria Math" panose="02040503050406030204"/>
                <a:ea typeface="宋体" panose="02010600030101010101" pitchFamily="2" charset="-122"/>
                <a:cs typeface="Cambria Math" panose="02040503050406030204"/>
              </a:rPr>
              <a:t>△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ABC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的外接圆，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AD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是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O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的直径，点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F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是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AD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延长线上一点，连接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CD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CF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，且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DCF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＝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CAD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．</a:t>
            </a:r>
            <a:endParaRPr lang="zh-CN" altLang="zh-CN" sz="16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5" name="椭圆 4"/>
          <p:cNvSpPr/>
          <p:nvPr/>
        </p:nvSpPr>
        <p:spPr>
          <a:xfrm>
            <a:off x="637020" y="726800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29441" y="2363238"/>
            <a:ext cx="3459658" cy="18917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611560" y="462970"/>
            <a:ext cx="7895420" cy="64516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08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(1)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求证：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CF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是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的切线；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962125" y="1008396"/>
            <a:ext cx="6657975" cy="396938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</a:pP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【证明】如图，连接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OC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.</a:t>
            </a:r>
            <a:endParaRPr lang="zh-CN" altLang="zh-CN" sz="160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50000"/>
              </a:lnSpc>
              <a:spcAft>
                <a:spcPct val="0"/>
              </a:spcAft>
            </a:pPr>
            <a:r>
              <a:rPr lang="zh-CN" altLang="zh-CN" sz="2400" b="1" kern="100">
                <a:solidFill>
                  <a:srgbClr val="C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∵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AD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是</a:t>
            </a:r>
            <a:r>
              <a:rPr lang="zh-CN" altLang="zh-CN" sz="2400" b="1" kern="100">
                <a:solidFill>
                  <a:srgbClr val="C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的直径</a:t>
            </a:r>
            <a:r>
              <a:rPr lang="zh-CN" altLang="zh-CN" sz="2400" b="1" kern="100" smtClean="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zh-CN" altLang="zh-CN" sz="2400" b="1" kern="100" smtClean="0">
                <a:solidFill>
                  <a:srgbClr val="C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∴∠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ACD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90°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，</a:t>
            </a:r>
            <a:endParaRPr lang="zh-CN" altLang="zh-CN" sz="160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50000"/>
              </a:lnSpc>
              <a:spcAft>
                <a:spcPct val="0"/>
              </a:spcAft>
            </a:pPr>
            <a:r>
              <a:rPr lang="zh-CN" altLang="zh-CN" sz="2400" b="1" kern="100">
                <a:solidFill>
                  <a:srgbClr val="C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∴∠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ADC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＋</a:t>
            </a:r>
            <a:r>
              <a:rPr lang="zh-CN" altLang="zh-CN" sz="2400" b="1" kern="100">
                <a:solidFill>
                  <a:srgbClr val="C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CAD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90°.</a:t>
            </a:r>
            <a:endParaRPr lang="zh-CN" altLang="zh-CN" sz="160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50000"/>
              </a:lnSpc>
              <a:spcAft>
                <a:spcPct val="0"/>
              </a:spcAft>
            </a:pP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又</a:t>
            </a:r>
            <a:r>
              <a:rPr lang="zh-CN" altLang="zh-CN" sz="2400" b="1" kern="100">
                <a:solidFill>
                  <a:srgbClr val="C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∵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OC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OD</a:t>
            </a:r>
            <a:r>
              <a:rPr lang="zh-CN" altLang="zh-CN" sz="2400" b="1" kern="100" smtClean="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zh-CN" altLang="zh-CN" sz="2400" b="1" kern="100" smtClean="0">
                <a:solidFill>
                  <a:srgbClr val="C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∴∠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ADC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zh-CN" altLang="zh-CN" sz="2400" b="1" kern="100">
                <a:solidFill>
                  <a:srgbClr val="C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OCD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.</a:t>
            </a:r>
            <a:endParaRPr lang="zh-CN" altLang="zh-CN" sz="160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50000"/>
              </a:lnSpc>
              <a:spcAft>
                <a:spcPct val="0"/>
              </a:spcAft>
            </a:pP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又</a:t>
            </a:r>
            <a:r>
              <a:rPr lang="zh-CN" altLang="zh-CN" sz="2400" b="1" kern="100">
                <a:solidFill>
                  <a:srgbClr val="C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∵∠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DCF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zh-CN" altLang="zh-CN" sz="2400" b="1" kern="100">
                <a:solidFill>
                  <a:srgbClr val="C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CAD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，</a:t>
            </a:r>
            <a:endParaRPr lang="zh-CN" altLang="zh-CN" sz="160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50000"/>
              </a:lnSpc>
              <a:spcAft>
                <a:spcPct val="0"/>
              </a:spcAft>
            </a:pPr>
            <a:r>
              <a:rPr lang="zh-CN" altLang="zh-CN" sz="2400" b="1" kern="100">
                <a:solidFill>
                  <a:srgbClr val="C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∴∠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DCF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＋</a:t>
            </a:r>
            <a:r>
              <a:rPr lang="zh-CN" altLang="zh-CN" sz="2400" b="1" kern="100">
                <a:solidFill>
                  <a:srgbClr val="C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OCD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90°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zh-CN" altLang="zh-CN" sz="2400" b="1" kern="100">
                <a:solidFill>
                  <a:srgbClr val="C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OCF</a:t>
            </a:r>
            <a:r>
              <a:rPr lang="zh-CN" altLang="zh-CN" sz="2400" b="1" kern="100" smtClean="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，即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OC</a:t>
            </a:r>
            <a:r>
              <a:rPr lang="zh-CN" altLang="zh-CN" sz="2400" b="1" kern="100">
                <a:solidFill>
                  <a:srgbClr val="C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⊥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FC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.</a:t>
            </a:r>
            <a:endParaRPr lang="zh-CN" altLang="zh-CN" sz="160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50000"/>
              </a:lnSpc>
              <a:spcAft>
                <a:spcPct val="0"/>
              </a:spcAft>
            </a:pP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又</a:t>
            </a:r>
            <a:r>
              <a:rPr lang="zh-CN" altLang="zh-CN" sz="2400" b="1" kern="100">
                <a:solidFill>
                  <a:srgbClr val="C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∵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OC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是</a:t>
            </a:r>
            <a:r>
              <a:rPr lang="zh-CN" altLang="zh-CN" sz="2400" b="1" kern="100">
                <a:solidFill>
                  <a:srgbClr val="C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的半径</a:t>
            </a:r>
            <a:r>
              <a:rPr lang="zh-CN" altLang="zh-CN" sz="2400" b="1" kern="100" smtClean="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zh-CN" altLang="zh-CN" sz="2400" b="1" kern="100" smtClean="0">
                <a:solidFill>
                  <a:srgbClr val="C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∴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FC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是</a:t>
            </a:r>
            <a:r>
              <a:rPr lang="zh-CN" altLang="zh-CN" sz="2400" b="1" kern="100">
                <a:solidFill>
                  <a:srgbClr val="C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的切线．</a:t>
            </a:r>
            <a:endParaRPr lang="zh-CN" altLang="zh-CN" sz="16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97576" y="2098606"/>
            <a:ext cx="2609404" cy="14043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755576" y="627534"/>
          <a:ext cx="5272087" cy="7921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文档" r:id="rId2" imgW="5277485" imgH="793750" progId="Word.Document.12">
                  <p:embed/>
                </p:oleObj>
              </mc:Choice>
              <mc:Fallback>
                <p:oleObj name="文档" r:id="rId2" imgW="5277485" imgH="79375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755576" y="627534"/>
                        <a:ext cx="5272087" cy="792163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对象 2"/>
          <p:cNvGraphicFramePr>
            <a:graphicFrameLocks noChangeAspect="1"/>
          </p:cNvGraphicFramePr>
          <p:nvPr/>
        </p:nvGraphicFramePr>
        <p:xfrm>
          <a:off x="1115616" y="1362442"/>
          <a:ext cx="6759575" cy="31432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文档" r:id="rId4" imgW="6813550" imgH="3170555" progId="Word.Document.12">
                  <p:embed/>
                </p:oleObj>
              </mc:Choice>
              <mc:Fallback>
                <p:oleObj name="文档" r:id="rId4" imgW="6813550" imgH="317055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115616" y="1362442"/>
                        <a:ext cx="6759575" cy="314325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971600" y="771550"/>
          <a:ext cx="6894513" cy="35337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文档" r:id="rId3" imgW="6948805" imgH="3566795" progId="Word.Document.12">
                  <p:embed/>
                </p:oleObj>
              </mc:Choice>
              <mc:Fallback>
                <p:oleObj name="文档" r:id="rId3" imgW="6948805" imgH="356679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971600" y="771550"/>
                        <a:ext cx="6894513" cy="3533775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" name="Picture 7" descr="C:\Users\Administrator\Desktop\习题课件\返回框.png">
            <a:hlinkClick r:id="rId6" action="ppaction://hlinksldjump?num=2"/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https://d.book118.com/545033214021011122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1">
  <a:themeElements>
    <a:clrScheme name="1_自定义设计方案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_自定义设计方案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>
        <a:spAutoFit/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2800" b="0" i="0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>
        <a:spAutoFit/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2800" b="0" i="0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1_自定义设计方案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自定义设计方案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自定义设计方案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自定义设计方案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自定义设计方案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自定义设计方案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8">
      <vt:lpstr>Arial</vt:lpstr>
      <vt:lpstr>Calibri</vt:lpstr>
      <vt:lpstr>宋体</vt:lpstr>
      <vt:lpstr>Times New Roman</vt:lpstr>
      <vt:lpstr>思源黑体 CN Bold</vt:lpstr>
      <vt:lpstr>微软雅黑</vt:lpstr>
      <vt:lpstr>Segoe UI</vt:lpstr>
      <vt:lpstr>思源黑体 CN Light</vt:lpstr>
      <vt:lpstr>黑体</vt:lpstr>
      <vt:lpstr>腾祥面包体简</vt:lpstr>
      <vt:lpstr>华文行楷</vt:lpstr>
      <vt:lpstr>Courier New</vt:lpstr>
      <vt:lpstr>Cambria Math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2024-09-25T11:40:15.901</cp:lastPrinted>
  <dcterms:created xsi:type="dcterms:W3CDTF">2024-09-25T03:40:15Z</dcterms:created>
  <dcterms:modified xsi:type="dcterms:W3CDTF">2024-09-25T03:40:17Z</dcterms:modified>
</cp:coreProperties>
</file>