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276168D-AA36-449E-9CF2-F31D0B73486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05DE34D-54A3-436C-A65C-9517FCCFA07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23CA7F5-368C-465C-904F-6197CD5A9F9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7F9EED1-8450-421B-999F-F724ED61FCE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A6D5255-8566-4034-AA36-F7C04D1F5D2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291C900-0FFE-4C2C-BBBA-AC93B88A930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57F44B7-6D11-430A-A4DF-092A64FB7FB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15A1B64-FD96-413B-85B2-C6F1A4522D5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74E2125-FE83-4E73-8DB4-362899B8C9E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10568FC-F26F-4CB1-8F6F-340D92CEA2E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E0EBA8A-F2D3-4508-A262-9BEEDEDFDAD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png" /><Relationship Id="rId3" Type="http://schemas.openxmlformats.org/officeDocument/2006/relationships/image" Target="../media/image10.jpeg" /><Relationship Id="rId4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4510401311301110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414013" y="4180914"/>
            <a:ext cx="438912" cy="438912"/>
          </a:xfrm>
          <a:prstGeom prst="ellipse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8143890" y="4180914"/>
            <a:ext cx="438912" cy="438912"/>
          </a:xfrm>
          <a:prstGeom prst="ellipse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05345" y="1888367"/>
            <a:ext cx="6102379" cy="1959893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过敏性皮炎护理措施</a:t>
            </a:r>
            <a:endParaRPr lang="en-US" sz="1100"/>
          </a:p>
        </p:txBody>
      </p:sp>
      <p:sp>
        <p:nvSpPr>
          <p:cNvPr id="7" name="Freeform 7"/>
          <p:cNvSpPr/>
          <p:nvPr/>
        </p:nvSpPr>
        <p:spPr>
          <a:xfrm>
            <a:off x="5516758" y="4281221"/>
            <a:ext cx="243840" cy="243840"/>
          </a:xfrm>
          <a:custGeom>
            <a:rect l="l" t="t" r="r" b="b"/>
            <a:pathLst>
              <a:path w="304800" h="304800">
                <a:moveTo>
                  <a:pt x="257175" y="0"/>
                </a:moveTo>
                <a:cubicBezTo>
                  <a:pt x="283474" y="0"/>
                  <a:pt x="304800" y="21326"/>
                  <a:pt x="304800" y="47625"/>
                </a:cubicBezTo>
                <a:cubicBezTo>
                  <a:pt x="304800" y="58350"/>
                  <a:pt x="301257" y="68237"/>
                  <a:pt x="295275" y="76200"/>
                </a:cubicBezTo>
                <a:lnTo>
                  <a:pt x="276225" y="95250"/>
                </a:lnTo>
                <a:lnTo>
                  <a:pt x="209550" y="28575"/>
                </a:lnTo>
                <a:lnTo>
                  <a:pt x="228600" y="9525"/>
                </a:lnTo>
                <a:cubicBezTo>
                  <a:pt x="236563" y="3543"/>
                  <a:pt x="246450" y="0"/>
                  <a:pt x="257175" y="0"/>
                </a:cubicBezTo>
                <a:close/>
                <a:moveTo>
                  <a:pt x="19050" y="219075"/>
                </a:moveTo>
                <a:lnTo>
                  <a:pt x="0" y="304800"/>
                </a:lnTo>
                <a:lnTo>
                  <a:pt x="85725" y="285750"/>
                </a:lnTo>
                <a:lnTo>
                  <a:pt x="261938" y="109538"/>
                </a:lnTo>
                <a:lnTo>
                  <a:pt x="195263" y="42863"/>
                </a:lnTo>
                <a:lnTo>
                  <a:pt x="19050" y="219075"/>
                </a:lnTo>
                <a:close/>
                <a:moveTo>
                  <a:pt x="212998" y="108223"/>
                </a:moveTo>
                <a:lnTo>
                  <a:pt x="79648" y="241573"/>
                </a:lnTo>
                <a:lnTo>
                  <a:pt x="63227" y="225152"/>
                </a:lnTo>
                <a:lnTo>
                  <a:pt x="196577" y="91802"/>
                </a:lnTo>
                <a:lnTo>
                  <a:pt x="212998" y="108223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8265810" y="4278450"/>
            <a:ext cx="243840" cy="243840"/>
          </a:xfrm>
          <a:custGeom>
            <a:rect l="l" t="t" r="r" b="b"/>
            <a:pathLst>
              <a:path w="304800" h="304800">
                <a:moveTo>
                  <a:pt x="0" y="0"/>
                </a:moveTo>
                <a:lnTo>
                  <a:pt x="304800" y="152400"/>
                </a:lnTo>
                <a:lnTo>
                  <a:pt x="0" y="304800"/>
                </a:lnTo>
                <a:lnTo>
                  <a:pt x="0" y="0"/>
                </a:lnTo>
                <a:close/>
                <a:moveTo>
                  <a:pt x="0" y="121920"/>
                </a:moveTo>
                <a:lnTo>
                  <a:pt x="0" y="182880"/>
                </a:lnTo>
                <a:lnTo>
                  <a:pt x="152400" y="152400"/>
                </a:lnTo>
                <a:lnTo>
                  <a:pt x="0" y="12192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8128"/>
            <a:ext cx="2682240" cy="685190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3" name="Group 3"/>
          <p:cNvGrpSpPr/>
          <p:nvPr/>
        </p:nvGrpSpPr>
        <p:grpSpPr>
          <a:xfrm>
            <a:off x="1416406" y="2474265"/>
            <a:ext cx="2531669" cy="1919630"/>
            <a:chOff x="1416406" y="2474265"/>
            <a:chExt cx="2531669" cy="1919630"/>
          </a:xfrm>
        </p:grpSpPr>
        <p:sp>
          <p:nvSpPr>
            <p:cNvPr id="4" name="AutoShape 4"/>
            <p:cNvSpPr/>
            <p:nvPr/>
          </p:nvSpPr>
          <p:spPr>
            <a:xfrm>
              <a:off x="1722425" y="2474265"/>
              <a:ext cx="1919630" cy="191963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1416406" y="2921955"/>
              <a:ext cx="2531669" cy="859536"/>
            </a:xfrm>
            <a:prstGeom prst="rect">
              <a:avLst/>
            </a:prstGeom>
          </p:spPr>
          <p:txBody>
            <a:bodyPr vert="horz" wrap="square" lIns="85725" tIns="38100" rIns="85725" bIns="3810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075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目录</a:t>
              </a:r>
            </a:p>
          </p:txBody>
        </p:sp>
      </p:grpSp>
      <p:sp>
        <p:nvSpPr>
          <p:cNvPr id="6" name="AutoShape 6"/>
          <p:cNvSpPr/>
          <p:nvPr/>
        </p:nvSpPr>
        <p:spPr>
          <a:xfrm>
            <a:off x="5638202" y="869785"/>
            <a:ext cx="5117446" cy="5118431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50000"/>
              </a:lnSpc>
              <a:spcBef>
                <a:spcPts val="450"/>
              </a:spcBef>
              <a:buFont typeface="Arial"/>
              <a:buChar char="•"/>
              <a:defRPr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过敏性皮炎概述</a:t>
            </a:r>
            <a:endParaRPr lang="en-US" sz="1100"/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日常护理措施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饮食护理措施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心理护理措施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其他护理措施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过敏性皮炎概述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1381415" y="2276490"/>
            <a:ext cx="1851477" cy="2425477"/>
            <a:chOff x="1381415" y="2276490"/>
            <a:chExt cx="1851477" cy="2425477"/>
          </a:xfrm>
        </p:grpSpPr>
        <p:sp>
          <p:nvSpPr>
            <p:cNvPr id="4" name="TextBox 4"/>
            <p:cNvSpPr txBox="1"/>
            <p:nvPr/>
          </p:nvSpPr>
          <p:spPr>
            <a:xfrm>
              <a:off x="1381415" y="2276490"/>
              <a:ext cx="1851477" cy="2425477"/>
            </a:xfrm>
            <a:prstGeom prst="rect">
              <a:avLst/>
            </a:prstGeom>
          </p:spPr>
          <p:txBody>
            <a:bodyPr vert="horz" wrap="square" lIns="85725" tIns="38100" rIns="85725" bIns="3810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7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28922" b="28922"/>
          <a:stretch>
            <a:fillRect/>
          </a:stretch>
        </p:blipFill>
        <p:spPr>
          <a:xfrm>
            <a:off x="1040081" y="1665908"/>
            <a:ext cx="5058967" cy="2163307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35739" b="35739"/>
          <a:stretch>
            <a:fillRect/>
          </a:stretch>
        </p:blipFill>
        <p:spPr>
          <a:xfrm>
            <a:off x="6099049" y="3829217"/>
            <a:ext cx="5058967" cy="2163307"/>
          </a:xfrm>
          <a:prstGeom prst="rect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6099048" y="1666037"/>
            <a:ext cx="5058949" cy="2163348"/>
            <a:chOff x="6099048" y="1666037"/>
            <a:chExt cx="5058949" cy="2163348"/>
          </a:xfrm>
        </p:grpSpPr>
        <p:sp>
          <p:nvSpPr>
            <p:cNvPr id="5" name="AutoShape 5"/>
            <p:cNvSpPr/>
            <p:nvPr/>
          </p:nvSpPr>
          <p:spPr>
            <a:xfrm>
              <a:off x="6099048" y="1666037"/>
              <a:ext cx="5058949" cy="2163348"/>
            </a:xfrm>
            <a:prstGeom prst="rect">
              <a:avLst/>
            </a:prstGeom>
            <a:solidFill>
              <a:srgbClr val="828181">
                <a:alpha val="4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1040100" y="3829263"/>
            <a:ext cx="5058949" cy="2163348"/>
            <a:chOff x="1040100" y="3829263"/>
            <a:chExt cx="5058949" cy="2163348"/>
          </a:xfrm>
        </p:grpSpPr>
        <p:sp>
          <p:nvSpPr>
            <p:cNvPr id="7" name="AutoShape 7"/>
            <p:cNvSpPr/>
            <p:nvPr/>
          </p:nvSpPr>
          <p:spPr>
            <a:xfrm>
              <a:off x="1040100" y="3829263"/>
              <a:ext cx="5058949" cy="2163348"/>
            </a:xfrm>
            <a:prstGeom prst="rect">
              <a:avLst/>
            </a:prstGeom>
            <a:solidFill>
              <a:srgbClr val="828181">
                <a:alpha val="4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8" name="AutoShape 8"/>
          <p:cNvSpPr/>
          <p:nvPr/>
        </p:nvSpPr>
        <p:spPr>
          <a:xfrm>
            <a:off x="1199338" y="3902273"/>
            <a:ext cx="4740456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症状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1199338" y="4309545"/>
            <a:ext cx="4740456" cy="1610282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过敏性皮炎的症状包括皮肤发红、肿胀、瘙痒、丘疹、水疱、脱屑等，严重时可能出现皮肤糜烂、渗液等症状。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6258305" y="1738966"/>
            <a:ext cx="4740456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6258305" y="2146237"/>
            <a:ext cx="4740456" cy="1610282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过敏性皮炎是一种由过敏反应引起的皮肤病，通常表现为皮肤红肿、瘙痒、丘疹等症状。</a:t>
            </a:r>
            <a:endParaRPr lang="en-US" sz="1100"/>
          </a:p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定义与症状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036424" y="1665910"/>
            <a:ext cx="5058967" cy="4264973"/>
          </a:xfrm>
          <a:prstGeom prst="rect">
            <a:avLst/>
          </a:prstGeom>
          <a:solidFill>
            <a:schemeClr val="accent1">
              <a:alpha val="26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/>
          <a:srcRect t="18418" b="18418"/>
          <a:stretch>
            <a:fillRect/>
          </a:stretch>
        </p:blipFill>
        <p:spPr>
          <a:xfrm>
            <a:off x="6099052" y="1665911"/>
            <a:ext cx="5058969" cy="4260571"/>
          </a:xfrm>
          <a:prstGeom prst="rect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1352702" y="5392034"/>
            <a:ext cx="382463" cy="382463"/>
            <a:chOff x="1352702" y="5392034"/>
            <a:chExt cx="382463" cy="382463"/>
          </a:xfrm>
        </p:grpSpPr>
        <p:sp>
          <p:nvSpPr>
            <p:cNvPr id="5" name="AutoShape 5"/>
            <p:cNvSpPr/>
            <p:nvPr/>
          </p:nvSpPr>
          <p:spPr>
            <a:xfrm>
              <a:off x="1352702" y="5392034"/>
              <a:ext cx="382463" cy="382463"/>
            </a:xfrm>
            <a:prstGeom prst="ellipse">
              <a:avLst/>
            </a:prstGeom>
            <a:noFill/>
            <a:ln w="9525">
              <a:solidFill>
                <a:schemeClr val="accent1"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2204679" y="5392034"/>
            <a:ext cx="382463" cy="382463"/>
            <a:chOff x="2204679" y="5392034"/>
            <a:chExt cx="382463" cy="382463"/>
          </a:xfrm>
        </p:grpSpPr>
        <p:sp>
          <p:nvSpPr>
            <p:cNvPr id="7" name="AutoShape 7"/>
            <p:cNvSpPr/>
            <p:nvPr/>
          </p:nvSpPr>
          <p:spPr>
            <a:xfrm>
              <a:off x="2204679" y="5392034"/>
              <a:ext cx="382463" cy="382463"/>
            </a:xfrm>
            <a:prstGeom prst="ellipse">
              <a:avLst/>
            </a:prstGeom>
            <a:noFill/>
            <a:ln w="9525">
              <a:solidFill>
                <a:schemeClr val="accent1"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3056534" y="5392034"/>
            <a:ext cx="382463" cy="382463"/>
            <a:chOff x="3056534" y="5392034"/>
            <a:chExt cx="382463" cy="382463"/>
          </a:xfrm>
        </p:grpSpPr>
        <p:sp>
          <p:nvSpPr>
            <p:cNvPr id="9" name="AutoShape 9"/>
            <p:cNvSpPr/>
            <p:nvPr/>
          </p:nvSpPr>
          <p:spPr>
            <a:xfrm>
              <a:off x="3056534" y="5392034"/>
              <a:ext cx="382463" cy="382463"/>
            </a:xfrm>
            <a:prstGeom prst="ellipse">
              <a:avLst/>
            </a:prstGeom>
            <a:noFill/>
            <a:ln w="9525">
              <a:solidFill>
                <a:schemeClr val="accent1"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3908511" y="5392034"/>
            <a:ext cx="382463" cy="382463"/>
            <a:chOff x="3908511" y="5392034"/>
            <a:chExt cx="382463" cy="382463"/>
          </a:xfrm>
        </p:grpSpPr>
        <p:sp>
          <p:nvSpPr>
            <p:cNvPr id="11" name="AutoShape 11"/>
            <p:cNvSpPr/>
            <p:nvPr/>
          </p:nvSpPr>
          <p:spPr>
            <a:xfrm>
              <a:off x="3908511" y="5392034"/>
              <a:ext cx="382463" cy="382463"/>
            </a:xfrm>
            <a:prstGeom prst="ellipse">
              <a:avLst/>
            </a:prstGeom>
            <a:noFill/>
            <a:ln w="9525">
              <a:solidFill>
                <a:schemeClr val="accent1"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2" name="AutoShape 12"/>
          <p:cNvSpPr/>
          <p:nvPr/>
        </p:nvSpPr>
        <p:spPr>
          <a:xfrm>
            <a:off x="1352702" y="2211388"/>
            <a:ext cx="4276714" cy="1196863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过敏性皮炎的病因通常与过敏原有关，如食物过敏、药物过敏、接触性过敏等。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1352702" y="3980984"/>
            <a:ext cx="4276714" cy="1220605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过敏性皮炎的诱因可能包括环境因素、生活习惯、精神压力等，这些因素可能诱发或加重过敏性皮炎的症状。</a:t>
            </a:r>
            <a:endParaRPr lang="en-US" sz="1100"/>
          </a:p>
        </p:txBody>
      </p:sp>
      <p:sp>
        <p:nvSpPr>
          <p:cNvPr id="14" name="Freeform 14"/>
          <p:cNvSpPr/>
          <p:nvPr/>
        </p:nvSpPr>
        <p:spPr>
          <a:xfrm>
            <a:off x="1422013" y="5461304"/>
            <a:ext cx="243840" cy="243840"/>
          </a:xfrm>
          <a:custGeom>
            <a:rect l="l" t="t" r="r" b="b"/>
            <a:pathLst>
              <a:path w="304800" h="304800">
                <a:moveTo>
                  <a:pt x="242888" y="85725"/>
                </a:moveTo>
                <a:cubicBezTo>
                  <a:pt x="240078" y="85725"/>
                  <a:pt x="237363" y="86077"/>
                  <a:pt x="234725" y="86649"/>
                </a:cubicBezTo>
                <a:cubicBezTo>
                  <a:pt x="233553" y="69304"/>
                  <a:pt x="219256" y="55559"/>
                  <a:pt x="201616" y="55559"/>
                </a:cubicBezTo>
                <a:cubicBezTo>
                  <a:pt x="197663" y="55559"/>
                  <a:pt x="193919" y="56369"/>
                  <a:pt x="190405" y="57636"/>
                </a:cubicBezTo>
                <a:cubicBezTo>
                  <a:pt x="179451" y="40224"/>
                  <a:pt x="160191" y="28575"/>
                  <a:pt x="138113" y="28575"/>
                </a:cubicBezTo>
                <a:cubicBezTo>
                  <a:pt x="104565" y="28575"/>
                  <a:pt x="77410" y="55312"/>
                  <a:pt x="76391" y="88611"/>
                </a:cubicBezTo>
                <a:cubicBezTo>
                  <a:pt x="71923" y="86773"/>
                  <a:pt x="67046" y="85725"/>
                  <a:pt x="61913" y="85725"/>
                </a:cubicBezTo>
                <a:cubicBezTo>
                  <a:pt x="40872" y="85725"/>
                  <a:pt x="23813" y="102784"/>
                  <a:pt x="23813" y="123825"/>
                </a:cubicBezTo>
                <a:cubicBezTo>
                  <a:pt x="23813" y="144323"/>
                  <a:pt x="40034" y="160915"/>
                  <a:pt x="60322" y="161754"/>
                </a:cubicBezTo>
                <a:lnTo>
                  <a:pt x="75600" y="146475"/>
                </a:lnTo>
                <a:lnTo>
                  <a:pt x="91049" y="161925"/>
                </a:lnTo>
                <a:lnTo>
                  <a:pt x="98269" y="161925"/>
                </a:lnTo>
                <a:lnTo>
                  <a:pt x="113709" y="146475"/>
                </a:lnTo>
                <a:lnTo>
                  <a:pt x="129149" y="161925"/>
                </a:lnTo>
                <a:lnTo>
                  <a:pt x="136369" y="161925"/>
                </a:lnTo>
                <a:lnTo>
                  <a:pt x="151809" y="146475"/>
                </a:lnTo>
                <a:lnTo>
                  <a:pt x="167249" y="161925"/>
                </a:lnTo>
                <a:lnTo>
                  <a:pt x="174469" y="161925"/>
                </a:lnTo>
                <a:lnTo>
                  <a:pt x="189909" y="146475"/>
                </a:lnTo>
                <a:lnTo>
                  <a:pt x="205349" y="161925"/>
                </a:lnTo>
                <a:lnTo>
                  <a:pt x="212569" y="161925"/>
                </a:lnTo>
                <a:lnTo>
                  <a:pt x="228009" y="146475"/>
                </a:lnTo>
                <a:lnTo>
                  <a:pt x="243402" y="161868"/>
                </a:lnTo>
                <a:cubicBezTo>
                  <a:pt x="264195" y="161592"/>
                  <a:pt x="280988" y="144694"/>
                  <a:pt x="280988" y="123825"/>
                </a:cubicBezTo>
                <a:cubicBezTo>
                  <a:pt x="280988" y="102784"/>
                  <a:pt x="263928" y="85725"/>
                  <a:pt x="242888" y="85725"/>
                </a:cubicBezTo>
                <a:close/>
                <a:moveTo>
                  <a:pt x="228600" y="157791"/>
                </a:moveTo>
                <a:lnTo>
                  <a:pt x="214941" y="171450"/>
                </a:lnTo>
                <a:lnTo>
                  <a:pt x="202959" y="171450"/>
                </a:lnTo>
                <a:lnTo>
                  <a:pt x="189900" y="158391"/>
                </a:lnTo>
                <a:lnTo>
                  <a:pt x="176841" y="171450"/>
                </a:lnTo>
                <a:lnTo>
                  <a:pt x="164859" y="171450"/>
                </a:lnTo>
                <a:lnTo>
                  <a:pt x="151800" y="158391"/>
                </a:lnTo>
                <a:lnTo>
                  <a:pt x="138741" y="171450"/>
                </a:lnTo>
                <a:lnTo>
                  <a:pt x="126759" y="171450"/>
                </a:lnTo>
                <a:lnTo>
                  <a:pt x="113700" y="158391"/>
                </a:lnTo>
                <a:lnTo>
                  <a:pt x="100641" y="171450"/>
                </a:lnTo>
                <a:lnTo>
                  <a:pt x="88668" y="171450"/>
                </a:lnTo>
                <a:lnTo>
                  <a:pt x="75609" y="158391"/>
                </a:lnTo>
                <a:lnTo>
                  <a:pt x="62541" y="171450"/>
                </a:lnTo>
                <a:lnTo>
                  <a:pt x="61913" y="171450"/>
                </a:lnTo>
                <a:lnTo>
                  <a:pt x="87154" y="276225"/>
                </a:lnTo>
                <a:lnTo>
                  <a:pt x="216932" y="276225"/>
                </a:lnTo>
                <a:lnTo>
                  <a:pt x="242888" y="171450"/>
                </a:lnTo>
                <a:lnTo>
                  <a:pt x="242259" y="171450"/>
                </a:lnTo>
                <a:lnTo>
                  <a:pt x="228600" y="157791"/>
                </a:lnTo>
                <a:close/>
                <a:moveTo>
                  <a:pt x="109538" y="266700"/>
                </a:moveTo>
                <a:lnTo>
                  <a:pt x="89697" y="180975"/>
                </a:lnTo>
                <a:lnTo>
                  <a:pt x="99222" y="180975"/>
                </a:lnTo>
                <a:lnTo>
                  <a:pt x="119063" y="266700"/>
                </a:lnTo>
                <a:lnTo>
                  <a:pt x="109538" y="266700"/>
                </a:lnTo>
                <a:close/>
                <a:moveTo>
                  <a:pt x="128588" y="266700"/>
                </a:moveTo>
                <a:lnTo>
                  <a:pt x="118472" y="180975"/>
                </a:lnTo>
                <a:lnTo>
                  <a:pt x="127997" y="180975"/>
                </a:lnTo>
                <a:lnTo>
                  <a:pt x="138113" y="266700"/>
                </a:lnTo>
                <a:lnTo>
                  <a:pt x="128588" y="266700"/>
                </a:lnTo>
                <a:close/>
                <a:moveTo>
                  <a:pt x="157163" y="266700"/>
                </a:moveTo>
                <a:lnTo>
                  <a:pt x="147638" y="266700"/>
                </a:lnTo>
                <a:lnTo>
                  <a:pt x="147638" y="180975"/>
                </a:lnTo>
                <a:lnTo>
                  <a:pt x="157163" y="180975"/>
                </a:lnTo>
                <a:lnTo>
                  <a:pt x="157163" y="266700"/>
                </a:lnTo>
                <a:close/>
                <a:moveTo>
                  <a:pt x="166688" y="266700"/>
                </a:moveTo>
                <a:lnTo>
                  <a:pt x="176803" y="180975"/>
                </a:lnTo>
                <a:lnTo>
                  <a:pt x="186328" y="180975"/>
                </a:lnTo>
                <a:lnTo>
                  <a:pt x="176213" y="266700"/>
                </a:lnTo>
                <a:lnTo>
                  <a:pt x="166688" y="266700"/>
                </a:lnTo>
                <a:close/>
                <a:moveTo>
                  <a:pt x="195263" y="266700"/>
                </a:moveTo>
                <a:lnTo>
                  <a:pt x="185738" y="266700"/>
                </a:lnTo>
                <a:lnTo>
                  <a:pt x="205378" y="180975"/>
                </a:lnTo>
                <a:lnTo>
                  <a:pt x="214903" y="180975"/>
                </a:lnTo>
                <a:lnTo>
                  <a:pt x="195263" y="26670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2273990" y="5461304"/>
            <a:ext cx="243840" cy="243840"/>
          </a:xfrm>
          <a:custGeom>
            <a:rect l="l" t="t" r="r" b="b"/>
            <a:pathLst>
              <a:path w="304800" h="304800">
                <a:moveTo>
                  <a:pt x="20031" y="114795"/>
                </a:moveTo>
                <a:lnTo>
                  <a:pt x="147647" y="273187"/>
                </a:lnTo>
                <a:lnTo>
                  <a:pt x="96469" y="114795"/>
                </a:lnTo>
                <a:lnTo>
                  <a:pt x="20031" y="114795"/>
                </a:lnTo>
                <a:close/>
                <a:moveTo>
                  <a:pt x="110338" y="114795"/>
                </a:moveTo>
                <a:lnTo>
                  <a:pt x="155534" y="273510"/>
                </a:lnTo>
                <a:lnTo>
                  <a:pt x="194424" y="114795"/>
                </a:lnTo>
                <a:lnTo>
                  <a:pt x="110338" y="114795"/>
                </a:lnTo>
                <a:close/>
                <a:moveTo>
                  <a:pt x="162411" y="273187"/>
                </a:moveTo>
                <a:lnTo>
                  <a:pt x="285264" y="114795"/>
                </a:lnTo>
                <a:lnTo>
                  <a:pt x="209417" y="114795"/>
                </a:lnTo>
                <a:lnTo>
                  <a:pt x="162411" y="273187"/>
                </a:lnTo>
                <a:close/>
                <a:moveTo>
                  <a:pt x="285550" y="104432"/>
                </a:moveTo>
                <a:lnTo>
                  <a:pt x="248717" y="41453"/>
                </a:lnTo>
                <a:lnTo>
                  <a:pt x="211865" y="104432"/>
                </a:lnTo>
                <a:lnTo>
                  <a:pt x="285550" y="104432"/>
                </a:lnTo>
                <a:close/>
                <a:moveTo>
                  <a:pt x="237134" y="37843"/>
                </a:moveTo>
                <a:lnTo>
                  <a:pt x="163449" y="37843"/>
                </a:lnTo>
                <a:lnTo>
                  <a:pt x="200282" y="102984"/>
                </a:lnTo>
                <a:lnTo>
                  <a:pt x="237134" y="37843"/>
                </a:lnTo>
                <a:close/>
                <a:moveTo>
                  <a:pt x="188957" y="104432"/>
                </a:moveTo>
                <a:lnTo>
                  <a:pt x="152124" y="41453"/>
                </a:lnTo>
                <a:lnTo>
                  <a:pt x="115281" y="104432"/>
                </a:lnTo>
                <a:lnTo>
                  <a:pt x="188957" y="104432"/>
                </a:lnTo>
                <a:close/>
                <a:moveTo>
                  <a:pt x="141341" y="37843"/>
                </a:moveTo>
                <a:lnTo>
                  <a:pt x="67666" y="37843"/>
                </a:lnTo>
                <a:lnTo>
                  <a:pt x="104508" y="102984"/>
                </a:lnTo>
                <a:lnTo>
                  <a:pt x="141341" y="37843"/>
                </a:lnTo>
                <a:close/>
                <a:moveTo>
                  <a:pt x="56093" y="41453"/>
                </a:moveTo>
                <a:lnTo>
                  <a:pt x="19260" y="104432"/>
                </a:lnTo>
                <a:lnTo>
                  <a:pt x="92935" y="104432"/>
                </a:lnTo>
                <a:lnTo>
                  <a:pt x="56093" y="41453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3089453" y="5461304"/>
            <a:ext cx="243840" cy="243840"/>
          </a:xfrm>
          <a:custGeom>
            <a:rect l="l" t="t" r="r" b="b"/>
            <a:pathLst>
              <a:path w="304800" h="304800">
                <a:moveTo>
                  <a:pt x="310886" y="167269"/>
                </a:moveTo>
                <a:cubicBezTo>
                  <a:pt x="310886" y="167269"/>
                  <a:pt x="267148" y="122672"/>
                  <a:pt x="206873" y="122672"/>
                </a:cubicBezTo>
                <a:cubicBezTo>
                  <a:pt x="147980" y="122672"/>
                  <a:pt x="89764" y="167269"/>
                  <a:pt x="89764" y="167269"/>
                </a:cubicBezTo>
                <a:lnTo>
                  <a:pt x="57064" y="153619"/>
                </a:lnTo>
                <a:lnTo>
                  <a:pt x="57064" y="193662"/>
                </a:lnTo>
                <a:cubicBezTo>
                  <a:pt x="62217" y="195415"/>
                  <a:pt x="65989" y="200158"/>
                  <a:pt x="65989" y="205902"/>
                </a:cubicBezTo>
                <a:cubicBezTo>
                  <a:pt x="65989" y="211703"/>
                  <a:pt x="62141" y="216456"/>
                  <a:pt x="56912" y="218170"/>
                </a:cubicBezTo>
                <a:lnTo>
                  <a:pt x="66580" y="245135"/>
                </a:lnTo>
                <a:lnTo>
                  <a:pt x="38043" y="245135"/>
                </a:lnTo>
                <a:lnTo>
                  <a:pt x="47796" y="217942"/>
                </a:lnTo>
                <a:cubicBezTo>
                  <a:pt x="43110" y="215951"/>
                  <a:pt x="39834" y="211322"/>
                  <a:pt x="39834" y="205902"/>
                </a:cubicBezTo>
                <a:cubicBezTo>
                  <a:pt x="39834" y="200597"/>
                  <a:pt x="43015" y="196082"/>
                  <a:pt x="47558" y="194024"/>
                </a:cubicBezTo>
                <a:lnTo>
                  <a:pt x="47558" y="149647"/>
                </a:lnTo>
                <a:lnTo>
                  <a:pt x="0" y="129816"/>
                </a:lnTo>
                <a:lnTo>
                  <a:pt x="209255" y="35890"/>
                </a:lnTo>
                <a:lnTo>
                  <a:pt x="401241" y="130997"/>
                </a:lnTo>
                <a:lnTo>
                  <a:pt x="310886" y="167269"/>
                </a:lnTo>
                <a:close/>
                <a:moveTo>
                  <a:pt x="204492" y="145266"/>
                </a:moveTo>
                <a:cubicBezTo>
                  <a:pt x="265128" y="145266"/>
                  <a:pt x="294846" y="177365"/>
                  <a:pt x="294846" y="177365"/>
                </a:cubicBezTo>
                <a:lnTo>
                  <a:pt x="294846" y="243945"/>
                </a:lnTo>
                <a:cubicBezTo>
                  <a:pt x="294846" y="243945"/>
                  <a:pt x="263938" y="268910"/>
                  <a:pt x="199739" y="268910"/>
                </a:cubicBezTo>
                <a:cubicBezTo>
                  <a:pt x="135541" y="268910"/>
                  <a:pt x="114138" y="243945"/>
                  <a:pt x="114138" y="243945"/>
                </a:cubicBezTo>
                <a:lnTo>
                  <a:pt x="114138" y="177365"/>
                </a:lnTo>
                <a:cubicBezTo>
                  <a:pt x="114138" y="177365"/>
                  <a:pt x="143856" y="145266"/>
                  <a:pt x="204492" y="145266"/>
                </a:cubicBezTo>
                <a:close/>
                <a:moveTo>
                  <a:pt x="203302" y="254641"/>
                </a:moveTo>
                <a:cubicBezTo>
                  <a:pt x="245326" y="254641"/>
                  <a:pt x="279397" y="246116"/>
                  <a:pt x="279397" y="235620"/>
                </a:cubicBezTo>
                <a:cubicBezTo>
                  <a:pt x="279397" y="225123"/>
                  <a:pt x="245326" y="216599"/>
                  <a:pt x="203302" y="216599"/>
                </a:cubicBezTo>
                <a:cubicBezTo>
                  <a:pt x="161277" y="216599"/>
                  <a:pt x="127216" y="225123"/>
                  <a:pt x="127216" y="235620"/>
                </a:cubicBezTo>
                <a:cubicBezTo>
                  <a:pt x="127216" y="246116"/>
                  <a:pt x="161277" y="254641"/>
                  <a:pt x="203302" y="254641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3977823" y="5461304"/>
            <a:ext cx="243840" cy="243840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1352702" y="1804117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病因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1352702" y="3594761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诱因</a:t>
            </a:r>
            <a:endParaRPr lang="en-US" sz="1100"/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病因与诱因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67764" y="1600641"/>
            <a:ext cx="9862567" cy="4097662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2127391" y="2241399"/>
            <a:ext cx="8135183" cy="1244966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过敏性皮炎的诊断通常基于症状和过敏原检测结果，医生会询问患者的过敏史、家族史和生活习惯等信息，并进行必要的检查以确定过敏原。</a:t>
            </a:r>
            <a:endParaRPr lang="en-US" sz="1100"/>
          </a:p>
          <a:p>
            <a:pPr>
              <a:lnSpc>
                <a:spcPct val="150000"/>
              </a:lnSpc>
              <a:spcBef>
                <a:spcPts val="375"/>
              </a:spcBef>
            </a:pPr>
            <a:endParaRPr lang="en-US" sz="1500">
              <a:solidFill>
                <a:srgbClr val="FFFFFF">
                  <a:alpha val="100000"/>
                </a:srgbClr>
              </a:solidFill>
              <a:latin typeface="Microsoft Yahei"/>
              <a:ea typeface="Microsoft Yahei"/>
              <a:cs typeface="Microsoft Yahei"/>
            </a:endParaRPr>
          </a:p>
        </p:txBody>
      </p:sp>
      <p:sp>
        <p:nvSpPr>
          <p:cNvPr id="4" name="AutoShape 4"/>
          <p:cNvSpPr/>
          <p:nvPr/>
        </p:nvSpPr>
        <p:spPr>
          <a:xfrm>
            <a:off x="1552790" y="1859908"/>
            <a:ext cx="270893" cy="270893"/>
          </a:xfrm>
          <a:prstGeom prst="rect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2127391" y="4182260"/>
            <a:ext cx="8135183" cy="1133298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450"/>
              </a:spcBef>
              <a:defRPr/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过敏性皮炎的治疗主要包括避免接触过敏原、药物治疗和心理支持等。药物治疗包括口服抗过敏药物和外用药物，如激素类药物、抗组胺药物等。心理支持可以帮助患者缓解焦虑和压力，提高治疗效果。</a:t>
            </a:r>
            <a:endParaRPr lang="en-US" sz="1100"/>
          </a:p>
          <a:p>
            <a:endParaRPr lang="en-US" sz="1500">
              <a:solidFill>
                <a:srgbClr val="FFFFFF">
                  <a:alpha val="100000"/>
                </a:srgbClr>
              </a:solidFill>
              <a:latin typeface="Microsoft Yahei"/>
              <a:ea typeface="Microsoft Yahei"/>
              <a:cs typeface="Microsoft Yahei"/>
            </a:endParaRPr>
          </a:p>
          <a:p>
            <a:pPr>
              <a:lnSpc>
                <a:spcPct val="150000"/>
              </a:lnSpc>
              <a:spcBef>
                <a:spcPts val="375"/>
              </a:spcBef>
            </a:pPr>
            <a:endParaRPr lang="en-US" sz="1500">
              <a:solidFill>
                <a:srgbClr val="FFFFFF">
                  <a:alpha val="100000"/>
                </a:srgbClr>
              </a:solidFill>
              <a:latin typeface="Microsoft Yahei"/>
              <a:ea typeface="Microsoft Yahei"/>
              <a:cs typeface="Microsoft Yahei"/>
            </a:endParaRPr>
          </a:p>
        </p:txBody>
      </p:sp>
      <p:sp>
        <p:nvSpPr>
          <p:cNvPr id="6" name="AutoShape 6"/>
          <p:cNvSpPr/>
          <p:nvPr/>
        </p:nvSpPr>
        <p:spPr>
          <a:xfrm>
            <a:off x="2127391" y="1747914"/>
            <a:ext cx="4740456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诊断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2127391" y="3718013"/>
            <a:ext cx="4740456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治疗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1552790" y="3813832"/>
            <a:ext cx="270893" cy="270893"/>
          </a:xfrm>
          <a:prstGeom prst="rect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8927447" y="1235878"/>
            <a:ext cx="5386942" cy="5386942"/>
            <a:chOff x="8927447" y="1235878"/>
            <a:chExt cx="5386942" cy="5386942"/>
          </a:xfrm>
        </p:grpSpPr>
        <p:sp>
          <p:nvSpPr>
            <p:cNvPr id="10" name="AutoShape 10"/>
            <p:cNvSpPr/>
            <p:nvPr/>
          </p:nvSpPr>
          <p:spPr>
            <a:xfrm>
              <a:off x="11148379" y="3456810"/>
              <a:ext cx="945078" cy="945078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10926285" y="3234717"/>
              <a:ext cx="1389264" cy="1389264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10704193" y="3012624"/>
              <a:ext cx="1833451" cy="1833451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10482100" y="2790531"/>
              <a:ext cx="2277637" cy="2277637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10260006" y="2568437"/>
              <a:ext cx="2721823" cy="2721823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10037913" y="2346344"/>
              <a:ext cx="3166010" cy="3166010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815819" y="2124251"/>
              <a:ext cx="3610196" cy="3610196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593727" y="1902158"/>
              <a:ext cx="4054383" cy="4054383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371633" y="1680064"/>
              <a:ext cx="4498569" cy="4498569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149540" y="1457971"/>
              <a:ext cx="4942756" cy="4942756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8927447" y="1235878"/>
              <a:ext cx="5386942" cy="5386942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诊断与治疗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日常护理措施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1381415" y="2276490"/>
            <a:ext cx="1851477" cy="2425477"/>
            <a:chOff x="1381415" y="2276490"/>
            <a:chExt cx="1851477" cy="2425477"/>
          </a:xfrm>
        </p:grpSpPr>
        <p:sp>
          <p:nvSpPr>
            <p:cNvPr id="4" name="TextBox 4"/>
            <p:cNvSpPr txBox="1"/>
            <p:nvPr/>
          </p:nvSpPr>
          <p:spPr>
            <a:xfrm>
              <a:off x="1381415" y="2276490"/>
              <a:ext cx="1851477" cy="2425477"/>
            </a:xfrm>
            <a:prstGeom prst="rect">
              <a:avLst/>
            </a:prstGeom>
          </p:spPr>
          <p:txBody>
            <a:bodyPr vert="horz" wrap="square" lIns="85725" tIns="38100" rIns="85725" bIns="3810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7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37973" b="37973"/>
          <a:stretch>
            <a:fillRect/>
          </a:stretch>
        </p:blipFill>
        <p:spPr>
          <a:xfrm>
            <a:off x="6230112" y="1739062"/>
            <a:ext cx="5058969" cy="2163307"/>
          </a:xfrm>
          <a:prstGeom prst="rect">
            <a:avLst/>
          </a:prstGeom>
          <a:ln w="19050">
            <a:solidFill>
              <a:schemeClr val="accent1">
                <a:lumMod val="50000"/>
              </a:schemeClr>
            </a:solidFill>
          </a:ln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17969" b="17969"/>
          <a:stretch>
            <a:fillRect/>
          </a:stretch>
        </p:blipFill>
        <p:spPr>
          <a:xfrm>
            <a:off x="6233164" y="3914561"/>
            <a:ext cx="5058969" cy="2163307"/>
          </a:xfrm>
          <a:prstGeom prst="rect">
            <a:avLst/>
          </a:prstGeom>
          <a:ln w="19050">
            <a:solidFill>
              <a:schemeClr val="accent1">
                <a:lumMod val="50000"/>
              </a:schemeClr>
            </a:solidFill>
          </a:ln>
        </p:spPr>
      </p:pic>
      <p:sp>
        <p:nvSpPr>
          <p:cNvPr id="4" name="AutoShape 4"/>
          <p:cNvSpPr/>
          <p:nvPr/>
        </p:nvSpPr>
        <p:spPr>
          <a:xfrm>
            <a:off x="763829" y="1409026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763829" y="1494370"/>
            <a:ext cx="390525" cy="295275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6" name="AutoShape 6"/>
          <p:cNvSpPr/>
          <p:nvPr/>
        </p:nvSpPr>
        <p:spPr>
          <a:xfrm>
            <a:off x="1306341" y="1382445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定期洗澡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1306341" y="1734252"/>
            <a:ext cx="4276714" cy="1212169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每周至少洗澡2-3次，保持皮肤清洁，去除污垢和汗液，防止细菌滋生。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763829" y="3104812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763829" y="3198934"/>
            <a:ext cx="419100" cy="295275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0" name="AutoShape 10"/>
          <p:cNvSpPr/>
          <p:nvPr/>
        </p:nvSpPr>
        <p:spPr>
          <a:xfrm>
            <a:off x="1306341" y="3074046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注意清洁细节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1306341" y="3486814"/>
            <a:ext cx="4276714" cy="1212169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洗脸、洗手、洗脚等细节部位要特别注意，保持清洁，避免细菌感染。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763829" y="4902278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763829" y="4996400"/>
            <a:ext cx="438150" cy="295275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306341" y="4870494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清洁用品选择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1306341" y="5222301"/>
            <a:ext cx="4276714" cy="1199992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选择温和、无刺激的清洁用品，避免使用含有香料、酒精、色素等刺激性成分的产品。</a:t>
            </a:r>
            <a:endParaRPr lang="en-US" sz="1100"/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保持皮肤清洁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907441" y="1806607"/>
            <a:ext cx="4502196" cy="406176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14609" b="14609"/>
          <a:stretch>
            <a:fillRect/>
          </a:stretch>
        </p:blipFill>
        <p:spPr>
          <a:xfrm>
            <a:off x="6907441" y="1792193"/>
            <a:ext cx="4502196" cy="2732629"/>
          </a:xfrm>
          <a:prstGeom prst="rect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-2693471" y="4060468"/>
            <a:ext cx="5386942" cy="5386942"/>
            <a:chOff x="-2693471" y="4060468"/>
            <a:chExt cx="5386942" cy="5386942"/>
          </a:xfrm>
        </p:grpSpPr>
        <p:sp>
          <p:nvSpPr>
            <p:cNvPr id="5" name="AutoShape 5"/>
            <p:cNvSpPr/>
            <p:nvPr/>
          </p:nvSpPr>
          <p:spPr>
            <a:xfrm>
              <a:off x="-472539" y="6281401"/>
              <a:ext cx="945078" cy="945078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-694632" y="6059307"/>
              <a:ext cx="1389264" cy="1389264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-916725" y="5837215"/>
              <a:ext cx="1833451" cy="1833451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-1138818" y="5615121"/>
              <a:ext cx="2277637" cy="2277637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-1360912" y="5393028"/>
              <a:ext cx="2721823" cy="2721823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-1583005" y="5170935"/>
              <a:ext cx="3166010" cy="3166010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-1805098" y="4948842"/>
              <a:ext cx="3610196" cy="3610196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-2027191" y="4726748"/>
              <a:ext cx="4054383" cy="4054383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-2249285" y="4504655"/>
              <a:ext cx="4498569" cy="4498569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-2471378" y="4282562"/>
              <a:ext cx="4942756" cy="4942756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-2693471" y="4060468"/>
              <a:ext cx="5386942" cy="5386942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1804696" y="1372731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避免接触过敏源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262116" y="1488887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1262116" y="1570452"/>
            <a:ext cx="438150" cy="304800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9" name="AutoShape 19"/>
          <p:cNvSpPr/>
          <p:nvPr/>
        </p:nvSpPr>
        <p:spPr>
          <a:xfrm>
            <a:off x="1804696" y="1724535"/>
            <a:ext cx="4276714" cy="1199992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避免接触可能引起过敏反应的物质，如某些化妆品、洗涤剂、染发剂等。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1262116" y="3256475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1272601" y="3332919"/>
            <a:ext cx="416357" cy="278130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2" name="AutoShape 22"/>
          <p:cNvSpPr/>
          <p:nvPr/>
        </p:nvSpPr>
        <p:spPr>
          <a:xfrm>
            <a:off x="1804696" y="3127969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注意饮食</a:t>
            </a:r>
            <a:endParaRPr lang="en-US" sz="1100"/>
          </a:p>
        </p:txBody>
      </p:sp>
      <p:sp>
        <p:nvSpPr>
          <p:cNvPr id="23" name="AutoShape 23"/>
          <p:cNvSpPr/>
          <p:nvPr/>
        </p:nvSpPr>
        <p:spPr>
          <a:xfrm>
            <a:off x="1804696" y="3479774"/>
            <a:ext cx="4276714" cy="1212169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避免食用可能引起过敏反应的食物，如海鲜、牛奶、鸡蛋等。</a:t>
            </a:r>
            <a:endParaRPr lang="en-US" sz="1100"/>
          </a:p>
        </p:txBody>
      </p:sp>
      <p:sp>
        <p:nvSpPr>
          <p:cNvPr id="24" name="AutoShape 24"/>
          <p:cNvSpPr/>
          <p:nvPr/>
        </p:nvSpPr>
        <p:spPr>
          <a:xfrm>
            <a:off x="1262116" y="5030785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TextBox 25"/>
          <p:cNvSpPr txBox="1"/>
          <p:nvPr/>
        </p:nvSpPr>
        <p:spPr>
          <a:xfrm>
            <a:off x="1271991" y="5124907"/>
            <a:ext cx="441594" cy="278130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8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6" name="AutoShape 26"/>
          <p:cNvSpPr/>
          <p:nvPr/>
        </p:nvSpPr>
        <p:spPr>
          <a:xfrm>
            <a:off x="1822337" y="4895384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注意环境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1804696" y="5247188"/>
            <a:ext cx="4276714" cy="1199992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保持室内空气流通，避免接触烟雾、花粉等致敏物质。</a:t>
            </a:r>
            <a:endParaRPr lang="en-US" sz="1100"/>
          </a:p>
        </p:txBody>
      </p:sp>
      <p:grpSp>
        <p:nvGrpSpPr>
          <p:cNvPr id="28" name="Group 2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9" name="AutoShape 2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TextBox 4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避免刺激物质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注意护肤品使用方法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按照产品说明正确使用护肤品，避免过度使用或滥用。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避免使用有刺激性的化妆品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避免使用含有酒精、香料等刺激性成分的化妆品，以减少对皮肤的刺激。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选择适合敏感皮肤的护肤品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选择温和、无刺激的护肤品，如含有天然成分、不含酒精、香料等刺激性成分的产品。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选择温和的护肤品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8950" b="28950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l="5462" r="5462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627" b="2627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穿着舒适宽松的衣物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选择柔软舒适的衣物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选择质地柔软、舒适的衣物，以减少对皮肤的摩擦和刺激。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避免穿着紧身衣物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紧身衣物可能会对皮肤产生摩擦和压迫，应尽量避免穿着。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定期清洗衣物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定期清洗衣物，保持衣物的清洁卫生，以减少细菌滋生和皮肤过敏的风险。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饮食护理措施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1381415" y="2276490"/>
            <a:ext cx="1851477" cy="2425477"/>
            <a:chOff x="1381415" y="2276490"/>
            <a:chExt cx="1851477" cy="2425477"/>
          </a:xfrm>
        </p:grpSpPr>
        <p:sp>
          <p:nvSpPr>
            <p:cNvPr id="4" name="TextBox 4"/>
            <p:cNvSpPr txBox="1"/>
            <p:nvPr/>
          </p:nvSpPr>
          <p:spPr>
            <a:xfrm>
              <a:off x="1381415" y="2276490"/>
              <a:ext cx="1851477" cy="2425477"/>
            </a:xfrm>
            <a:prstGeom prst="rect">
              <a:avLst/>
            </a:prstGeom>
          </p:spPr>
          <p:txBody>
            <a:bodyPr vert="horz" wrap="square" lIns="85725" tIns="38100" rIns="85725" bIns="3810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7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https://d.book118.com/545104013113011103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A5B2"/>
      </a:accent1>
      <a:accent2>
        <a:srgbClr val="52C6B8"/>
      </a:accent2>
      <a:accent3>
        <a:srgbClr val="00657D"/>
      </a:accent3>
      <a:accent4>
        <a:srgbClr val="58C19B"/>
      </a:accent4>
      <a:accent5>
        <a:srgbClr val="6DD690"/>
      </a:accent5>
      <a:accent6>
        <a:srgbClr val="9CCA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64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2024-09-12T15:22:44.970</cp:lastPrinted>
  <dcterms:created xsi:type="dcterms:W3CDTF">2024-09-12T07:22:44Z</dcterms:created>
  <dcterms:modified xsi:type="dcterms:W3CDTF">2024-09-12T07:22:47Z</dcterms:modified>
</cp:coreProperties>
</file>