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22FCCD5-6BA4-4123-9069-191B2030E3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EDEA8F-341D-4BC7-9556-A3A85E51C5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A10FCB3-7BF5-4B0B-8151-6183FF6664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473625E-A399-4284-953F-C26FD04D8E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F0747B4-DF87-4FD2-B4E8-0AB9B4F56B1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C79AD30-53C5-4E0D-93CA-FE8E7F9622B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5968E42-5EBF-4150-A00E-81863A2B093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6FE0A88-E376-48A5-B5C7-A6E87C6028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BF3DA4E-5622-4112-90A5-908CA07C67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873371-46E0-433D-8572-EC69B014DD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C479C8-C640-4A9C-806E-68C106D036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png" /><Relationship Id="rId3" Type="http://schemas.openxmlformats.org/officeDocument/2006/relationships/image" Target="../media/image9.jpeg" /><Relationship Id="rId4"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45104133102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alpha val="100000"/>
                  </a:schemeClr>
                </a:solidFill>
                <a:latin typeface="Microsoft Yahei"/>
                <a:ea typeface="Microsoft Yahei"/>
                <a:cs typeface="Microsoft Yahei"/>
              </a:rPr>
              <a:t>《绿色化学化工技术》ppt课件</a:t>
            </a:r>
            <a:endParaRPr lang="en-US" sz="1100"/>
          </a:p>
        </p:txBody>
      </p:sp>
      <p:grpSp>
        <p:nvGrpSpPr>
          <p:cNvPr id="3" name="Group 3"/>
          <p:cNvGrpSpPr/>
          <p:nvPr/>
        </p:nvGrpSpPr>
        <p:grpSpPr>
          <a:xfrm>
            <a:off x="2739291" y="3540703"/>
            <a:ext cx="6713418" cy="489827"/>
            <a:chOff x="2739291" y="3540703"/>
            <a:chExt cx="6713418" cy="489827"/>
          </a:xfrm>
        </p:grpSpPr>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alpha val="100000"/>
                  </a:schemeClr>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绿色化学化工技术概述</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绿色化学原理</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绿色化工技术</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绿色化学化工技术实践案例</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绿色化学化工技术的未来展望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绿色化学化工技术概述</a:t>
            </a:r>
            <a:endParaRPr lang="en-US" sz="1100"/>
          </a:p>
        </p:txBody>
      </p:sp>
      <p:sp>
        <p:nvSpPr>
          <p:cNvPr id="3" name="AutoShape 3"/>
          <p:cNvSpPr/>
          <p:nvPr/>
        </p:nvSpPr>
        <p:spPr>
          <a:xfrm>
            <a:off x="4954829" y="2485096"/>
            <a:ext cx="2082658" cy="1318935"/>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01</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31" r="12531"/>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绿色化学化工技术是一种旨在减少或消除环境污染的化学和化工技术。它强调在化学品和化学过程的设计、开发和生产中考虑环境影响，并采取措施减少或消除对人类健康和环境的负面影响。</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绿色化学化工技术主要关注减少或消除化学品和化学过程的环境污染，通过采用更环保的化学品、改进生产工艺、提高资源利用效率等方式，降低对人类健康和环境的影响。它具有可持续性、预防性、经济性和创新性的特点。</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绿色化学化工技术的发展历程可以追溯到20世纪90年代初，当时人们对化学品的安全性和环境影响越来越关注。随着环保意识的提高和技术的发展，绿色化学化工技术逐渐成为研究的热点领域，并取得了一系列重要的研究成果。</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20世纪90年代初，绿色化学的概念被提出，强调在化学品的设计、开发和生产中考虑环境影响。随后，绿色化学化工技术在多个领域得到应用，如制药、农业、能源等。进入21世纪，随着环保意识的提高和技术的发展，绿色化学化工技术的研究和应用越来越广泛，成为化学和化工领域的重要发展方向。</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绿色化学化工技术的发展历程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总结词：绿色化学化工技术的应用领域非常广泛，包括制药、农业、能源、环保等。通过采用绿色化学化工技术，可以开发出更加安全、环保的化学品和生产工艺，为人类健康和环境保护作出贡献。</a:t>
            </a:r>
          </a:p>
          <a:p>
            <a:pPr marL="203200" lvl="0" indent="-203200">
              <a:lnSpc>
                <a:spcPct val="120000"/>
              </a:lnSpc>
              <a:buFont typeface="Arial"/>
              <a:buChar char="•"/>
            </a:pPr>
            <a:r>
              <a:rPr lang="en-US" sz="900">
                <a:solidFill>
                  <a:srgbClr val="000000">
                    <a:alpha val="100000"/>
                  </a:srgbClr>
                </a:solidFill>
                <a:latin typeface="Microsoft Yahei"/>
                <a:ea typeface="Microsoft Yahei"/>
                <a:cs typeface="Microsoft Yahei"/>
              </a:rPr>
              <a:t>详细描述：在制药领域，采用绿色化学化工技术可以开发出更加高效、安全的合成方法和药物制剂，降低药物生产和应用对环境的影响。在农业领域，采用绿色化学化工技术可以开发出更加环保、安全的农药和化肥，减少对土壤和水资源的污染。在能源领域，采用绿色化学化工技术可以开发出更加高效、环保的燃料和能源生产工艺，降低对化石燃料的依赖和环境污染。在环保领域，采用绿色化学化工技术可以处理各种污染物，如废水、废气、固体废物等，降低对环境的负面影响。</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绿色化学化工技术的应用领域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绿色化学原理</a:t>
            </a:r>
            <a:endParaRPr lang="en-US" sz="1100"/>
          </a:p>
        </p:txBody>
      </p:sp>
      <p:sp>
        <p:nvSpPr>
          <p:cNvPr id="3" name="AutoShape 3"/>
          <p:cNvSpPr/>
          <p:nvPr/>
        </p:nvSpPr>
        <p:spPr>
          <a:xfrm>
            <a:off x="4954829" y="2485096"/>
            <a:ext cx="2082658" cy="1318935"/>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02</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644286" y="2972012"/>
            <a:ext cx="2353053" cy="1956378"/>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原子经济性原理强调在化学反应中充分利用每个原子的潜力，以减少废物和副产品的产生。</a:t>
            </a:r>
            <a:endParaRPr lang="en-US" sz="1100"/>
          </a:p>
        </p:txBody>
      </p:sp>
      <p:sp>
        <p:nvSpPr>
          <p:cNvPr id="3" name="AutoShape 3"/>
          <p:cNvSpPr/>
          <p:nvPr/>
        </p:nvSpPr>
        <p:spPr>
          <a:xfrm>
            <a:off x="8684852" y="995439"/>
            <a:ext cx="2382848" cy="1991137"/>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通过高效的化学合成方法，实现原料分子到最终产品的最大化转化，降低对环境的影响。</a:t>
            </a:r>
            <a:endParaRPr lang="en-US" sz="1100"/>
          </a:p>
        </p:txBody>
      </p:sp>
      <p:sp>
        <p:nvSpPr>
          <p:cNvPr id="4" name="AutoShape 4"/>
          <p:cNvSpPr/>
          <p:nvPr/>
        </p:nvSpPr>
        <p:spPr>
          <a:xfrm>
            <a:off x="8684852" y="3927704"/>
            <a:ext cx="2382848" cy="196256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原子经济性原理有助于减少资源消耗和环境污染，提高化学过程的效率和可持续性。</a:t>
            </a:r>
            <a:endParaRPr lang="en-US" sz="1100"/>
          </a:p>
        </p:txBody>
      </p:sp>
      <p:pic>
        <p:nvPicPr>
          <p:cNvPr id="5" name="Picture 5"/>
          <p:cNvPicPr>
            <a:picLocks noChangeAspect="1"/>
          </p:cNvPicPr>
          <p:nvPr/>
        </p:nvPicPr>
        <p:blipFill>
          <a:blip r:embed="rId2">
            <a:alphaModFix amt="75000"/>
          </a:blip>
          <a:srcRect l="31868" t="13068" r="31502" b="30114"/>
          <a:stretch>
            <a:fillRect/>
          </a:stretch>
        </p:blipFill>
        <p:spPr>
          <a:xfrm>
            <a:off x="4217947" y="1403432"/>
            <a:ext cx="3545264" cy="5454568"/>
          </a:xfrm>
          <a:prstGeom prst="rect">
            <a:avLst/>
          </a:prstGeom>
        </p:spPr>
      </p:pic>
      <p:pic>
        <p:nvPicPr>
          <p:cNvPr id="6" name="Picture 6"/>
          <p:cNvPicPr>
            <a:picLocks noChangeAspect="1"/>
          </p:cNvPicPr>
          <p:nvPr/>
        </p:nvPicPr>
        <p:blipFill>
          <a:blip r:embed="rId3"/>
          <a:srcRect l="32734" r="32734"/>
          <a:stretch>
            <a:fillRect/>
          </a:stretch>
        </p:blipFill>
        <p:spPr>
          <a:xfrm>
            <a:off x="4495323" y="1838813"/>
            <a:ext cx="2952950" cy="4810026"/>
          </a:xfrm>
          <a:prstGeom prst="rect">
            <a:avLst/>
          </a:prstGeom>
        </p:spPr>
      </p:pic>
      <p:grpSp>
        <p:nvGrpSpPr>
          <p:cNvPr id="7" name="Group 7"/>
          <p:cNvGrpSpPr/>
          <p:nvPr/>
        </p:nvGrpSpPr>
        <p:grpSpPr>
          <a:xfrm>
            <a:off x="3239789" y="3141586"/>
            <a:ext cx="1463040" cy="1463040"/>
            <a:chOff x="3239789" y="3141586"/>
            <a:chExt cx="1463040" cy="1463040"/>
          </a:xfrm>
        </p:grpSpPr>
        <p:sp>
          <p:nvSpPr>
            <p:cNvPr id="8" name="AutoShape 8"/>
            <p:cNvSpPr/>
            <p:nvPr/>
          </p:nvSpPr>
          <p:spPr>
            <a:xfrm>
              <a:off x="3239789" y="3141586"/>
              <a:ext cx="1463040" cy="146304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12771" y="3559447"/>
            <a:ext cx="702092" cy="584684"/>
            <a:chOff x="3612771" y="3559447"/>
            <a:chExt cx="702092" cy="584684"/>
          </a:xfrm>
        </p:grpSpPr>
        <p:sp>
          <p:nvSpPr>
            <p:cNvPr id="10" name="Freeform 10"/>
            <p:cNvSpPr/>
            <p:nvPr/>
          </p:nvSpPr>
          <p:spPr>
            <a:xfrm>
              <a:off x="3612771" y="4122895"/>
              <a:ext cx="702092" cy="21236"/>
            </a:xfrm>
            <a:custGeom>
              <a:rect l="l" t="t"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702447" y="3690774"/>
              <a:ext cx="101383" cy="37274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850662" y="3559447"/>
              <a:ext cx="101383" cy="504071"/>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998877" y="3720392"/>
              <a:ext cx="101383" cy="343126"/>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47092" y="3830623"/>
              <a:ext cx="101383" cy="23303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6924196" y="1127033"/>
            <a:ext cx="1463040" cy="1463040"/>
            <a:chOff x="6924196" y="1127033"/>
            <a:chExt cx="1463040" cy="1463040"/>
          </a:xfrm>
        </p:grpSpPr>
        <p:sp>
          <p:nvSpPr>
            <p:cNvPr id="16" name="Freeform 16"/>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924196" y="1127033"/>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6924196" y="4151964"/>
            <a:ext cx="1463040" cy="1463040"/>
            <a:chOff x="6924196" y="4151964"/>
            <a:chExt cx="1463040" cy="1463040"/>
          </a:xfrm>
        </p:grpSpPr>
        <p:sp>
          <p:nvSpPr>
            <p:cNvPr id="22" name="AutoShape 22"/>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924196" y="4151964"/>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原子经济性原理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113133" y="2130657"/>
            <a:ext cx="4066829" cy="3122624"/>
          </a:xfrm>
          <a:prstGeom prst="rect">
            <a:avLst/>
          </a:prstGeom>
        </p:spPr>
      </p:pic>
      <p:pic>
        <p:nvPicPr>
          <p:cNvPr id="3" name="Picture 3"/>
          <p:cNvPicPr>
            <a:picLocks noChangeAspect="1"/>
          </p:cNvPicPr>
          <p:nvPr/>
        </p:nvPicPr>
        <p:blipFill>
          <a:blip r:embed="rId3"/>
          <a:srcRect t="1806" b="1806"/>
          <a:stretch>
            <a:fillRect/>
          </a:stretch>
        </p:blipFill>
        <p:spPr>
          <a:xfrm>
            <a:off x="1278694" y="2308435"/>
            <a:ext cx="3735703" cy="2097441"/>
          </a:xfrm>
          <a:prstGeom prst="rect">
            <a:avLst/>
          </a:prstGeom>
        </p:spPr>
      </p:pic>
      <p:sp>
        <p:nvSpPr>
          <p:cNvPr id="4" name="AutoShape 4"/>
          <p:cNvSpPr/>
          <p:nvPr/>
        </p:nvSpPr>
        <p:spPr>
          <a:xfrm>
            <a:off x="6252917" y="2077612"/>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252917" y="3173862"/>
            <a:ext cx="369902" cy="36990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52917" y="4318644"/>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3507" y="1856835"/>
            <a:ext cx="3618828" cy="795475"/>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节能减排原理强调在化学过程中减少能源消耗和减少废气、废水和固废的排放。</a:t>
            </a:r>
            <a:endParaRPr lang="en-US" sz="1100"/>
          </a:p>
        </p:txBody>
      </p:sp>
      <p:sp>
        <p:nvSpPr>
          <p:cNvPr id="8" name="AutoShape 8"/>
          <p:cNvSpPr/>
          <p:nvPr/>
        </p:nvSpPr>
        <p:spPr>
          <a:xfrm>
            <a:off x="6803507" y="2973254"/>
            <a:ext cx="3618828" cy="771122"/>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通过优化化学反应条件、采用高效分离技术和节能设备，降低能耗和资源消耗。</a:t>
            </a:r>
            <a:endParaRPr lang="en-US" sz="1100"/>
          </a:p>
        </p:txBody>
      </p:sp>
      <p:sp>
        <p:nvSpPr>
          <p:cNvPr id="9" name="AutoShape 9"/>
          <p:cNvSpPr/>
          <p:nvPr/>
        </p:nvSpPr>
        <p:spPr>
          <a:xfrm>
            <a:off x="6803507" y="4099755"/>
            <a:ext cx="3618828" cy="783299"/>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节能减排原理有助于降低生产成本、减少温室气体排放和减轻环境压力。</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节能减排原理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t="42" b="42"/>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清洁生产原理强调在生产过程中采取预防措施，从源头上减少污染物的产生和排放。</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通过改进生产工艺、优化原料选择和使用、强化过程控制等手段，实现污染物减量化、资源化和无害化。</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清洁生产原理有助于提高企业的环境竞争力，促进可持续发展和绿色经济。</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清洁生产原理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环境友好型化学品设计原理强调在化学品研发阶段就考虑其对环境和人体健康的影响。</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通过优化分子结构、降低毒性、提高降解性等手段，设计出对环境友好、安全可靠的化学品。</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环境友好型化学品设计原理有助于减少化学品对生态系统和人类健康的潜在风险，促进可持续发展和社会责任。</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环境友好型化学品设计原理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绿色化工技术</a:t>
            </a:r>
            <a:endParaRPr lang="en-US" sz="1100"/>
          </a:p>
        </p:txBody>
      </p:sp>
      <p:sp>
        <p:nvSpPr>
          <p:cNvPr id="3" name="AutoShape 3"/>
          <p:cNvSpPr/>
          <p:nvPr/>
        </p:nvSpPr>
        <p:spPr>
          <a:xfrm>
            <a:off x="4954829" y="2485096"/>
            <a:ext cx="2082658" cy="1318935"/>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03</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https://d.book118.com/545104133102011101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46</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2024-09-09T14:04:43.106</cp:lastPrinted>
  <dcterms:created xsi:type="dcterms:W3CDTF">2024-09-09T06:04:43Z</dcterms:created>
  <dcterms:modified xsi:type="dcterms:W3CDTF">2024-09-09T06:04:44Z</dcterms:modified>
</cp:coreProperties>
</file>