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916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47.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C0CD6F-CFA4-48F8-8C3E-A920EFAD4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3B2DA7-9E54-4CBB-8707-282AD9A9D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C77DF9-22FE-4B8F-A808-56EEEFFB8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A9E7E4-75C0-486B-97E6-44D401068E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E8A2E2-22F9-4E19-934A-97B926BA00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061442-7B56-449B-8757-07C4BDE15D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AEF99D-F367-4227-9630-C7AEA2FE80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04BFCC-EE2C-4AA2-86D3-551589F31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BC890E-8879-4700-81ED-ECC5710C52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FC9DA-EF31-4C9F-AA66-975951A86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E27652-439B-4B16-AC93-5BC46EEFE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9158" r:id="rId2"/>
    <p:sldLayoutId id="2147499159" r:id="rId3"/>
    <p:sldLayoutId id="2147499160" r:id="rId4"/>
    <p:sldLayoutId id="2147499161" r:id="rId5"/>
    <p:sldLayoutId id="2147499162" r:id="rId6"/>
    <p:sldLayoutId id="2147499163" r:id="rId7"/>
    <p:sldLayoutId id="2147499164" r:id="rId8"/>
    <p:sldLayoutId id="2147499165" r:id="rId9"/>
    <p:sldLayoutId id="2147499166" r:id="rId10"/>
    <p:sldLayoutId id="2147499167" r:id="rId11"/>
  </p:sldLayoutIdLst>
  <p:transition/>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14" Type="http://schemas.openxmlformats.org/officeDocument/2006/relationships/tags" Target="../tags/tag137.xml" /><Relationship Id="rId15" Type="http://schemas.openxmlformats.org/officeDocument/2006/relationships/tags" Target="../tags/tag138.xml" /><Relationship Id="rId16" Type="http://schemas.openxmlformats.org/officeDocument/2006/relationships/tags" Target="../tags/tag139.xml" /><Relationship Id="rId17" Type="http://schemas.openxmlformats.org/officeDocument/2006/relationships/tags" Target="../tags/tag140.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14" Type="http://schemas.openxmlformats.org/officeDocument/2006/relationships/tags" Target="../tags/tag153.xml" /><Relationship Id="rId15" Type="http://schemas.openxmlformats.org/officeDocument/2006/relationships/tags" Target="../tags/tag154.xml" /><Relationship Id="rId16" Type="http://schemas.openxmlformats.org/officeDocument/2006/relationships/tags" Target="../tags/tag155.xml" /><Relationship Id="rId17" Type="http://schemas.openxmlformats.org/officeDocument/2006/relationships/tags" Target="../tags/tag156.xml" /><Relationship Id="rId18" Type="http://schemas.openxmlformats.org/officeDocument/2006/relationships/tags" Target="../tags/tag157.xml" /><Relationship Id="rId19" Type="http://schemas.openxmlformats.org/officeDocument/2006/relationships/tags" Target="../tags/tag158.xml" /><Relationship Id="rId2" Type="http://schemas.openxmlformats.org/officeDocument/2006/relationships/tags" Target="../tags/tag141.xml" /><Relationship Id="rId20" Type="http://schemas.openxmlformats.org/officeDocument/2006/relationships/tags" Target="../tags/tag159.xml" /><Relationship Id="rId21" Type="http://schemas.openxmlformats.org/officeDocument/2006/relationships/tags" Target="../tags/tag160.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tags" Target="../tags/tag176.xml" /><Relationship Id="rId15" Type="http://schemas.openxmlformats.org/officeDocument/2006/relationships/tags" Target="../tags/tag177.xml" /><Relationship Id="rId16" Type="http://schemas.openxmlformats.org/officeDocument/2006/relationships/tags" Target="../tags/tag178.xml" /><Relationship Id="rId17" Type="http://schemas.openxmlformats.org/officeDocument/2006/relationships/tags" Target="../tags/tag179.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14" Type="http://schemas.openxmlformats.org/officeDocument/2006/relationships/tags" Target="../tags/tag192.xml" /><Relationship Id="rId15" Type="http://schemas.openxmlformats.org/officeDocument/2006/relationships/tags" Target="../tags/tag193.xml" /><Relationship Id="rId16" Type="http://schemas.openxmlformats.org/officeDocument/2006/relationships/tags" Target="../tags/tag194.xml" /><Relationship Id="rId17" Type="http://schemas.openxmlformats.org/officeDocument/2006/relationships/tags" Target="../tags/tag195.xml" /><Relationship Id="rId18" Type="http://schemas.openxmlformats.org/officeDocument/2006/relationships/tags" Target="../tags/tag196.xml" /><Relationship Id="rId19" Type="http://schemas.openxmlformats.org/officeDocument/2006/relationships/tags" Target="../tags/tag197.xml" /><Relationship Id="rId2" Type="http://schemas.openxmlformats.org/officeDocument/2006/relationships/tags" Target="../tags/tag180.xml" /><Relationship Id="rId20" Type="http://schemas.openxmlformats.org/officeDocument/2006/relationships/tags" Target="../tags/tag198.xml" /><Relationship Id="rId21" Type="http://schemas.openxmlformats.org/officeDocument/2006/relationships/tags" Target="../tags/tag199.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tags" Target="../tags/tag212.xml" /><Relationship Id="rId20" Type="http://schemas.openxmlformats.org/officeDocument/2006/relationships/tags" Target="../tags/tag230.xml" /><Relationship Id="rId21" Type="http://schemas.openxmlformats.org/officeDocument/2006/relationships/tags" Target="../tags/tag23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2.xml" /><Relationship Id="rId3" Type="http://schemas.openxmlformats.org/officeDocument/2006/relationships/tags" Target="../tags/tag233.xml" /><Relationship Id="rId4" Type="http://schemas.openxmlformats.org/officeDocument/2006/relationships/tags" Target="../tags/tag23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12000332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lstStyle/>
          <a:p>
            <a:r>
              <a:rPr lang="zh-CN" altLang="en-US"/>
              <a:t>电子商务下网络营销研究</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稻壳公司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r>
              <a:rPr lang="en-US" altLang="zh-CN"/>
              <a:t>XXX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单击添加目录项标题</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电子商务的发展与网络营销的兴起</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网络营销策略及其应用</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网络营销技术及其应用</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网络营销的效果评估与优化</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案例分析：成功的电子商务网络营销策略</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添加章节标题</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电子商务的发展与网络营销的兴起</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02" name="标题 1"/>
          <p:cNvSpPr>
            <a:spLocks noGrp="1"/>
          </p:cNvSpPr>
          <p:nvPr>
            <p:ph type="title"/>
          </p:nvPr>
        </p:nvSpPr>
        <p:spPr/>
        <p:txBody>
          <a:bodyPr/>
          <a:lstStyle/>
          <a:p>
            <a:r>
              <a:rPr lang="zh-CN" altLang="en-US"/>
              <a:t>电子商务的发展历程</a:t>
            </a:r>
            <a:endParaRPr lang="zh-CN" altLang="en-US"/>
          </a:p>
        </p:txBody>
      </p:sp>
      <p:sp>
        <p:nvSpPr>
          <p:cNvPr id="104890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0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0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电子商务的成熟阶段</a:t>
            </a:r>
            <a:endParaRPr lang="en-US" altLang="zh-CN">
              <a:solidFill>
                <a:schemeClr val="dk1">
                  <a:lumMod val="80000"/>
                  <a:lumOff val="20000"/>
                </a:schemeClr>
              </a:solidFill>
              <a:latin typeface="+mn-ea"/>
              <a:sym typeface="+mn-ea"/>
            </a:endParaRPr>
          </a:p>
        </p:txBody>
      </p:sp>
      <p:sp>
        <p:nvSpPr>
          <p:cNvPr id="104891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电子商务的起源</a:t>
            </a:r>
            <a:endParaRPr lang="zh-CN" altLang="en-US">
              <a:solidFill>
                <a:schemeClr val="dk1">
                  <a:lumMod val="80000"/>
                  <a:lumOff val="20000"/>
                </a:schemeClr>
              </a:solidFill>
              <a:latin typeface="+mn-ea"/>
              <a:sym typeface="+mn-ea"/>
            </a:endParaRPr>
          </a:p>
        </p:txBody>
      </p:sp>
      <p:sp>
        <p:nvSpPr>
          <p:cNvPr id="104892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电子商务的发展阶段</a:t>
            </a:r>
            <a:endParaRPr lang="zh-CN" altLang="en-US">
              <a:solidFill>
                <a:schemeClr val="dk1">
                  <a:lumMod val="80000"/>
                  <a:lumOff val="20000"/>
                </a:schemeClr>
              </a:solidFill>
              <a:latin typeface="+mn-ea"/>
              <a:sym typeface="+mn-ea"/>
            </a:endParaRPr>
          </a:p>
        </p:txBody>
      </p:sp>
      <p:sp>
        <p:nvSpPr>
          <p:cNvPr id="104892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电子商务的未来趋势</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68" name="标题 1"/>
          <p:cNvSpPr>
            <a:spLocks noGrp="1"/>
          </p:cNvSpPr>
          <p:nvPr>
            <p:ph type="title"/>
          </p:nvPr>
        </p:nvSpPr>
        <p:spPr/>
        <p:txBody>
          <a:bodyPr/>
          <a:lstStyle/>
          <a:p>
            <a:r>
              <a:rPr lang="zh-CN" altLang="en-US"/>
              <a:t>网络营销的兴起及其重要性</a:t>
            </a:r>
            <a:endParaRPr lang="zh-CN" altLang="en-US"/>
          </a:p>
        </p:txBody>
      </p:sp>
      <p:sp>
        <p:nvSpPr>
          <p:cNvPr id="104897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7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7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7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网络营销的优势：成本低、范围广、互动性强</a:t>
            </a:r>
            <a:endParaRPr lang="en-US" altLang="zh-CN">
              <a:solidFill>
                <a:schemeClr val="dk1">
                  <a:lumMod val="80000"/>
                  <a:lumOff val="20000"/>
                </a:schemeClr>
              </a:solidFill>
              <a:latin typeface="+mn-ea"/>
              <a:sym typeface="+mn-ea"/>
            </a:endParaRPr>
          </a:p>
        </p:txBody>
      </p:sp>
      <p:sp>
        <p:nvSpPr>
          <p:cNvPr id="104897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电子商务的发展推动了网络营销的兴起</a:t>
            </a:r>
            <a:endParaRPr lang="zh-CN" altLang="en-US">
              <a:solidFill>
                <a:schemeClr val="dk1">
                  <a:lumMod val="80000"/>
                  <a:lumOff val="20000"/>
                </a:schemeClr>
              </a:solidFill>
              <a:latin typeface="+mn-ea"/>
              <a:sym typeface="+mn-ea"/>
            </a:endParaRPr>
          </a:p>
        </p:txBody>
      </p:sp>
      <p:sp>
        <p:nvSpPr>
          <p:cNvPr id="104898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网络营销成为企业重要的营销手段</a:t>
            </a:r>
            <a:endParaRPr lang="zh-CN" altLang="en-US">
              <a:solidFill>
                <a:schemeClr val="dk1">
                  <a:lumMod val="80000"/>
                  <a:lumOff val="20000"/>
                </a:schemeClr>
              </a:solidFill>
              <a:latin typeface="+mn-ea"/>
              <a:sym typeface="+mn-ea"/>
            </a:endParaRPr>
          </a:p>
        </p:txBody>
      </p:sp>
      <p:sp>
        <p:nvSpPr>
          <p:cNvPr id="104899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网络营销在电子商务中的作用：提高销售额、增强品牌知名度、促进企业发展</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34" name="标题 1"/>
          <p:cNvSpPr>
            <a:spLocks noGrp="1"/>
          </p:cNvSpPr>
          <p:nvPr>
            <p:ph type="title"/>
          </p:nvPr>
        </p:nvSpPr>
        <p:spPr/>
        <p:txBody>
          <a:bodyPr/>
          <a:lstStyle/>
          <a:p>
            <a:r>
              <a:rPr lang="zh-CN" altLang="en-US"/>
              <a:t>电子商务与网络营销的关联</a:t>
            </a:r>
            <a:endParaRPr lang="zh-CN" altLang="en-US"/>
          </a:p>
        </p:txBody>
      </p:sp>
      <p:sp>
        <p:nvSpPr>
          <p:cNvPr id="104903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电子商务的发展推动了网络营销的兴起</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电子商务与网络营销相互促进，共同发展</a:t>
            </a:r>
            <a:endParaRPr sz="2000" err="1">
              <a:solidFill>
                <a:schemeClr val="tx1">
                  <a:lumMod val="75000"/>
                  <a:lumOff val="25000"/>
                </a:schemeClr>
              </a:solidFill>
              <a:latin typeface="+mn-ea"/>
              <a:ea typeface="+mn-ea"/>
              <a:cs typeface="+mn-ea"/>
              <a:sym typeface="+mn-lt"/>
            </a:endParaRPr>
          </a:p>
        </p:txBody>
      </p:sp>
      <p:sp>
        <p:nvSpPr>
          <p:cNvPr id="104905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6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电子商务与网络营销的融合为传统企业转型提供了新的思路和方向</a:t>
            </a:r>
            <a:endParaRPr sz="2000" err="1">
              <a:solidFill>
                <a:schemeClr val="tx1">
                  <a:lumMod val="75000"/>
                  <a:lumOff val="25000"/>
                </a:schemeClr>
              </a:solidFill>
              <a:latin typeface="+mn-ea"/>
              <a:ea typeface="+mn-ea"/>
              <a:cs typeface="+mn-ea"/>
              <a:sym typeface="+mn-lt"/>
            </a:endParaRPr>
          </a:p>
        </p:txBody>
      </p:sp>
      <p:sp>
        <p:nvSpPr>
          <p:cNvPr id="10490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网络营销是电子商务的重要组成部分</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08" name="标题"/>
          <p:cNvSpPr>
            <a:spLocks noGrp="1"/>
          </p:cNvSpPr>
          <p:nvPr>
            <p:ph type="title"/>
            <p:custDataLst>
              <p:tags r:id="rId2"/>
            </p:custDataLst>
          </p:nvPr>
        </p:nvSpPr>
        <p:spPr>
          <a:xfrm>
            <a:off x="825361" y="3133103"/>
            <a:ext cx="6367550" cy="1743697"/>
          </a:xfrm>
        </p:spPr>
        <p:txBody>
          <a:bodyPr/>
          <a:lstStyle/>
          <a:p>
            <a:r>
              <a:rPr lang="zh-CN" altLang="en-US"/>
              <a:t>网络营销策略及其应用</a:t>
            </a:r>
            <a:endParaRPr lang="zh-CN" altLang="en-US"/>
          </a:p>
        </p:txBody>
      </p:sp>
      <p:sp>
        <p:nvSpPr>
          <p:cNvPr id="1049110"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60" name="标题 1"/>
          <p:cNvSpPr>
            <a:spLocks noGrp="1"/>
          </p:cNvSpPr>
          <p:nvPr>
            <p:ph type="title"/>
          </p:nvPr>
        </p:nvSpPr>
        <p:spPr/>
        <p:txBody>
          <a:bodyPr/>
          <a:lstStyle/>
          <a:p>
            <a:r>
              <a:rPr lang="zh-CN" altLang="en-US"/>
              <a:t>网络营销策略概述</a:t>
            </a:r>
            <a:endParaRPr lang="zh-CN" altLang="en-US"/>
          </a:p>
        </p:txBody>
      </p:sp>
      <p:sp>
        <p:nvSpPr>
          <p:cNvPr id="1049162" name="Rectangle 6"/>
          <p:cNvSpPr/>
          <p:nvPr>
            <p:custDataLst>
              <p:tags r:id="rId2"/>
            </p:custDataLst>
          </p:nvPr>
        </p:nvSpPr>
        <p:spPr>
          <a:xfrm>
            <a:off x="1032008" y="1776851"/>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164" name="Rectangle 6"/>
          <p:cNvSpPr/>
          <p:nvPr>
            <p:custDataLst>
              <p:tags r:id="rId3"/>
            </p:custDataLst>
          </p:nvPr>
        </p:nvSpPr>
        <p:spPr>
          <a:xfrm>
            <a:off x="1032008" y="2865344"/>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166" name="Rectangle 6"/>
          <p:cNvSpPr/>
          <p:nvPr>
            <p:custDataLst>
              <p:tags r:id="rId4"/>
            </p:custDataLst>
          </p:nvPr>
        </p:nvSpPr>
        <p:spPr>
          <a:xfrm>
            <a:off x="1032008" y="3954447"/>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168" name="Rectangle 6"/>
          <p:cNvSpPr/>
          <p:nvPr>
            <p:custDataLst>
              <p:tags r:id="rId5"/>
            </p:custDataLst>
          </p:nvPr>
        </p:nvSpPr>
        <p:spPr>
          <a:xfrm>
            <a:off x="1032008" y="5042940"/>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170" name="矩形: 圆角 26"/>
          <p:cNvSpPr/>
          <p:nvPr>
            <p:custDataLst>
              <p:tags r:id="rId6"/>
            </p:custDataLst>
          </p:nvPr>
        </p:nvSpPr>
        <p:spPr>
          <a:xfrm>
            <a:off x="838200" y="2862907"/>
            <a:ext cx="1885867" cy="728199"/>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172" name="矩形: 圆角 27"/>
          <p:cNvSpPr/>
          <p:nvPr>
            <p:custDataLst>
              <p:tags r:id="rId7"/>
            </p:custDataLst>
          </p:nvPr>
        </p:nvSpPr>
        <p:spPr>
          <a:xfrm>
            <a:off x="838200" y="1774413"/>
            <a:ext cx="1885867" cy="728199"/>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174" name="矩形: 圆角 28"/>
          <p:cNvSpPr/>
          <p:nvPr>
            <p:custDataLst>
              <p:tags r:id="rId8"/>
            </p:custDataLst>
          </p:nvPr>
        </p:nvSpPr>
        <p:spPr>
          <a:xfrm>
            <a:off x="838200" y="5039893"/>
            <a:ext cx="1885867" cy="728199"/>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176" name="矩形: 圆角 29"/>
          <p:cNvSpPr/>
          <p:nvPr>
            <p:custDataLst>
              <p:tags r:id="rId9"/>
            </p:custDataLst>
          </p:nvPr>
        </p:nvSpPr>
        <p:spPr>
          <a:xfrm>
            <a:off x="838200" y="3951400"/>
            <a:ext cx="1885867" cy="728199"/>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178" name="正文"/>
          <p:cNvSpPr txBox="1"/>
          <p:nvPr>
            <p:custDataLst>
              <p:tags r:id="rId10"/>
            </p:custDataLst>
          </p:nvPr>
        </p:nvSpPr>
        <p:spPr>
          <a:xfrm>
            <a:off x="2932909" y="1781117"/>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300" spc="150">
                <a:solidFill>
                  <a:schemeClr val="tx1">
                    <a:lumMod val="65000"/>
                    <a:lumOff val="35000"/>
                  </a:schemeClr>
                </a:solidFill>
                <a:latin typeface="+mn-ea"/>
              </a:rPr>
              <a:t>定义：网络营销是一种基于互联网的营销方式，通过各种在线渠道向目标受众传递信息、推广产品或服务。</a:t>
            </a:r>
            <a:endParaRPr lang="zh-CN" altLang="en-US" sz="1300" spc="150">
              <a:solidFill>
                <a:schemeClr val="tx1">
                  <a:lumMod val="65000"/>
                  <a:lumOff val="35000"/>
                </a:schemeClr>
              </a:solidFill>
              <a:latin typeface="+mn-ea"/>
            </a:endParaRPr>
          </a:p>
        </p:txBody>
      </p:sp>
      <p:sp>
        <p:nvSpPr>
          <p:cNvPr id="1049180" name="标题"/>
          <p:cNvSpPr txBox="1"/>
          <p:nvPr>
            <p:custDataLst>
              <p:tags r:id="rId11"/>
            </p:custDataLst>
          </p:nvPr>
        </p:nvSpPr>
        <p:spPr>
          <a:xfrm>
            <a:off x="937542" y="1781117"/>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182" name="正文"/>
          <p:cNvSpPr txBox="1"/>
          <p:nvPr>
            <p:custDataLst>
              <p:tags r:id="rId12"/>
            </p:custDataLst>
          </p:nvPr>
        </p:nvSpPr>
        <p:spPr>
          <a:xfrm>
            <a:off x="2932909" y="2869611"/>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300" spc="150">
                <a:solidFill>
                  <a:schemeClr val="tx1">
                    <a:lumMod val="65000"/>
                    <a:lumOff val="35000"/>
                  </a:schemeClr>
                </a:solidFill>
                <a:latin typeface="+mn-ea"/>
              </a:rPr>
              <a:t>特点：网络营销具有互动性、个性化、精准性、低成本等优势，能够实现品牌推广、销售促进、客户关系管理等多种目标。</a:t>
            </a:r>
            <a:endParaRPr lang="zh-CN" altLang="en-US" sz="1300" spc="150">
              <a:solidFill>
                <a:schemeClr val="tx1">
                  <a:lumMod val="65000"/>
                  <a:lumOff val="35000"/>
                </a:schemeClr>
              </a:solidFill>
              <a:latin typeface="+mn-ea"/>
            </a:endParaRPr>
          </a:p>
        </p:txBody>
      </p:sp>
      <p:sp>
        <p:nvSpPr>
          <p:cNvPr id="1049184" name="标题"/>
          <p:cNvSpPr txBox="1"/>
          <p:nvPr>
            <p:custDataLst>
              <p:tags r:id="rId13"/>
            </p:custDataLst>
          </p:nvPr>
        </p:nvSpPr>
        <p:spPr>
          <a:xfrm>
            <a:off x="937542" y="2869611"/>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186" name="正文"/>
          <p:cNvSpPr txBox="1"/>
          <p:nvPr>
            <p:custDataLst>
              <p:tags r:id="rId14"/>
            </p:custDataLst>
          </p:nvPr>
        </p:nvSpPr>
        <p:spPr>
          <a:xfrm>
            <a:off x="2932909" y="3958104"/>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300" spc="150">
                <a:solidFill>
                  <a:schemeClr val="tx1">
                    <a:lumMod val="65000"/>
                    <a:lumOff val="35000"/>
                  </a:schemeClr>
                </a:solidFill>
                <a:latin typeface="+mn-ea"/>
              </a:rPr>
              <a:t>策略：网络营销策略包括内容营销、搜索引擎优化、社交媒体营销、电子邮件营销、联盟营销等多种方式，每种策略都有其特定的目标和应用场景。</a:t>
            </a:r>
            <a:endParaRPr lang="zh-CN" altLang="en-US" sz="1300" spc="150">
              <a:solidFill>
                <a:schemeClr val="tx1">
                  <a:lumMod val="65000"/>
                  <a:lumOff val="35000"/>
                </a:schemeClr>
              </a:solidFill>
              <a:latin typeface="+mn-ea"/>
            </a:endParaRPr>
          </a:p>
        </p:txBody>
      </p:sp>
      <p:sp>
        <p:nvSpPr>
          <p:cNvPr id="1049188" name="标题"/>
          <p:cNvSpPr txBox="1"/>
          <p:nvPr>
            <p:custDataLst>
              <p:tags r:id="rId15"/>
            </p:custDataLst>
          </p:nvPr>
        </p:nvSpPr>
        <p:spPr>
          <a:xfrm>
            <a:off x="937542" y="3958104"/>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190" name="正文"/>
          <p:cNvSpPr txBox="1"/>
          <p:nvPr>
            <p:custDataLst>
              <p:tags r:id="rId16"/>
            </p:custDataLst>
          </p:nvPr>
        </p:nvSpPr>
        <p:spPr>
          <a:xfrm>
            <a:off x="2932909" y="5046597"/>
            <a:ext cx="8284352" cy="714672"/>
          </a:xfrm>
          <a:prstGeom prst="rect">
            <a:avLst/>
          </a:prstGeom>
          <a:noFill/>
        </p:spPr>
        <p:txBody>
          <a:bodyPr wrap="square" lIns="90000" tIns="46800" rIns="90000" bIns="4680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应用：网络营销策略在电子商务领域有着广泛的应用，能够帮助企业提高品牌知名度、吸引潜在客户、促进销售增长等。同时，网络营销策略也需要根据不同的目标受众和市场环境进行调整和优化。</a:t>
            </a:r>
            <a:endParaRPr lang="zh-CN" altLang="en-US" sz="1400" spc="150">
              <a:solidFill>
                <a:schemeClr val="tx1">
                  <a:lumMod val="65000"/>
                  <a:lumOff val="35000"/>
                </a:schemeClr>
              </a:solidFill>
              <a:latin typeface="+mn-ea"/>
            </a:endParaRPr>
          </a:p>
        </p:txBody>
      </p:sp>
      <p:sp>
        <p:nvSpPr>
          <p:cNvPr id="1049192" name="标题"/>
          <p:cNvSpPr txBox="1"/>
          <p:nvPr>
            <p:custDataLst>
              <p:tags r:id="rId17"/>
            </p:custDataLst>
          </p:nvPr>
        </p:nvSpPr>
        <p:spPr>
          <a:xfrm>
            <a:off x="937542" y="5046597"/>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26" name="标题 1"/>
          <p:cNvSpPr>
            <a:spLocks noGrp="1"/>
          </p:cNvSpPr>
          <p:nvPr>
            <p:ph type="title"/>
          </p:nvPr>
        </p:nvSpPr>
        <p:spPr/>
        <p:txBody>
          <a:bodyPr/>
          <a:lstStyle/>
          <a:p>
            <a:r>
              <a:rPr lang="zh-CN" altLang="en-US"/>
              <a:t>电子商务网站营销策略</a:t>
            </a:r>
            <a:endParaRPr lang="zh-CN" altLang="en-US"/>
          </a:p>
        </p:txBody>
      </p:sp>
      <p:sp>
        <p:nvSpPr>
          <p:cNvPr id="1049228" name="对角圆角矩形 15"/>
          <p:cNvSpPr/>
          <p:nvPr>
            <p:custDataLst>
              <p:tags r:id="rId2"/>
            </p:custDataLst>
          </p:nvPr>
        </p:nvSpPr>
        <p:spPr>
          <a:xfrm>
            <a:off x="1372017" y="3481849"/>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0" name="对角圆角矩形 16"/>
          <p:cNvSpPr/>
          <p:nvPr>
            <p:custDataLst>
              <p:tags r:id="rId3"/>
            </p:custDataLst>
          </p:nvPr>
        </p:nvSpPr>
        <p:spPr>
          <a:xfrm>
            <a:off x="1372017" y="3352838"/>
            <a:ext cx="511207" cy="48780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2" name="直角三角形 17"/>
          <p:cNvSpPr/>
          <p:nvPr>
            <p:custDataLst>
              <p:tags r:id="rId4"/>
            </p:custDataLst>
          </p:nvPr>
        </p:nvSpPr>
        <p:spPr>
          <a:xfrm>
            <a:off x="1883567" y="3353479"/>
            <a:ext cx="77021" cy="12836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4" name="文本框 27"/>
          <p:cNvSpPr txBox="1"/>
          <p:nvPr>
            <p:custDataLst>
              <p:tags r:id="rId5"/>
            </p:custDataLst>
          </p:nvPr>
        </p:nvSpPr>
        <p:spPr>
          <a:xfrm>
            <a:off x="1916943" y="3491476"/>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电子邮件营销：通过电子邮件向目标客户发送营销信息，提高转化率和客户忠诚度</a:t>
            </a:r>
            <a:endParaRPr lang="en-US" altLang="zh-CN">
              <a:solidFill>
                <a:schemeClr val="dk1">
                  <a:lumMod val="80000"/>
                  <a:lumOff val="20000"/>
                </a:schemeClr>
              </a:solidFill>
              <a:latin typeface="+mn-ea"/>
              <a:sym typeface="+mn-ea"/>
            </a:endParaRPr>
          </a:p>
        </p:txBody>
      </p:sp>
      <p:sp>
        <p:nvSpPr>
          <p:cNvPr id="1049236" name="对角圆角矩形 52"/>
          <p:cNvSpPr/>
          <p:nvPr>
            <p:custDataLst>
              <p:tags r:id="rId6"/>
            </p:custDataLst>
          </p:nvPr>
        </p:nvSpPr>
        <p:spPr>
          <a:xfrm>
            <a:off x="1372017" y="1493411"/>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8" name="对角圆角矩形 53"/>
          <p:cNvSpPr/>
          <p:nvPr>
            <p:custDataLst>
              <p:tags r:id="rId7"/>
            </p:custDataLst>
          </p:nvPr>
        </p:nvSpPr>
        <p:spPr>
          <a:xfrm>
            <a:off x="1372017" y="1364400"/>
            <a:ext cx="511207" cy="48780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0" name="直角三角形 54"/>
          <p:cNvSpPr/>
          <p:nvPr>
            <p:custDataLst>
              <p:tags r:id="rId8"/>
            </p:custDataLst>
          </p:nvPr>
        </p:nvSpPr>
        <p:spPr>
          <a:xfrm>
            <a:off x="1883567" y="1365042"/>
            <a:ext cx="77021" cy="12836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2" name="文本框 56"/>
          <p:cNvSpPr txBox="1"/>
          <p:nvPr>
            <p:custDataLst>
              <p:tags r:id="rId9"/>
            </p:custDataLst>
          </p:nvPr>
        </p:nvSpPr>
        <p:spPr>
          <a:xfrm>
            <a:off x="1916943" y="1496620"/>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搜索引擎优化（SEO）：提高网站在搜索引擎中的排名，增加曝光度和流量</a:t>
            </a:r>
            <a:endParaRPr lang="zh-CN" altLang="en-US">
              <a:solidFill>
                <a:schemeClr val="dk1">
                  <a:lumMod val="80000"/>
                  <a:lumOff val="20000"/>
                </a:schemeClr>
              </a:solidFill>
              <a:latin typeface="+mn-ea"/>
              <a:sym typeface="+mn-ea"/>
            </a:endParaRPr>
          </a:p>
        </p:txBody>
      </p:sp>
      <p:sp>
        <p:nvSpPr>
          <p:cNvPr id="1049244" name="对角圆角矩形 5"/>
          <p:cNvSpPr/>
          <p:nvPr>
            <p:custDataLst>
              <p:tags r:id="rId10"/>
            </p:custDataLst>
          </p:nvPr>
        </p:nvSpPr>
        <p:spPr>
          <a:xfrm>
            <a:off x="1372017" y="2487630"/>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6" name="对角圆角矩形 6"/>
          <p:cNvSpPr/>
          <p:nvPr>
            <p:custDataLst>
              <p:tags r:id="rId11"/>
            </p:custDataLst>
          </p:nvPr>
        </p:nvSpPr>
        <p:spPr>
          <a:xfrm>
            <a:off x="1372017" y="2358619"/>
            <a:ext cx="511207" cy="48780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8" name="直角三角形 7"/>
          <p:cNvSpPr/>
          <p:nvPr>
            <p:custDataLst>
              <p:tags r:id="rId12"/>
            </p:custDataLst>
          </p:nvPr>
        </p:nvSpPr>
        <p:spPr>
          <a:xfrm>
            <a:off x="1883567" y="2359261"/>
            <a:ext cx="77021" cy="12836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0" name="文本框 8"/>
          <p:cNvSpPr txBox="1"/>
          <p:nvPr>
            <p:custDataLst>
              <p:tags r:id="rId13"/>
            </p:custDataLst>
          </p:nvPr>
        </p:nvSpPr>
        <p:spPr>
          <a:xfrm>
            <a:off x="1916943" y="2497257"/>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社交媒体营销：利用社交媒体平台推广产品或服务，与用户互动，提高品牌知名度</a:t>
            </a:r>
            <a:endParaRPr lang="zh-CN" altLang="en-US">
              <a:solidFill>
                <a:schemeClr val="dk1">
                  <a:lumMod val="80000"/>
                  <a:lumOff val="20000"/>
                </a:schemeClr>
              </a:solidFill>
              <a:latin typeface="+mn-ea"/>
              <a:sym typeface="+mn-ea"/>
            </a:endParaRPr>
          </a:p>
        </p:txBody>
      </p:sp>
      <p:sp>
        <p:nvSpPr>
          <p:cNvPr id="1049252" name="对角圆角矩形 9"/>
          <p:cNvSpPr/>
          <p:nvPr>
            <p:custDataLst>
              <p:tags r:id="rId14"/>
            </p:custDataLst>
          </p:nvPr>
        </p:nvSpPr>
        <p:spPr>
          <a:xfrm>
            <a:off x="1372017" y="4476067"/>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4" name="对角圆角矩形 10"/>
          <p:cNvSpPr/>
          <p:nvPr>
            <p:custDataLst>
              <p:tags r:id="rId15"/>
            </p:custDataLst>
          </p:nvPr>
        </p:nvSpPr>
        <p:spPr>
          <a:xfrm>
            <a:off x="1372017" y="4347056"/>
            <a:ext cx="511207" cy="48780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6" name="直角三角形 11"/>
          <p:cNvSpPr/>
          <p:nvPr>
            <p:custDataLst>
              <p:tags r:id="rId16"/>
            </p:custDataLst>
          </p:nvPr>
        </p:nvSpPr>
        <p:spPr>
          <a:xfrm>
            <a:off x="1883567" y="4347698"/>
            <a:ext cx="77021" cy="12836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8" name="文本框 12"/>
          <p:cNvSpPr txBox="1"/>
          <p:nvPr>
            <p:custDataLst>
              <p:tags r:id="rId17"/>
            </p:custDataLst>
          </p:nvPr>
        </p:nvSpPr>
        <p:spPr>
          <a:xfrm>
            <a:off x="1916943" y="4485695"/>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内容营销：通过创作有价值的内容吸引潜在客户，提高品牌认知度和信任度</a:t>
            </a:r>
            <a:endParaRPr lang="en-US" altLang="zh-CN">
              <a:solidFill>
                <a:schemeClr val="dk1">
                  <a:lumMod val="80000"/>
                  <a:lumOff val="20000"/>
                </a:schemeClr>
              </a:solidFill>
              <a:latin typeface="+mn-ea"/>
              <a:sym typeface="+mn-ea"/>
            </a:endParaRPr>
          </a:p>
        </p:txBody>
      </p:sp>
      <p:sp>
        <p:nvSpPr>
          <p:cNvPr id="1049260" name="对角圆角矩形 14"/>
          <p:cNvSpPr/>
          <p:nvPr>
            <p:custDataLst>
              <p:tags r:id="rId18"/>
            </p:custDataLst>
          </p:nvPr>
        </p:nvSpPr>
        <p:spPr>
          <a:xfrm>
            <a:off x="1372017" y="5470286"/>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2" name="对角圆角矩形 18"/>
          <p:cNvSpPr/>
          <p:nvPr>
            <p:custDataLst>
              <p:tags r:id="rId19"/>
            </p:custDataLst>
          </p:nvPr>
        </p:nvSpPr>
        <p:spPr>
          <a:xfrm>
            <a:off x="1372017" y="5341275"/>
            <a:ext cx="511207" cy="487803"/>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4" name="直角三角形 19"/>
          <p:cNvSpPr/>
          <p:nvPr>
            <p:custDataLst>
              <p:tags r:id="rId20"/>
            </p:custDataLst>
          </p:nvPr>
        </p:nvSpPr>
        <p:spPr>
          <a:xfrm>
            <a:off x="1883567" y="5341917"/>
            <a:ext cx="77021" cy="12836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6" name="文本框 20"/>
          <p:cNvSpPr txBox="1"/>
          <p:nvPr>
            <p:custDataLst>
              <p:tags r:id="rId21"/>
            </p:custDataLst>
          </p:nvPr>
        </p:nvSpPr>
        <p:spPr>
          <a:xfrm>
            <a:off x="1916943" y="5479914"/>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联盟营销：与其他网站合作推广产品或服务，扩大销售渠道和市场份额</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00" name="标题 1"/>
          <p:cNvSpPr>
            <a:spLocks noGrp="1"/>
          </p:cNvSpPr>
          <p:nvPr>
            <p:ph type="title"/>
          </p:nvPr>
        </p:nvSpPr>
        <p:spPr/>
        <p:txBody>
          <a:bodyPr/>
          <a:lstStyle/>
          <a:p>
            <a:r>
              <a:rPr lang="zh-CN" altLang="en-US"/>
              <a:t>社交媒体营销策略</a:t>
            </a:r>
            <a:endParaRPr lang="zh-CN" altLang="en-US"/>
          </a:p>
        </p:txBody>
      </p:sp>
      <p:sp>
        <p:nvSpPr>
          <p:cNvPr id="104930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社交媒体平台选择：根据目标受众和产品特点选择合适的社交媒体平台</a:t>
            </a:r>
            <a:endParaRPr lang="zh-CN" altLang="en-US" sz="2000" spc="150">
              <a:solidFill>
                <a:schemeClr val="tx1">
                  <a:lumMod val="85000"/>
                  <a:lumOff val="15000"/>
                </a:schemeClr>
              </a:solidFill>
              <a:latin typeface="+mn-ea"/>
              <a:sym typeface="+mn-ea"/>
            </a:endParaRPr>
          </a:p>
        </p:txBody>
      </p:sp>
      <p:sp>
        <p:nvSpPr>
          <p:cNvPr id="104930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内容营销：通过发布有价值的内容吸引潜在客户，提高品牌知名度和用户黏性</a:t>
            </a:r>
            <a:endParaRPr lang="zh-CN" altLang="en-US" sz="2000" spc="150">
              <a:solidFill>
                <a:schemeClr val="tx1">
                  <a:lumMod val="85000"/>
                  <a:lumOff val="15000"/>
                </a:schemeClr>
              </a:solidFill>
              <a:latin typeface="+mn-ea"/>
              <a:sym typeface="+mn-ea"/>
            </a:endParaRPr>
          </a:p>
        </p:txBody>
      </p:sp>
      <p:sp>
        <p:nvSpPr>
          <p:cNvPr id="104931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互动营销：通过与用户互动，如评论、点赞、转发等方式，增强用户参与度和忠诚度</a:t>
            </a:r>
            <a:endParaRPr lang="zh-CN" altLang="en-US" sz="2000" spc="150">
              <a:solidFill>
                <a:schemeClr val="tx1">
                  <a:lumMod val="85000"/>
                  <a:lumOff val="15000"/>
                </a:schemeClr>
              </a:solidFill>
              <a:latin typeface="+mn-ea"/>
              <a:sym typeface="+mn-ea"/>
            </a:endParaRPr>
          </a:p>
        </p:txBody>
      </p:sp>
      <p:sp>
        <p:nvSpPr>
          <p:cNvPr id="104932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广告投放：在社交媒体平台上投放广告，提高品牌曝光度和转化率</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58" name="标题 1"/>
          <p:cNvSpPr>
            <a:spLocks noGrp="1"/>
          </p:cNvSpPr>
          <p:nvPr>
            <p:ph type="title"/>
          </p:nvPr>
        </p:nvSpPr>
        <p:spPr/>
        <p:txBody>
          <a:bodyPr/>
          <a:lstStyle/>
          <a:p>
            <a:r>
              <a:rPr lang="zh-CN" altLang="en-US"/>
              <a:t>电子邮件营销策略</a:t>
            </a:r>
            <a:endParaRPr lang="zh-CN" altLang="en-US"/>
          </a:p>
        </p:txBody>
      </p:sp>
      <p:sp>
        <p:nvSpPr>
          <p:cNvPr id="1049360"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2"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4"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6"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8"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0"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2"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4"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fontScale="7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定义与特点：电子邮件营销是一种利用电子邮件进行营销推广的方式，具有成本低、传播快、精准度高等特点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400" err="1">
                <a:solidFill>
                  <a:schemeClr val="tx1">
                    <a:lumMod val="75000"/>
                    <a:lumOff val="25000"/>
                  </a:schemeClr>
                </a:solidFill>
                <a:latin typeface="+mn-ea"/>
                <a:ea typeface="+mn-ea"/>
                <a:cs typeface="+mn-ea"/>
                <a:sym typeface="+mn-lt"/>
              </a:rPr>
              <a:t>实施步骤：包括确定目标受众、设计邮件内容、选择合适的邮件发送平台、跟踪分析邮件营销效果等</a:t>
            </a:r>
            <a:endParaRPr sz="1400" err="1">
              <a:solidFill>
                <a:schemeClr val="tx1">
                  <a:lumMod val="75000"/>
                  <a:lumOff val="25000"/>
                </a:schemeClr>
              </a:solidFill>
              <a:latin typeface="+mn-ea"/>
              <a:ea typeface="+mn-ea"/>
              <a:cs typeface="+mn-ea"/>
              <a:sym typeface="+mn-lt"/>
            </a:endParaRPr>
          </a:p>
        </p:txBody>
      </p:sp>
      <p:sp>
        <p:nvSpPr>
          <p:cNvPr id="1049380"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2"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4"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86"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8"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0"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2"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4"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400" err="1">
                <a:solidFill>
                  <a:schemeClr val="tx1">
                    <a:lumMod val="75000"/>
                    <a:lumOff val="25000"/>
                  </a:schemeClr>
                </a:solidFill>
                <a:latin typeface="+mn-ea"/>
                <a:ea typeface="+mn-ea"/>
                <a:cs typeface="+mn-ea"/>
                <a:sym typeface="+mn-lt"/>
              </a:rPr>
              <a:t>注意事项：包括遵守相关法律法规、尊重用户隐私、避免过度营销等</a:t>
            </a:r>
            <a:endParaRPr sz="1400" err="1">
              <a:solidFill>
                <a:schemeClr val="tx1">
                  <a:lumMod val="75000"/>
                  <a:lumOff val="25000"/>
                </a:schemeClr>
              </a:solidFill>
              <a:latin typeface="+mn-ea"/>
              <a:ea typeface="+mn-ea"/>
              <a:cs typeface="+mn-ea"/>
              <a:sym typeface="+mn-lt"/>
            </a:endParaRPr>
          </a:p>
        </p:txBody>
      </p:sp>
      <p:sp>
        <p:nvSpPr>
          <p:cNvPr id="10493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1400">
                <a:solidFill>
                  <a:schemeClr val="tx1">
                    <a:lumMod val="75000"/>
                    <a:lumOff val="25000"/>
                  </a:schemeClr>
                </a:solidFill>
                <a:latin typeface="+mn-ea"/>
                <a:ea typeface="+mn-ea"/>
                <a:cs typeface="+mn-ea"/>
                <a:sym typeface="+mn-lt"/>
              </a:rPr>
              <a:t>策略类型：包括个性化邮件、会员邮件、定期邮件等，根据不同的目标受众和营销目的选择合适的策略</a:t>
            </a:r>
            <a:endParaRPr lang="zh-CN" altLang="en-US" sz="14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32" name="标题"/>
          <p:cNvSpPr>
            <a:spLocks noGrp="1"/>
          </p:cNvSpPr>
          <p:nvPr>
            <p:ph type="title"/>
            <p:custDataLst>
              <p:tags r:id="rId2"/>
            </p:custDataLst>
          </p:nvPr>
        </p:nvSpPr>
        <p:spPr>
          <a:xfrm>
            <a:off x="825361" y="3133103"/>
            <a:ext cx="6367550" cy="1743697"/>
          </a:xfrm>
        </p:spPr>
        <p:txBody>
          <a:bodyPr/>
          <a:lstStyle/>
          <a:p>
            <a:r>
              <a:rPr lang="zh-CN" altLang="en-US"/>
              <a:t>网络营销技术及其应用</a:t>
            </a:r>
            <a:endParaRPr lang="zh-CN" altLang="en-US"/>
          </a:p>
        </p:txBody>
      </p:sp>
      <p:sp>
        <p:nvSpPr>
          <p:cNvPr id="1049434"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84" name="标题 1"/>
          <p:cNvSpPr>
            <a:spLocks noGrp="1"/>
          </p:cNvSpPr>
          <p:nvPr>
            <p:ph type="title"/>
          </p:nvPr>
        </p:nvSpPr>
        <p:spPr/>
        <p:txBody>
          <a:bodyPr/>
          <a:lstStyle/>
          <a:p>
            <a:r>
              <a:rPr lang="zh-CN" altLang="en-US"/>
              <a:t>网络营销技术概述</a:t>
            </a:r>
            <a:endParaRPr lang="zh-CN" altLang="en-US"/>
          </a:p>
        </p:txBody>
      </p:sp>
      <p:sp>
        <p:nvSpPr>
          <p:cNvPr id="104948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8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9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网络营销的定义和概念</a:t>
            </a:r>
            <a:endParaRPr lang="zh-CN" altLang="en-US" sz="2000" spc="150">
              <a:solidFill>
                <a:schemeClr val="tx1">
                  <a:lumMod val="85000"/>
                  <a:lumOff val="15000"/>
                </a:schemeClr>
              </a:solidFill>
              <a:latin typeface="+mn-ea"/>
              <a:sym typeface="+mn-ea"/>
            </a:endParaRPr>
          </a:p>
        </p:txBody>
      </p:sp>
      <p:sp>
        <p:nvSpPr>
          <p:cNvPr id="104949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9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9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网络营销的技术基础</a:t>
            </a:r>
            <a:endParaRPr lang="zh-CN" altLang="en-US" sz="2000" spc="150">
              <a:solidFill>
                <a:schemeClr val="tx1">
                  <a:lumMod val="85000"/>
                  <a:lumOff val="15000"/>
                </a:schemeClr>
              </a:solidFill>
              <a:latin typeface="+mn-ea"/>
              <a:sym typeface="+mn-ea"/>
            </a:endParaRPr>
          </a:p>
        </p:txBody>
      </p:sp>
      <p:sp>
        <p:nvSpPr>
          <p:cNvPr id="104949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网络营销的主要技术手段</a:t>
            </a:r>
            <a:endParaRPr lang="zh-CN" altLang="en-US" sz="2000" spc="150">
              <a:solidFill>
                <a:schemeClr val="tx1">
                  <a:lumMod val="85000"/>
                  <a:lumOff val="15000"/>
                </a:schemeClr>
              </a:solidFill>
              <a:latin typeface="+mn-ea"/>
              <a:sym typeface="+mn-ea"/>
            </a:endParaRPr>
          </a:p>
        </p:txBody>
      </p:sp>
      <p:sp>
        <p:nvSpPr>
          <p:cNvPr id="104950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网络营销技术的发展趋势</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https://d.book118.com/545120003324011104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2.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63.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1_1"/>
  <p:tag name="KSO_WM_UNIT_INDEX" val="1_1_1"/>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2_1"/>
  <p:tag name="KSO_WM_UNIT_INDEX" val="1_2_1"/>
  <p:tag name="KSO_WM_UNIT_LAYERLEVEL" val="1_1_1"/>
  <p:tag name="KSO_WM_UNIT_LINE_FORE_SCHEMECOLOR_INDEX" val="8"/>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3_1"/>
  <p:tag name="KSO_WM_UNIT_INDEX" val="1_3_1"/>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4_1"/>
  <p:tag name="KSO_WM_UNIT_INDEX" val="1_4_1"/>
  <p:tag name="KSO_WM_UNIT_LAYERLEVEL" val="1_1_1"/>
  <p:tag name="KSO_WM_UNIT_LINE_FORE_SCHEMECOLOR_INDEX" val="8"/>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1_2"/>
  <p:tag name="KSO_WM_UNIT_INDEX" val="1_1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3_2"/>
  <p:tag name="KSO_WM_UNIT_INDEX" val="1_3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1_1"/>
  <p:tag name="KSO_WM_UNIT_INDEX" val="1_1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2_1"/>
  <p:tag name="KSO_WM_UNIT_INDEX" val="1_2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3_1"/>
  <p:tag name="KSO_WM_UNIT_INDEX" val="1_3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4_1"/>
  <p:tag name="KSO_WM_UNIT_INDEX" val="1_4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3_3"/>
  <p:tag name="KSO_WM_UNIT_INDEX" val="1_3_3"/>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2"/>
  <p:tag name="KSO_WM_UNIT_INDEX" val="1_3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1_3"/>
  <p:tag name="KSO_WM_UNIT_INDEX" val="1_1_3"/>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1"/>
  <p:tag name="KSO_WM_UNIT_INDEX" val="1_1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2_3"/>
  <p:tag name="KSO_WM_UNIT_INDEX" val="1_2_3"/>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2"/>
  <p:tag name="KSO_WM_UNIT_INDEX" val="1_2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4_3"/>
  <p:tag name="KSO_WM_UNIT_INDEX" val="1_4_3"/>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1"/>
  <p:tag name="KSO_WM_UNIT_INDEX" val="1_4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5_3"/>
  <p:tag name="KSO_WM_UNIT_INDEX" val="1_5_3"/>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2"/>
  <p:tag name="KSO_WM_UNIT_INDEX" val="1_5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1"/>
  <p:tag name="KSO_WM_UNIT_INDEX" val="1_5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3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234.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nSpc>
            <a:spcPct val="100000"/>
          </a:lnSpc>
          <a:defRPr altLang="en-US" b="1" dirty="0" lang="zh-CN" spc="300">
            <a:solidFill>
              <a:schemeClr val="tx1">
                <a:lumMod val="85000"/>
                <a:lumOff val="15000"/>
              </a:schemeClr>
            </a:solidFill>
            <a:latin typeface="+mj-ea"/>
            <a:ea typeface="+mj-ea"/>
          </a:defRPr>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18</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微软雅黑</vt:lpstr>
      <vt:lpstr>Calibri Light</vt:lpstr>
      <vt:lpstr>宋体</vt:lpstr>
      <vt:lpstr>Office Theme</vt:lpstr>
      <vt:lpstr>电子商务下网络营销研究</vt:lpstr>
      <vt:lpstr>目录</vt:lpstr>
      <vt:lpstr>添加章节标题</vt:lpstr>
      <vt:lpstr>电子商务的发展与网络营销的兴起</vt:lpstr>
      <vt:lpstr>PowerPoint Presentation</vt:lpstr>
      <vt:lpstr>电子商务的发展历程</vt:lpstr>
      <vt:lpstr>网络营销的兴起及其重要性</vt:lpstr>
      <vt:lpstr>电子商务与网络营销的关联</vt:lpstr>
      <vt:lpstr>网络营销策略及其应用</vt:lpstr>
      <vt:lpstr>PowerPoint Presentation</vt:lpstr>
      <vt:lpstr>网络营销策略概述</vt:lpstr>
      <vt:lpstr>电子商务网站营销策略</vt:lpstr>
      <vt:lpstr>社交媒体营销策略</vt:lpstr>
      <vt:lpstr>电子邮件营销策略</vt:lpstr>
      <vt:lpstr>网络营销技术及其应用</vt:lpstr>
      <vt:lpstr>PowerPoint Presentation</vt:lpstr>
      <vt:lpstr>网络营销技术概述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2024-09-14T20:47:09.665</cp:lastPrinted>
  <dcterms:created xsi:type="dcterms:W3CDTF">2024-09-14T12:47:09Z</dcterms:created>
  <dcterms:modified xsi:type="dcterms:W3CDTF">2024-09-14T12:47:11Z</dcterms:modified>
</cp:coreProperties>
</file>