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2FC780-EECE-4EE3-AF18-23EFF58D4D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A08C7F-BC42-46CE-847D-E7387D84B5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1E90DA-0825-4DE3-80BE-4B020BA4AE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7699A17-DBE1-424D-A3A3-AE50DD34D5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A30953-C411-4BCE-ADF3-AB107BD00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17A8C8-99B1-49D7-808F-0F5ACBDDC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8D8DD14-D910-4DAD-80C5-23D8A7B3C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B12DB8-BCB1-4A16-A203-055809BE66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6C70DD-CE16-4706-A537-27AB3C33B1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37EF87-6714-48DA-B39D-5DEDFF9C3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76A944-20D2-427D-A2C7-E652F689CF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5130244141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脚手架安全教育培训课件为工作添一抹安心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2024-01-20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脚手架安全基本概念与重要性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脚手架搭设与拆除安全操作规程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脚手架使用与维护保养要求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个人防护装备选择与佩戴方法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现场应急处置措施与救援方法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总结回顾与展望未来发展趋势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脚手架安全基本概念与重要性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1591" b="11591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根据用途和结构形式，脚手架可分为扣件式钢管脚手架、碗扣式钢管脚手架、盘扣式钢管脚手架、门式钢管脚手架等。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脚手架是为建筑施工提供临时支撑和作业平台的设施，用于搭设各种施工操作架、支撑架、承重架等。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脚手架定义及分类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471" b="22471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929" b="17929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某工地因搭设不规范导致脚手架坍塌，造成多人伤亡。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某高层建筑施工中，因风荷载作用导致脚手架失稳，引发安全事故。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事故案例三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某工地在使用不合格扣件搭建脚手架时，发生严重坍塌事故。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安全事故案例分析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《建筑法》、《安全生产法》等法律法规对建筑施工安全有明确规定，要求施工单位必须采取必要的安全措施，确保施工人员的生命安全。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《建筑施工扣件式钢管脚手架安全技术规范》、《建筑施工碗扣式钢管脚手架安全技术规范》等标准对脚手架的搭设、使用和管理提出了具体要求，施工单位必须严格遵守。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法律法规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标准要求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法律法规与标准要求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脚手架搭设与拆除安全操作规程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9288" b="2928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确定搭设位置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选择平整、坚实的地面，避开松软、塌陷等不安全区域。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检查材料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确保脚手架的杆件、扣件、脚手板等材料质量合格，无严重锈蚀、变形或裂纹。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配备安全防护用品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准备安全帽、安全带、防滑鞋等个人防护用品，确保操作人员安全。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搭设前准备工作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2714886">
            <a:off x="5094176" y="2836252"/>
            <a:ext cx="2009746" cy="2009746"/>
          </a:xfrm>
          <a:prstGeom prst="rect">
            <a:avLst/>
          </a:prstGeom>
          <a:noFill/>
          <a:ln w="95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5669280" y="2019239"/>
            <a:ext cx="907085" cy="907085"/>
            <a:chOff x="5669280" y="2019239"/>
            <a:chExt cx="907085" cy="907085"/>
          </a:xfrm>
        </p:grpSpPr>
        <p:sp>
          <p:nvSpPr>
            <p:cNvPr id="4" name="AutoShape 4"/>
            <p:cNvSpPr/>
            <p:nvPr/>
          </p:nvSpPr>
          <p:spPr>
            <a:xfrm>
              <a:off x="5669280" y="2019239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308287" y="3403519"/>
            <a:ext cx="827715" cy="827715"/>
            <a:chOff x="4308287" y="3403519"/>
            <a:chExt cx="827715" cy="827715"/>
          </a:xfrm>
        </p:grpSpPr>
        <p:sp>
          <p:nvSpPr>
            <p:cNvPr id="6" name="AutoShape 6"/>
            <p:cNvSpPr/>
            <p:nvPr/>
          </p:nvSpPr>
          <p:spPr>
            <a:xfrm>
              <a:off x="4308287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669280" y="4551274"/>
            <a:ext cx="907085" cy="907085"/>
            <a:chOff x="5669280" y="4551274"/>
            <a:chExt cx="907085" cy="907085"/>
          </a:xfrm>
        </p:grpSpPr>
        <p:sp>
          <p:nvSpPr>
            <p:cNvPr id="8" name="AutoShape 8"/>
            <p:cNvSpPr/>
            <p:nvPr/>
          </p:nvSpPr>
          <p:spPr>
            <a:xfrm>
              <a:off x="5669280" y="4551274"/>
              <a:ext cx="907085" cy="90708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7062094" y="3403519"/>
            <a:ext cx="827715" cy="827715"/>
            <a:chOff x="7062094" y="3403519"/>
            <a:chExt cx="827715" cy="827715"/>
          </a:xfrm>
        </p:grpSpPr>
        <p:sp>
          <p:nvSpPr>
            <p:cNvPr id="10" name="AutoShape 10"/>
            <p:cNvSpPr/>
            <p:nvPr/>
          </p:nvSpPr>
          <p:spPr>
            <a:xfrm>
              <a:off x="7062094" y="3403519"/>
              <a:ext cx="827715" cy="827715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724975" y="16886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严格按照搭设方案进行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4975" y="2014081"/>
            <a:ext cx="3241937" cy="162580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遵循脚手架的搭设方案和设计要求，不得随意更改结构或省略步骤。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31186" y="1658092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确保连接牢固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31186" y="1983478"/>
            <a:ext cx="3241937" cy="164750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扣件必须拧紧，杆件连接应牢固，避免出现松动或脱落现象。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4975" y="3885433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控制搭设高度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4975" y="4210824"/>
            <a:ext cx="3241937" cy="1638335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根据脚手架的类型和设计要求，合理控制搭设高度，防止超高或超载。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31186" y="3854834"/>
            <a:ext cx="3241937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加强安全防护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31186" y="4180220"/>
            <a:ext cx="3241937" cy="1668938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在操作层满铺脚手板，设置安全网，防止人员坠落和物料掉落。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5835091" y="2197120"/>
            <a:ext cx="575584" cy="551200"/>
            <a:chOff x="5835091" y="2197120"/>
            <a:chExt cx="575584" cy="551200"/>
          </a:xfrm>
        </p:grpSpPr>
        <p:sp>
          <p:nvSpPr>
            <p:cNvPr id="20" name="Freeform 20"/>
            <p:cNvSpPr/>
            <p:nvPr/>
          </p:nvSpPr>
          <p:spPr>
            <a:xfrm>
              <a:off x="5835091" y="2197120"/>
              <a:ext cx="575584" cy="551200"/>
            </a:xfrm>
            <a:custGeom>
              <a:rect l="l" t="t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5997366" y="2351715"/>
              <a:ext cx="251887" cy="241158"/>
            </a:xfrm>
            <a:custGeom>
              <a:rect l="l" t="t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6050524" y="2403531"/>
              <a:ext cx="144597" cy="138501"/>
            </a:xfrm>
            <a:custGeom>
              <a:rect l="l" t="t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21769" y="3583229"/>
            <a:ext cx="400751" cy="515722"/>
            <a:chOff x="4521769" y="3583229"/>
            <a:chExt cx="400751" cy="515722"/>
          </a:xfrm>
        </p:grpSpPr>
        <p:sp>
          <p:nvSpPr>
            <p:cNvPr id="24" name="Freeform 24"/>
            <p:cNvSpPr/>
            <p:nvPr/>
          </p:nvSpPr>
          <p:spPr>
            <a:xfrm>
              <a:off x="4521769" y="3583229"/>
              <a:ext cx="400751" cy="515722"/>
            </a:xfrm>
            <a:custGeom>
              <a:rect l="l" t="t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5" name="Freeform 25"/>
          <p:cNvSpPr/>
          <p:nvPr/>
        </p:nvSpPr>
        <p:spPr>
          <a:xfrm>
            <a:off x="7254083" y="3590222"/>
            <a:ext cx="480270" cy="477455"/>
          </a:xfrm>
          <a:custGeom>
            <a:rect l="l" t="t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5877641" y="4747565"/>
            <a:ext cx="490362" cy="514624"/>
            <a:chOff x="5877641" y="4747565"/>
            <a:chExt cx="490362" cy="514624"/>
          </a:xfrm>
        </p:grpSpPr>
        <p:sp>
          <p:nvSpPr>
            <p:cNvPr id="27" name="Freeform 27"/>
            <p:cNvSpPr/>
            <p:nvPr/>
          </p:nvSpPr>
          <p:spPr>
            <a:xfrm>
              <a:off x="5877641" y="4747565"/>
              <a:ext cx="490362" cy="514624"/>
            </a:xfrm>
            <a:custGeom>
              <a:rect l="l" t="t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6076371" y="4827666"/>
              <a:ext cx="115580" cy="120457"/>
            </a:xfrm>
            <a:custGeom>
              <a:rect l="l" t="t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0" name="AutoShape 3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TextBox 5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搭设过程中注意事项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51247" y="3956467"/>
            <a:ext cx="2521085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制定拆除方案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932164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91790" y="3956467"/>
            <a:ext cx="2551648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遵循先搭后拆原则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91790" y="4363738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按照与搭设相反的顺序进行拆除，先拆后搭的杆件和扣件。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5747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377549" y="3956467"/>
            <a:ext cx="2539471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逐层拆除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77550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从上至下逐层拆除脚手架，严禁上下同时作业或抛掷杆件和扣件。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73358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51249" y="4363738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根据脚手架的类型和使用情况，制定合理的拆除方案，明确拆除顺序和步骤。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038940" y="3956467"/>
            <a:ext cx="2555072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及时清理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038941" y="4363738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拆除过程中应及时清理现场，将拆下的杆件、扣件和脚手板分类堆放整齐。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67140" y="1757233"/>
            <a:ext cx="1867327" cy="1867327"/>
          </a:xfrm>
          <a:prstGeom prst="donut">
            <a:avLst>
              <a:gd name="adj" fmla="val 1215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1816793" y="2385294"/>
            <a:ext cx="580457" cy="611204"/>
            <a:chOff x="181679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81679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1967516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1967516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17204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67776" y="2395266"/>
            <a:ext cx="796103" cy="591260"/>
            <a:chOff x="4467776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49694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67776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193681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拆除方法及顺序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脚手架使用与维护保养要求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895588" y="1757233"/>
            <a:ext cx="1867327" cy="1867327"/>
            <a:chOff x="3895588" y="1757233"/>
            <a:chExt cx="1867327" cy="1867327"/>
          </a:xfrm>
        </p:grpSpPr>
        <p:sp>
          <p:nvSpPr>
            <p:cNvPr id="3" name="AutoShape 3"/>
            <p:cNvSpPr/>
            <p:nvPr/>
          </p:nvSpPr>
          <p:spPr>
            <a:xfrm>
              <a:off x="389558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6435060" y="1757233"/>
            <a:ext cx="1867327" cy="1867327"/>
            <a:chOff x="6435060" y="1757233"/>
            <a:chExt cx="1867327" cy="1867327"/>
          </a:xfrm>
        </p:grpSpPr>
        <p:sp>
          <p:nvSpPr>
            <p:cNvPr id="5" name="AutoShape 5"/>
            <p:cNvSpPr/>
            <p:nvPr/>
          </p:nvSpPr>
          <p:spPr>
            <a:xfrm>
              <a:off x="6435060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356238" y="1757233"/>
            <a:ext cx="1867327" cy="1867327"/>
            <a:chOff x="1356238" y="1757233"/>
            <a:chExt cx="1867327" cy="1867327"/>
          </a:xfrm>
        </p:grpSpPr>
        <p:sp>
          <p:nvSpPr>
            <p:cNvPr id="7" name="AutoShape 7"/>
            <p:cNvSpPr/>
            <p:nvPr/>
          </p:nvSpPr>
          <p:spPr>
            <a:xfrm>
              <a:off x="1356238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34129" y="3903871"/>
            <a:ext cx="2311548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确认脚手架的材质和结构是否符合安全标准，无严重锈蚀、变形或裂纹等缺陷。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703982" y="3903871"/>
            <a:ext cx="2348077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检查连接件和紧固件是否齐全、完好，确保脚手架的稳定性和承载能力。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19054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验证脚手架的基础是否坚实、平整，无松软或下沉现象。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807293" y="3903871"/>
            <a:ext cx="2323724" cy="159440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确保安全防护设施如安全网、护身栏杆等完好无损，符合安全要求。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8974532" y="1757233"/>
            <a:ext cx="1867327" cy="1867327"/>
            <a:chOff x="8974532" y="1757233"/>
            <a:chExt cx="1867327" cy="1867327"/>
          </a:xfrm>
        </p:grpSpPr>
        <p:sp>
          <p:nvSpPr>
            <p:cNvPr id="13" name="AutoShape 13"/>
            <p:cNvSpPr/>
            <p:nvPr/>
          </p:nvSpPr>
          <p:spPr>
            <a:xfrm>
              <a:off x="8974532" y="1757233"/>
              <a:ext cx="1867327" cy="1867327"/>
            </a:xfrm>
            <a:prstGeom prst="donut">
              <a:avLst>
                <a:gd name="adj" fmla="val 1215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1999673" y="2385294"/>
            <a:ext cx="580457" cy="611204"/>
            <a:chOff x="1999673" y="2385294"/>
            <a:chExt cx="580457" cy="611204"/>
          </a:xfrm>
        </p:grpSpPr>
        <p:sp>
          <p:nvSpPr>
            <p:cNvPr id="15" name="Freeform 15"/>
            <p:cNvSpPr/>
            <p:nvPr/>
          </p:nvSpPr>
          <p:spPr>
            <a:xfrm>
              <a:off x="1999673" y="2385294"/>
              <a:ext cx="580457" cy="611204"/>
            </a:xfrm>
            <a:custGeom>
              <a:rect l="l" t="t" r="r" b="b"/>
              <a:pathLst>
                <a:path w="636" h="746">
                  <a:moveTo>
                    <a:pt x="579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0" y="721"/>
                    <a:pt x="25" y="746"/>
                    <a:pt x="57" y="746"/>
                  </a:cubicBezTo>
                  <a:cubicBezTo>
                    <a:pt x="579" y="746"/>
                    <a:pt x="579" y="746"/>
                    <a:pt x="579" y="746"/>
                  </a:cubicBezTo>
                  <a:cubicBezTo>
                    <a:pt x="611" y="746"/>
                    <a:pt x="636" y="721"/>
                    <a:pt x="636" y="689"/>
                  </a:cubicBezTo>
                  <a:cubicBezTo>
                    <a:pt x="636" y="57"/>
                    <a:pt x="636" y="57"/>
                    <a:pt x="636" y="57"/>
                  </a:cubicBezTo>
                  <a:cubicBezTo>
                    <a:pt x="636" y="25"/>
                    <a:pt x="611" y="0"/>
                    <a:pt x="579" y="0"/>
                  </a:cubicBezTo>
                  <a:close/>
                  <a:moveTo>
                    <a:pt x="43" y="689"/>
                  </a:moveTo>
                  <a:cubicBezTo>
                    <a:pt x="43" y="57"/>
                    <a:pt x="43" y="57"/>
                    <a:pt x="43" y="57"/>
                  </a:cubicBezTo>
                  <a:cubicBezTo>
                    <a:pt x="43" y="49"/>
                    <a:pt x="49" y="43"/>
                    <a:pt x="57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4" y="703"/>
                    <a:pt x="94" y="703"/>
                    <a:pt x="94" y="703"/>
                  </a:cubicBezTo>
                  <a:cubicBezTo>
                    <a:pt x="57" y="703"/>
                    <a:pt x="57" y="703"/>
                    <a:pt x="57" y="703"/>
                  </a:cubicBezTo>
                  <a:cubicBezTo>
                    <a:pt x="49" y="703"/>
                    <a:pt x="43" y="697"/>
                    <a:pt x="43" y="689"/>
                  </a:cubicBezTo>
                  <a:close/>
                  <a:moveTo>
                    <a:pt x="593" y="689"/>
                  </a:moveTo>
                  <a:cubicBezTo>
                    <a:pt x="593" y="697"/>
                    <a:pt x="587" y="703"/>
                    <a:pt x="579" y="703"/>
                  </a:cubicBezTo>
                  <a:cubicBezTo>
                    <a:pt x="138" y="703"/>
                    <a:pt x="138" y="703"/>
                    <a:pt x="138" y="70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87" y="43"/>
                    <a:pt x="593" y="49"/>
                    <a:pt x="593" y="57"/>
                  </a:cubicBezTo>
                  <a:lnTo>
                    <a:pt x="593" y="68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2150397" y="2592214"/>
              <a:ext cx="137324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2150397" y="2510049"/>
              <a:ext cx="182717" cy="3500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2354928" y="2529578"/>
              <a:ext cx="139505" cy="408335"/>
            </a:xfrm>
            <a:custGeom>
              <a:rect l="l" t="t" r="r" b="b"/>
              <a:pathLst>
                <a:path w="153" h="498">
                  <a:moveTo>
                    <a:pt x="0" y="76"/>
                  </a:moveTo>
                  <a:cubicBezTo>
                    <a:pt x="0" y="441"/>
                    <a:pt x="0" y="441"/>
                    <a:pt x="0" y="441"/>
                  </a:cubicBezTo>
                  <a:cubicBezTo>
                    <a:pt x="0" y="472"/>
                    <a:pt x="26" y="498"/>
                    <a:pt x="57" y="49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28" y="498"/>
                    <a:pt x="153" y="472"/>
                    <a:pt x="153" y="44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0" y="76"/>
                  </a:lnTo>
                  <a:close/>
                  <a:moveTo>
                    <a:pt x="109" y="441"/>
                  </a:moveTo>
                  <a:cubicBezTo>
                    <a:pt x="109" y="448"/>
                    <a:pt x="104" y="454"/>
                    <a:pt x="96" y="454"/>
                  </a:cubicBezTo>
                  <a:cubicBezTo>
                    <a:pt x="57" y="454"/>
                    <a:pt x="57" y="454"/>
                    <a:pt x="57" y="454"/>
                  </a:cubicBezTo>
                  <a:cubicBezTo>
                    <a:pt x="50" y="454"/>
                    <a:pt x="44" y="448"/>
                    <a:pt x="44" y="441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109" y="94"/>
                    <a:pt x="109" y="94"/>
                    <a:pt x="109" y="94"/>
                  </a:cubicBezTo>
                  <a:lnTo>
                    <a:pt x="109" y="4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4431200" y="2395266"/>
            <a:ext cx="796103" cy="591260"/>
            <a:chOff x="4431200" y="2395266"/>
            <a:chExt cx="796103" cy="591260"/>
          </a:xfrm>
        </p:grpSpPr>
        <p:sp>
          <p:nvSpPr>
            <p:cNvPr id="20" name="Freeform 20"/>
            <p:cNvSpPr/>
            <p:nvPr/>
          </p:nvSpPr>
          <p:spPr>
            <a:xfrm>
              <a:off x="4713118" y="2658487"/>
              <a:ext cx="231331" cy="243277"/>
            </a:xfrm>
            <a:custGeom>
              <a:rect l="l" t="t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431200" y="2395266"/>
              <a:ext cx="796103" cy="591260"/>
            </a:xfrm>
            <a:custGeom>
              <a:rect l="l" t="t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2" name="Freeform 22"/>
          <p:cNvSpPr/>
          <p:nvPr/>
        </p:nvSpPr>
        <p:spPr>
          <a:xfrm>
            <a:off x="7022993" y="2398079"/>
            <a:ext cx="691461" cy="585635"/>
          </a:xfrm>
          <a:custGeom>
            <a:rect l="l" t="t" r="r" b="b"/>
            <a:pathLst>
              <a:path w="746" h="638">
                <a:moveTo>
                  <a:pt x="689" y="125"/>
                </a:moveTo>
                <a:cubicBezTo>
                  <a:pt x="552" y="125"/>
                  <a:pt x="552" y="125"/>
                  <a:pt x="552" y="125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52" y="26"/>
                  <a:pt x="526" y="0"/>
                  <a:pt x="495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21" y="0"/>
                  <a:pt x="196" y="26"/>
                  <a:pt x="196" y="57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25" y="125"/>
                  <a:pt x="0" y="151"/>
                  <a:pt x="0" y="182"/>
                </a:cubicBezTo>
                <a:cubicBezTo>
                  <a:pt x="0" y="581"/>
                  <a:pt x="0" y="581"/>
                  <a:pt x="0" y="581"/>
                </a:cubicBezTo>
                <a:cubicBezTo>
                  <a:pt x="0" y="612"/>
                  <a:pt x="25" y="638"/>
                  <a:pt x="57" y="638"/>
                </a:cubicBezTo>
                <a:cubicBezTo>
                  <a:pt x="689" y="638"/>
                  <a:pt x="689" y="638"/>
                  <a:pt x="689" y="638"/>
                </a:cubicBezTo>
                <a:cubicBezTo>
                  <a:pt x="721" y="638"/>
                  <a:pt x="746" y="612"/>
                  <a:pt x="746" y="581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6" y="151"/>
                  <a:pt x="721" y="125"/>
                  <a:pt x="689" y="125"/>
                </a:cubicBezTo>
                <a:close/>
                <a:moveTo>
                  <a:pt x="239" y="57"/>
                </a:moveTo>
                <a:cubicBezTo>
                  <a:pt x="239" y="50"/>
                  <a:pt x="245" y="44"/>
                  <a:pt x="253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502" y="44"/>
                  <a:pt x="508" y="50"/>
                  <a:pt x="508" y="57"/>
                </a:cubicBezTo>
                <a:cubicBezTo>
                  <a:pt x="508" y="125"/>
                  <a:pt x="508" y="125"/>
                  <a:pt x="508" y="125"/>
                </a:cubicBezTo>
                <a:cubicBezTo>
                  <a:pt x="239" y="125"/>
                  <a:pt x="239" y="125"/>
                  <a:pt x="239" y="125"/>
                </a:cubicBezTo>
                <a:lnTo>
                  <a:pt x="239" y="57"/>
                </a:lnTo>
                <a:close/>
                <a:moveTo>
                  <a:pt x="57" y="169"/>
                </a:moveTo>
                <a:cubicBezTo>
                  <a:pt x="689" y="169"/>
                  <a:pt x="689" y="169"/>
                  <a:pt x="689" y="169"/>
                </a:cubicBezTo>
                <a:cubicBezTo>
                  <a:pt x="697" y="169"/>
                  <a:pt x="703" y="175"/>
                  <a:pt x="703" y="182"/>
                </a:cubicBezTo>
                <a:cubicBezTo>
                  <a:pt x="703" y="295"/>
                  <a:pt x="703" y="295"/>
                  <a:pt x="703" y="295"/>
                </a:cubicBezTo>
                <a:cubicBezTo>
                  <a:pt x="545" y="295"/>
                  <a:pt x="545" y="295"/>
                  <a:pt x="545" y="295"/>
                </a:cubicBezTo>
                <a:cubicBezTo>
                  <a:pt x="545" y="267"/>
                  <a:pt x="545" y="267"/>
                  <a:pt x="545" y="267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95"/>
                  <a:pt x="501" y="295"/>
                  <a:pt x="501" y="295"/>
                </a:cubicBezTo>
                <a:cubicBezTo>
                  <a:pt x="245" y="295"/>
                  <a:pt x="245" y="295"/>
                  <a:pt x="245" y="29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01" y="266"/>
                  <a:pt x="201" y="266"/>
                  <a:pt x="201" y="266"/>
                </a:cubicBezTo>
                <a:cubicBezTo>
                  <a:pt x="201" y="295"/>
                  <a:pt x="201" y="295"/>
                  <a:pt x="201" y="295"/>
                </a:cubicBezTo>
                <a:cubicBezTo>
                  <a:pt x="43" y="295"/>
                  <a:pt x="43" y="295"/>
                  <a:pt x="43" y="295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75"/>
                  <a:pt x="49" y="169"/>
                  <a:pt x="57" y="169"/>
                </a:cubicBezTo>
                <a:close/>
                <a:moveTo>
                  <a:pt x="689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49" y="594"/>
                  <a:pt x="43" y="588"/>
                  <a:pt x="43" y="581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201" y="338"/>
                  <a:pt x="201" y="338"/>
                  <a:pt x="201" y="338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5" y="338"/>
                  <a:pt x="245" y="338"/>
                  <a:pt x="245" y="338"/>
                </a:cubicBezTo>
                <a:cubicBezTo>
                  <a:pt x="501" y="338"/>
                  <a:pt x="501" y="338"/>
                  <a:pt x="501" y="338"/>
                </a:cubicBezTo>
                <a:cubicBezTo>
                  <a:pt x="501" y="369"/>
                  <a:pt x="501" y="369"/>
                  <a:pt x="501" y="369"/>
                </a:cubicBezTo>
                <a:cubicBezTo>
                  <a:pt x="545" y="369"/>
                  <a:pt x="545" y="369"/>
                  <a:pt x="545" y="369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703" y="338"/>
                  <a:pt x="703" y="338"/>
                  <a:pt x="703" y="338"/>
                </a:cubicBezTo>
                <a:cubicBezTo>
                  <a:pt x="703" y="581"/>
                  <a:pt x="703" y="581"/>
                  <a:pt x="703" y="581"/>
                </a:cubicBezTo>
                <a:cubicBezTo>
                  <a:pt x="703" y="588"/>
                  <a:pt x="697" y="594"/>
                  <a:pt x="689" y="59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0" cy="0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513" h="214">
                  <a:moveTo>
                    <a:pt x="348" y="0"/>
                  </a:moveTo>
                  <a:lnTo>
                    <a:pt x="210" y="139"/>
                  </a:lnTo>
                  <a:lnTo>
                    <a:pt x="119" y="48"/>
                  </a:lnTo>
                  <a:lnTo>
                    <a:pt x="0" y="166"/>
                  </a:lnTo>
                  <a:lnTo>
                    <a:pt x="38" y="202"/>
                  </a:lnTo>
                  <a:lnTo>
                    <a:pt x="119" y="123"/>
                  </a:lnTo>
                  <a:lnTo>
                    <a:pt x="210" y="214"/>
                  </a:lnTo>
                  <a:lnTo>
                    <a:pt x="348" y="76"/>
                  </a:lnTo>
                  <a:lnTo>
                    <a:pt x="475" y="202"/>
                  </a:lnTo>
                  <a:lnTo>
                    <a:pt x="513" y="165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 flipH="1">
              <a:off x="0" y="0"/>
              <a:ext cx="0" cy="0"/>
            </a:xfrm>
            <a:custGeom>
              <a:rect l="l" t="t" r="r" b="b"/>
              <a:pathLst>
                <a:path w="912" h="771">
                  <a:moveTo>
                    <a:pt x="912" y="54"/>
                  </a:moveTo>
                  <a:lnTo>
                    <a:pt x="912" y="0"/>
                  </a:lnTo>
                  <a:lnTo>
                    <a:pt x="2" y="0"/>
                  </a:lnTo>
                  <a:lnTo>
                    <a:pt x="2" y="54"/>
                  </a:lnTo>
                  <a:lnTo>
                    <a:pt x="30" y="54"/>
                  </a:lnTo>
                  <a:lnTo>
                    <a:pt x="30" y="541"/>
                  </a:lnTo>
                  <a:lnTo>
                    <a:pt x="0" y="541"/>
                  </a:lnTo>
                  <a:lnTo>
                    <a:pt x="0" y="594"/>
                  </a:lnTo>
                  <a:lnTo>
                    <a:pt x="30" y="594"/>
                  </a:lnTo>
                  <a:lnTo>
                    <a:pt x="30" y="595"/>
                  </a:lnTo>
                  <a:lnTo>
                    <a:pt x="429" y="595"/>
                  </a:lnTo>
                  <a:lnTo>
                    <a:pt x="429" y="718"/>
                  </a:lnTo>
                  <a:lnTo>
                    <a:pt x="367" y="718"/>
                  </a:lnTo>
                  <a:lnTo>
                    <a:pt x="367" y="771"/>
                  </a:lnTo>
                  <a:lnTo>
                    <a:pt x="545" y="771"/>
                  </a:lnTo>
                  <a:lnTo>
                    <a:pt x="545" y="718"/>
                  </a:lnTo>
                  <a:lnTo>
                    <a:pt x="482" y="718"/>
                  </a:lnTo>
                  <a:lnTo>
                    <a:pt x="482" y="595"/>
                  </a:lnTo>
                  <a:lnTo>
                    <a:pt x="885" y="595"/>
                  </a:lnTo>
                  <a:lnTo>
                    <a:pt x="885" y="594"/>
                  </a:lnTo>
                  <a:lnTo>
                    <a:pt x="911" y="594"/>
                  </a:lnTo>
                  <a:lnTo>
                    <a:pt x="911" y="541"/>
                  </a:lnTo>
                  <a:lnTo>
                    <a:pt x="885" y="541"/>
                  </a:lnTo>
                  <a:lnTo>
                    <a:pt x="885" y="54"/>
                  </a:lnTo>
                  <a:lnTo>
                    <a:pt x="912" y="54"/>
                  </a:lnTo>
                  <a:close/>
                  <a:moveTo>
                    <a:pt x="83" y="541"/>
                  </a:moveTo>
                  <a:lnTo>
                    <a:pt x="83" y="55"/>
                  </a:lnTo>
                  <a:lnTo>
                    <a:pt x="832" y="55"/>
                  </a:lnTo>
                  <a:lnTo>
                    <a:pt x="832" y="541"/>
                  </a:lnTo>
                  <a:lnTo>
                    <a:pt x="83" y="54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使用前检查事项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72922" y="2599767"/>
            <a:ext cx="2150213" cy="2889707"/>
            <a:chOff x="972922" y="2599767"/>
            <a:chExt cx="2150213" cy="2889707"/>
          </a:xfrm>
        </p:grpSpPr>
        <p:sp>
          <p:nvSpPr>
            <p:cNvPr id="3" name="AutoShape 3"/>
            <p:cNvSpPr/>
            <p:nvPr/>
          </p:nvSpPr>
          <p:spPr>
            <a:xfrm>
              <a:off x="972922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3705053" y="2599767"/>
            <a:ext cx="2150213" cy="2889707"/>
            <a:chOff x="3705053" y="2599767"/>
            <a:chExt cx="2150213" cy="2889707"/>
          </a:xfrm>
        </p:grpSpPr>
        <p:sp>
          <p:nvSpPr>
            <p:cNvPr id="5" name="AutoShape 5"/>
            <p:cNvSpPr/>
            <p:nvPr/>
          </p:nvSpPr>
          <p:spPr>
            <a:xfrm>
              <a:off x="3705053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6437185" y="2599767"/>
            <a:ext cx="2150213" cy="2889707"/>
            <a:chOff x="6437185" y="2599767"/>
            <a:chExt cx="2150213" cy="2889707"/>
          </a:xfrm>
        </p:grpSpPr>
        <p:sp>
          <p:nvSpPr>
            <p:cNvPr id="7" name="AutoShape 7"/>
            <p:cNvSpPr/>
            <p:nvPr/>
          </p:nvSpPr>
          <p:spPr>
            <a:xfrm>
              <a:off x="6437185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9169412" y="2599767"/>
            <a:ext cx="2150213" cy="2889707"/>
            <a:chOff x="9169412" y="2599767"/>
            <a:chExt cx="2150213" cy="2889707"/>
          </a:xfrm>
        </p:grpSpPr>
        <p:sp>
          <p:nvSpPr>
            <p:cNvPr id="9" name="AutoShape 9"/>
            <p:cNvSpPr/>
            <p:nvPr/>
          </p:nvSpPr>
          <p:spPr>
            <a:xfrm>
              <a:off x="9169412" y="2599767"/>
              <a:ext cx="2150213" cy="2889707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0" name="AutoShape 10"/>
          <p:cNvSpPr/>
          <p:nvPr/>
        </p:nvSpPr>
        <p:spPr>
          <a:xfrm>
            <a:off x="1057916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如遇大风、大雨、大雪等恶劣天气，应立即停止使用脚手架，并采取加固措施。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790048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发现脚手架有严重变形、倾斜或下沉等情况时，应立即停止使用并报告相关人员进行处理。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522180" y="3300970"/>
            <a:ext cx="1980224" cy="198810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在使用过程中，严禁超载或集中堆放过重物品，以免发生坍塌事故。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254407" y="3300970"/>
            <a:ext cx="1980224" cy="2000296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定期对脚手架进行检查和维护，确保其始终处于良好状态。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88976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231" y="2348202"/>
            <a:ext cx="427404" cy="503036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321203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410" y="2409492"/>
            <a:ext cx="451403" cy="451403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53335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307" y="2346672"/>
            <a:ext cx="498064" cy="506191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9785562" y="2140811"/>
            <a:ext cx="917914" cy="91791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068" y="2412169"/>
            <a:ext cx="468901" cy="375102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使用过程中常见问题处理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https://d.book118.com/545130244141011103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2024-09-12T20:19:08.207</cp:lastPrinted>
  <dcterms:created xsi:type="dcterms:W3CDTF">2024-09-12T12:19:08Z</dcterms:created>
  <dcterms:modified xsi:type="dcterms:W3CDTF">2024-09-12T12:19:10Z</dcterms:modified>
</cp:coreProperties>
</file>