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3DBFE-CE8D-4F37-B63B-67FA090815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22D04E-CB31-483A-9838-1EEC246FA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DDC463-375F-489F-99FB-6C9ED670B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D4A94-2734-4FE3-B1A8-BD869F25C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C3509A9-2793-4818-B7FC-88909FCCA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41B59B-DC25-48EF-A74F-A8D090E03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1B3BA8-8B03-4288-997D-A50D5BFBC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F8CF76-8EFB-48FB-8D0E-D5B8A19E65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E26915-C81E-433D-88FF-FCF7F6CA2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4B72C-7622-49F0-A3BD-4E5B92BE9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514B88-CB7A-473E-A825-4959BE5B1C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/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spTree>
      <p:nvGrpSpPr>
        <p:cNvPr id="1" name=""/>
        <p:cNvGrpSpPr/>
        <p:nvPr/>
      </p:nvGrpSpPr>
      <p:grpSpPr/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Relationship Id="rId4" Type="http://schemas.openxmlformats.org/officeDocument/2006/relationships/image" Target="../media/image5.jpeg" /><Relationship Id="rId5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134232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7A5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30880"/>
            <a:ext cx="9144000" cy="3627120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2042160" y="2170176"/>
            <a:ext cx="5108448" cy="56692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4500">
                <a:latin typeface="SimSun"/>
                <a:ea typeface="SimSun"/>
              </a:rPr>
              <a:t>第一节敦煌石窟形制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31808" cy="5077968"/>
          </a:xfrm>
          <a:prstGeom prst="rect">
            <a:avLst/>
          </a:prstGeom>
        </p:spPr>
      </p:pic>
      <p:pic>
        <p:nvPicPr>
          <p:cNvPr id="3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081016"/>
            <a:ext cx="9040368" cy="301752"/>
          </a:xfrm>
          <a:prstGeom prst="rect">
            <a:avLst/>
          </a:prstGeom>
        </p:spPr>
      </p:pic>
      <p:pic>
        <p:nvPicPr>
          <p:cNvPr id="4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85816"/>
            <a:ext cx="9040368" cy="301752"/>
          </a:xfrm>
          <a:prstGeom prst="rect">
            <a:avLst/>
          </a:prstGeom>
        </p:spPr>
      </p:pic>
      <p:pic>
        <p:nvPicPr>
          <p:cNvPr id="5" nam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90616"/>
            <a:ext cx="9040368" cy="301752"/>
          </a:xfrm>
          <a:prstGeom prst="rect">
            <a:avLst/>
          </a:prstGeom>
        </p:spPr>
      </p:pic>
      <p:pic>
        <p:nvPicPr>
          <p:cNvPr id="6" name="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5995416"/>
            <a:ext cx="9040368" cy="301752"/>
          </a:xfrm>
          <a:prstGeom prst="rect">
            <a:avLst/>
          </a:prstGeom>
        </p:spPr>
      </p:pic>
      <p:pic>
        <p:nvPicPr>
          <p:cNvPr id="7" name="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6300216"/>
            <a:ext cx="9040368" cy="557784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361944"/>
            <a:ext cx="3285744" cy="1106424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"/>
          <p:cNvGraphicFramePr>
            <a:graphicFrameLocks noGrp="1"/>
          </p:cNvGraphicFramePr>
          <p:nvPr/>
        </p:nvGraphicFramePr>
        <p:xfrm>
          <a:off x="0" y="0"/>
          <a:ext cx="9151112" cy="6858000"/>
        </p:xfrm>
        <a:graphic>
          <a:graphicData uri="http://schemas.openxmlformats.org/drawingml/2006/table">
            <a:tbl>
              <a:tblPr/>
              <a:tblGrid>
                <a:gridCol w="208280"/>
                <a:gridCol w="304800"/>
                <a:gridCol w="304800"/>
                <a:gridCol w="304800"/>
                <a:gridCol w="466344"/>
                <a:gridCol w="441960"/>
                <a:gridCol w="304800"/>
                <a:gridCol w="310896"/>
                <a:gridCol w="295656"/>
                <a:gridCol w="316992"/>
                <a:gridCol w="304800"/>
                <a:gridCol w="301752"/>
                <a:gridCol w="304800"/>
                <a:gridCol w="304800"/>
                <a:gridCol w="304800"/>
                <a:gridCol w="307848"/>
                <a:gridCol w="295656"/>
                <a:gridCol w="304800"/>
                <a:gridCol w="307848"/>
                <a:gridCol w="310896"/>
                <a:gridCol w="304800"/>
                <a:gridCol w="292608"/>
                <a:gridCol w="313944"/>
                <a:gridCol w="304800"/>
                <a:gridCol w="304800"/>
                <a:gridCol w="301752"/>
                <a:gridCol w="307848"/>
                <a:gridCol w="304800"/>
                <a:gridCol w="408432"/>
              </a:tblGrid>
              <a:tr h="201168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0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268224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9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900">
                          <a:solidFill>
                            <a:srgbClr val="CC0000"/>
                          </a:solidFill>
                          <a:latin typeface="Arial"/>
                        </a:rPr>
                        <a:t>■■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CC0000"/>
                          </a:solidFill>
                          <a:latin typeface="Arial"/>
                        </a:rPr>
                        <a:t>■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CC0000"/>
                          </a:solidFill>
                          <a:latin typeface="SimSun"/>
                          <a:ea typeface="SimSun"/>
                        </a:rPr>
                        <a:t>■—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</a:tr>
              <a:tr h="338328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1600">
                          <a:solidFill>
                            <a:srgbClr val="CC0000"/>
                          </a:solidFill>
                          <a:latin typeface="SimSun"/>
                          <a:ea typeface="SimSun"/>
                        </a:rPr>
                        <a:t>口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莫高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〒窟又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 b="1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1</a:t>
                      </a:r>
                      <a:r>
                        <a:rPr lang="zh-TW" sz="2100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名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T 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千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 baseline="30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1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佛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敦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（之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-所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以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能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独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550" b="1" i="1">
                          <a:solidFill>
                            <a:srgbClr val="FFFFFF"/>
                          </a:solidFill>
                          <a:latin typeface="Arial"/>
                        </a:rPr>
                        <a:t>t</a:t>
                      </a:r>
                    </a:p>
                    <a:p>
                      <a:pPr indent="114300"/>
                      <a:r>
                        <a:rPr lang="en-US" sz="2100">
                          <a:solidFill>
                            <a:srgbClr val="FFFFFF"/>
                          </a:solidFill>
                          <a:latin typeface="SimSun"/>
                        </a:rPr>
                        <a:t>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是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闵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为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斩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600"/>
                    </a:p>
                  </a:txBody>
                  <a:tcPr marL="0" marR="0" marT="0" marB="0"/>
                </a:tc>
              </a:tr>
              <a:tr h="307848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坦因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敢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究考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F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古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■图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记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》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千</a:t>
                      </a: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1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弗?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同”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来;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称口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乎敦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女煌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1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莫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>
                        <a:lnSpc>
                          <a:spcPts val="552"/>
                        </a:lnSpc>
                      </a:pPr>
                      <a:r>
                        <a:rPr lang="en-US" sz="2100">
                          <a:solidFill>
                            <a:srgbClr val="FFFFFF"/>
                          </a:solidFill>
                          <a:latin typeface="SimSun"/>
                        </a:rPr>
                        <a:t>▲ 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_ 口</a:t>
                      </a:r>
                    </a:p>
                    <a:p>
                      <a:pPr indent="0" algn="r">
                        <a:lnSpc>
                          <a:spcPts val="552"/>
                        </a:lnSpc>
                      </a:pP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:冋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之-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故</a:t>
                      </a:r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C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1600">
                          <a:solidFill>
                            <a:srgbClr val="CC0000"/>
                          </a:solidFill>
                          <a:latin typeface="SimSun"/>
                          <a:ea typeface="SimSun"/>
                        </a:rPr>
                        <a:t>口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莫高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.窟的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 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勺洞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i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【分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布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在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大;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泉河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（古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:宕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皋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8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）</a:t>
                      </a:r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西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、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口鸣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嫩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山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最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东</a:t>
                      </a:r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5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麓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7848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酮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衛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|上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一，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52900" indent="1270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崖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■面</a:t>
                      </a:r>
                    </a:p>
                  </a:txBody>
                  <a:tcPr marL="0" marR="0" marT="0" marB="0"/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南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J01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K7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北</a:t>
                      </a:r>
                      <a:r>
                        <a:rPr lang="zh-TW" sz="2100" baseline="30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长</a:t>
                      </a:r>
                    </a:p>
                  </a:txBody>
                  <a:tcPr marL="0" marR="0" marT="0" marB="0"/>
                </a:tc>
                <a:tc grid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150C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 h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>
                        <a:lnSpc>
                          <a:spcPts val="576"/>
                        </a:lnSpc>
                      </a:pP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)米 </a:t>
                      </a:r>
                      <a:r>
                        <a:rPr lang="en-US" sz="1675" baseline="30000">
                          <a:solidFill>
                            <a:srgbClr val="FFFFFF"/>
                          </a:solidFill>
                          <a:latin typeface="Verdana"/>
                        </a:rPr>
                        <a:t>k</a:t>
                      </a:r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 1— </a:t>
                      </a:r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/</a:t>
                      </a:r>
                    </a:p>
                  </a:txBody>
                  <a:tcPr marL="0" marR="0" marT="0" marB="0" anchor="b"/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ct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，</a:t>
                      </a:r>
                    </a:p>
                    <a:p>
                      <a:pPr indent="0">
                        <a:lnSpc>
                          <a:spcPct val="77000"/>
                        </a:lnSpc>
                      </a:pPr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)0</a:t>
                      </a:r>
                    </a:p>
                  </a:txBody>
                  <a:tcPr marL="0" marR="0" marT="0" marB="0" anchor="ctr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65600"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高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10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）〜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40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球</a:t>
                      </a:r>
                    </a:p>
                  </a:txBody>
                  <a:tcPr marL="0" marR="0" marT="0" marB="0"/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:不</a:t>
                      </a:r>
                    </a:p>
                    <a:p>
                      <a:pPr indent="0" algn="r">
                        <a:lnSpc>
                          <a:spcPct val="75000"/>
                        </a:lnSpc>
                      </a:pPr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49</a:t>
                      </a:r>
                    </a:p>
                    <a:p>
                      <a:pPr indent="0" algn="r">
                        <a:lnSpc>
                          <a:spcPct val="75000"/>
                        </a:lnSpc>
                      </a:pPr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白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分</a:t>
                      </a:r>
                    </a:p>
                    <a:p>
                      <a:pPr indent="0">
                        <a:lnSpc>
                          <a:spcPct val="80000"/>
                        </a:lnSpc>
                      </a:pPr>
                      <a:r>
                        <a:rPr lang="zh-TW" sz="6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为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298704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南北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一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」两区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:</a:t>
                      </a: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TT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ir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1270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南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>
                        <a:lnSpc>
                          <a:spcPts val="744"/>
                        </a:lnSpc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区 </a:t>
                      </a: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-IP</a:t>
                      </a:r>
                    </a:p>
                  </a:txBody>
                  <a:tcPr marL="0" marR="0" marT="0" marB="0" anchor="b"/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0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米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7T?r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、，</a:t>
                      </a:r>
                    </a:p>
                    <a:p>
                      <a:pPr indent="0">
                        <a:lnSpc>
                          <a:spcPct val="76000"/>
                        </a:lnSpc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-^4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北</a:t>
                      </a:r>
                    </a:p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白口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:区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30</a:t>
                      </a:r>
                    </a:p>
                    <a:p>
                      <a:pPr indent="0" algn="just">
                        <a:lnSpc>
                          <a:spcPct val="75000"/>
                        </a:lnSpc>
                      </a:pPr>
                      <a:r>
                        <a:rPr lang="en-US" sz="550" b="1" i="1">
                          <a:solidFill>
                            <a:srgbClr val="FFFFFF"/>
                          </a:solidFill>
                          <a:latin typeface="Arial"/>
                        </a:rPr>
                        <a:t>A</a:t>
                      </a:r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 Q</a:t>
                      </a:r>
                    </a:p>
                  </a:txBody>
                  <a:tcPr marL="0" marR="0" marT="0" marB="0"/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ct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o</a:t>
                      </a:r>
                    </a:p>
                    <a:p>
                      <a:pPr indent="0" algn="ctr">
                        <a:lnSpc>
                          <a:spcPct val="75000"/>
                        </a:lnSpc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fT7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南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官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有，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en-US" sz="1200">
                          <a:solidFill>
                            <a:srgbClr val="FFFFFF"/>
                          </a:solidFill>
                          <a:latin typeface="Arial"/>
                        </a:rPr>
                        <a:t>IP[=</a:t>
                      </a:r>
                    </a:p>
                  </a:txBody>
                  <a:tcPr marL="0" marR="0" marT="0" marB="0"/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2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个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 grid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52900"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窟，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 h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一至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二四层</a:t>
                      </a:r>
                    </a:p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整个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、莫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▲ </a:t>
                      </a:r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__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.高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 o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口 </a:t>
                      </a: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L</a:t>
                      </a:r>
                    </a:p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/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保存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正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氏编</a:t>
                      </a:r>
                    </a:p>
                    <a:p>
                      <a:pPr indent="0">
                        <a:lnSpc>
                          <a:spcPct val="84000"/>
                        </a:lnSpc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公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>
                        <a:lnSpc>
                          <a:spcPts val="1680"/>
                        </a:lnSpc>
                      </a:pPr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W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号 、元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700" i="1">
                          <a:solidFill>
                            <a:srgbClr val="FFFFFF"/>
                          </a:solidFill>
                          <a:latin typeface="Verdana"/>
                        </a:rPr>
                        <a:t>12.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‘四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43</a:t>
                      </a:r>
                    </a:p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至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 baseline="30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十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，仅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四世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计纪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个</a:t>
                      </a:r>
                    </a:p>
                    <a:p>
                      <a:pPr indent="0" algn="r">
                        <a:lnSpc>
                          <a:spcPct val="75000"/>
                        </a:lnSpc>
                      </a:pPr>
                      <a:r>
                        <a:rPr lang="zh-TW" sz="1500" baseline="-250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00</a:t>
                      </a:r>
                    </a:p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檐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o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114300"/>
                      <a:r>
                        <a:rPr lang="zh-TW" sz="2100" baseline="30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</a:t>
                      </a:r>
                    </a:p>
                    <a:p>
                      <a:pPr indent="0" algn="r">
                        <a:lnSpc>
                          <a:spcPct val="97000"/>
                        </a:lnSpc>
                      </a:pP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Ffi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 baseline="-25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的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有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en-US" sz="1500" baseline="-25000">
                          <a:solidFill>
                            <a:srgbClr val="FFFFFF"/>
                          </a:solidFill>
                          <a:latin typeface="Arial"/>
                        </a:rPr>
                        <a:t>4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50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o</a:t>
                      </a:r>
                    </a:p>
                    <a:p>
                      <a:pPr indent="0">
                        <a:lnSpc>
                          <a:spcPct val="79000"/>
                        </a:lnSpc>
                      </a:pPr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00</a:t>
                      </a:r>
                    </a:p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L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存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 rowSpan="2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10896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平方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（米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的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壁画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画,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 b="1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，</a:t>
                      </a:r>
                    </a:p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J2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 b="1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40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0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ryt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rt=r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進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丨和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5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座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H7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:构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Li</a:t>
                      </a:r>
                      <a:r>
                        <a:rPr lang="zh-TW" sz="85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丄</a:t>
                      </a:r>
                    </a:p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窟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2100">
                          <a:solidFill>
                            <a:srgbClr val="FFFFFF"/>
                          </a:solidFill>
                          <a:latin typeface="SimSun"/>
                        </a:rPr>
                        <a:t>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rn^</a:t>
                      </a:r>
                    </a:p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是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950">
                          <a:solidFill>
                            <a:srgbClr val="FFFFFF"/>
                          </a:solidFill>
                          <a:latin typeface="Arial"/>
                        </a:rPr>
                        <a:t>y-0^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世界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u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600">
                          <a:solidFill>
                            <a:srgbClr val="FFFFFF"/>
                          </a:solidFill>
                          <a:latin typeface="Arial"/>
                        </a:rPr>
                        <a:t>W</a:t>
                      </a:r>
                    </a:p>
                    <a:p>
                      <a:pPr indent="0"/>
                      <a:r>
                        <a:rPr lang="zh-TW" sz="1675">
                          <a:solidFill>
                            <a:srgbClr val="FFFFFF"/>
                          </a:solidFill>
                          <a:latin typeface="Verdana"/>
                          <a:ea typeface="Verdana"/>
                        </a:rPr>
                        <a:t>1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现</a:t>
                      </a:r>
                    </a:p>
                  </a:txBody>
                  <a:tcPr marL="0" marR="0" marT="0" marB="0" anchor="b"/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 vMerge="1"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1752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规模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!最: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k</a:t>
                      </a:r>
                      <a:r>
                        <a:rPr lang="en-US" sz="2100">
                          <a:solidFill>
                            <a:srgbClr val="FFFFFF"/>
                          </a:solidFill>
                          <a:latin typeface="SimSun"/>
                        </a:rPr>
                        <a:t>、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1270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内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容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最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丰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/Z^</a:t>
                      </a:r>
                    </a:p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富、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、延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正续</a:t>
                      </a:r>
                    </a:p>
                    <a:p>
                      <a:pPr indent="0">
                        <a:lnSpc>
                          <a:spcPct val="75000"/>
                        </a:lnSpc>
                      </a:pPr>
                      <a:r>
                        <a:rPr lang="en-US" sz="1400" b="1">
                          <a:solidFill>
                            <a:srgbClr val="FFFFFF"/>
                          </a:solidFill>
                          <a:latin typeface="Arial"/>
                        </a:rPr>
                        <a:t>•—r- «O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m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最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长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的</a:t>
                      </a:r>
                      <a:r>
                        <a:rPr lang="zh-TW" sz="1500">
                          <a:solidFill>
                            <a:srgbClr val="FFFFFF"/>
                          </a:solidFill>
                          <a:latin typeface="Arial"/>
                          <a:ea typeface="Arial"/>
                        </a:rPr>
                        <a:t>1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弗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攻艺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术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和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历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史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文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化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宝库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2100" i="1">
                          <a:solidFill>
                            <a:srgbClr val="FFFFFF"/>
                          </a:solidFill>
                          <a:latin typeface="SimSun"/>
                        </a:rPr>
                        <a:t>}.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人载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:来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:有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莫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en-US" sz="1675">
                          <a:solidFill>
                            <a:srgbClr val="FFFFFF"/>
                          </a:solidFill>
                          <a:latin typeface="Verdana"/>
                        </a:rPr>
                        <a:t>E</a:t>
                      </a:r>
                      <a:r>
                        <a:rPr lang="zh-TW" sz="2100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艺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术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just"/>
                      <a:r>
                        <a:rPr lang="zh-TW" sz="2100" i="1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'大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:致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可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以</a:t>
                      </a:r>
                    </a:p>
                  </a:txBody>
                  <a:tcPr marL="0" marR="0" marT="0" marB="0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分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春大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-类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R="129100" indent="0" algn="r">
                        <a:lnSpc>
                          <a:spcPct val="57000"/>
                        </a:lnSpc>
                      </a:pPr>
                      <a:r>
                        <a:rPr lang="en-US" sz="950">
                          <a:solidFill>
                            <a:srgbClr val="FFFFFF"/>
                          </a:solidFill>
                          <a:latin typeface="Arial"/>
                        </a:rPr>
                        <a:t>L • •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建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筑</a:t>
                      </a:r>
                      <a:r>
                        <a:rPr lang="zh-TW" sz="2100" baseline="300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-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艺</a:t>
                      </a:r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术和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r"/>
                      <a:r>
                        <a:rPr lang="en-US" sz="2100">
                          <a:solidFill>
                            <a:srgbClr val="FFFFFF"/>
                          </a:solidFill>
                          <a:latin typeface="SimSun"/>
                        </a:rPr>
                        <a:t>]</a:t>
                      </a:r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书</a:t>
                      </a:r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B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®1</a:t>
                      </a:r>
                    </a:p>
                  </a:txBody>
                  <a:tcPr marL="0" marR="0" marT="0" marB="0" anchor="b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marL="91000" indent="12700"/>
                      <a:r>
                        <a:rPr lang="zh-TW" sz="2100">
                          <a:solidFill>
                            <a:srgbClr val="FFFFFF"/>
                          </a:solidFill>
                          <a:latin typeface="SimSun"/>
                          <a:ea typeface="SimSun"/>
                        </a:rPr>
                        <a:t>术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pPr indent="0" algn="ctr"/>
                      <a:r>
                        <a:rPr lang="en-US" sz="1500">
                          <a:solidFill>
                            <a:srgbClr val="FFFFFF"/>
                          </a:solidFill>
                          <a:latin typeface="Arial"/>
                        </a:rPr>
                        <a:t>o</a:t>
                      </a:r>
                    </a:p>
                  </a:txBody>
                  <a:tcPr marL="0" marR="0" marT="0" marB="0" anchor="b">
                    <a:solidFill>
                      <a:srgbClr val="000000"/>
                    </a:solidFill>
                  </a:tcPr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304800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500"/>
                    </a:p>
                  </a:txBody>
                  <a:tcPr marL="0" marR="0" marT="0" marB="0"/>
                </a:tc>
              </a:tr>
              <a:tr h="256032"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  <a:tc>
                  <a:txBody>
                    <a:bodyPr vert="horz" wrap="square" lIns="0" tIns="0" rIns="0" bIns="0">
                      <a:noAutofit/>
                    </a:bodyPr>
                    <a:lstStyle/>
                    <a:p>
                      <a:endParaRPr sz="1300"/>
                    </a:p>
                  </a:txBody>
                  <a:tcPr marL="0" marR="0" marT="0" marB="0"/>
                </a:tc>
              </a:tr>
            </a:tbl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"/>
          <p:cNvSpPr/>
          <p:nvPr/>
        </p:nvSpPr>
        <p:spPr>
          <a:xfrm>
            <a:off x="679704" y="1143000"/>
            <a:ext cx="432816" cy="3048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3800">
                <a:solidFill>
                  <a:srgbClr val="DDDDDD"/>
                </a:solidFill>
                <a:latin typeface="SimSun"/>
                <a:ea typeface="SimSun"/>
              </a:rPr>
              <a:t>第</a:t>
            </a:r>
          </a:p>
        </p:txBody>
      </p:sp>
      <p:sp>
        <p:nvSpPr>
          <p:cNvPr id="3" name=""/>
          <p:cNvSpPr/>
          <p:nvPr/>
        </p:nvSpPr>
        <p:spPr>
          <a:xfrm>
            <a:off x="5388864" y="1786128"/>
            <a:ext cx="280416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其</a:t>
            </a:r>
          </a:p>
        </p:txBody>
      </p:sp>
      <p:sp>
        <p:nvSpPr>
          <p:cNvPr id="4" name=""/>
          <p:cNvSpPr/>
          <p:nvPr/>
        </p:nvSpPr>
        <p:spPr>
          <a:xfrm>
            <a:off x="5678424" y="1786128"/>
            <a:ext cx="618744" cy="2834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分类</a:t>
            </a:r>
          </a:p>
        </p:txBody>
      </p:sp>
      <p:sp>
        <p:nvSpPr>
          <p:cNvPr id="5" name=""/>
          <p:cNvSpPr/>
          <p:nvPr/>
        </p:nvSpPr>
        <p:spPr>
          <a:xfrm>
            <a:off x="6385560" y="1786128"/>
            <a:ext cx="835152" cy="27432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 i="1">
                <a:solidFill>
                  <a:srgbClr val="FFFFFF"/>
                </a:solidFill>
                <a:latin typeface="SimSun"/>
                <a:ea typeface="SimSun"/>
              </a:rPr>
              <a:t>致如下</a:t>
            </a:r>
          </a:p>
        </p:txBody>
      </p:sp>
      <p:sp>
        <p:nvSpPr>
          <p:cNvPr id="6" name=""/>
          <p:cNvSpPr/>
          <p:nvPr/>
        </p:nvSpPr>
        <p:spPr>
          <a:xfrm>
            <a:off x="1121664" y="1813560"/>
            <a:ext cx="246888" cy="25298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 i="1">
                <a:solidFill>
                  <a:srgbClr val="FFFFFF"/>
                </a:solidFill>
                <a:latin typeface="SimSun"/>
                <a:ea typeface="SimSun"/>
              </a:rPr>
              <a:t>石</a:t>
            </a:r>
          </a:p>
        </p:txBody>
      </p:sp>
      <p:sp>
        <p:nvSpPr>
          <p:cNvPr id="7" name=""/>
          <p:cNvSpPr/>
          <p:nvPr/>
        </p:nvSpPr>
        <p:spPr>
          <a:xfrm>
            <a:off x="5678424" y="2350008"/>
            <a:ext cx="262128" cy="27736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</a:t>
            </a:r>
          </a:p>
        </p:txBody>
      </p:sp>
      <p:sp>
        <p:nvSpPr>
          <p:cNvPr id="8" name=""/>
          <p:cNvSpPr/>
          <p:nvPr/>
        </p:nvSpPr>
        <p:spPr>
          <a:xfrm>
            <a:off x="1426464" y="2353056"/>
            <a:ext cx="271272" cy="2834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中</a:t>
            </a:r>
          </a:p>
        </p:txBody>
      </p:sp>
      <p:sp>
        <p:nvSpPr>
          <p:cNvPr id="9" name=""/>
          <p:cNvSpPr/>
          <p:nvPr/>
        </p:nvSpPr>
        <p:spPr>
          <a:xfrm>
            <a:off x="3861816" y="2356104"/>
            <a:ext cx="283464" cy="27736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方柱</a:t>
            </a:r>
          </a:p>
        </p:txBody>
      </p:sp>
      <p:sp>
        <p:nvSpPr>
          <p:cNvPr id="10" name=""/>
          <p:cNvSpPr/>
          <p:nvPr/>
        </p:nvSpPr>
        <p:spPr>
          <a:xfrm>
            <a:off x="7808976" y="2356104"/>
            <a:ext cx="310896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之</a:t>
            </a:r>
          </a:p>
        </p:txBody>
      </p:sp>
      <p:sp>
        <p:nvSpPr>
          <p:cNvPr id="11" name=""/>
          <p:cNvSpPr/>
          <p:nvPr/>
        </p:nvSpPr>
        <p:spPr>
          <a:xfrm>
            <a:off x="7287768" y="2362200"/>
            <a:ext cx="240792" cy="27127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因</a:t>
            </a:r>
          </a:p>
        </p:txBody>
      </p:sp>
      <p:sp>
        <p:nvSpPr>
          <p:cNvPr id="12" name=""/>
          <p:cNvSpPr/>
          <p:nvPr/>
        </p:nvSpPr>
        <p:spPr>
          <a:xfrm>
            <a:off x="3544824" y="2368296"/>
            <a:ext cx="265176" cy="24688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I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心</a:t>
            </a:r>
          </a:p>
        </p:txBody>
      </p:sp>
      <p:sp>
        <p:nvSpPr>
          <p:cNvPr id="13" name=""/>
          <p:cNvSpPr/>
          <p:nvPr/>
        </p:nvSpPr>
        <p:spPr>
          <a:xfrm>
            <a:off x="5946648" y="2932176"/>
            <a:ext cx="326136" cy="1524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 i="1">
                <a:solidFill>
                  <a:srgbClr val="FFFFFF"/>
                </a:solidFill>
                <a:latin typeface="SimSun"/>
                <a:ea typeface="SimSun"/>
              </a:rPr>
              <a:t>中</a:t>
            </a:r>
          </a:p>
        </p:txBody>
      </p:sp>
      <p:sp>
        <p:nvSpPr>
          <p:cNvPr id="14" name=""/>
          <p:cNvSpPr/>
          <p:nvPr/>
        </p:nvSpPr>
        <p:spPr>
          <a:xfrm>
            <a:off x="3258312" y="3343656"/>
            <a:ext cx="810768" cy="31699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如北魏</a:t>
            </a:r>
          </a:p>
        </p:txBody>
      </p:sp>
      <p:sp>
        <p:nvSpPr>
          <p:cNvPr id="15" name=""/>
          <p:cNvSpPr/>
          <p:nvPr/>
        </p:nvSpPr>
        <p:spPr>
          <a:xfrm>
            <a:off x="4169664" y="3697224"/>
            <a:ext cx="259080" cy="26822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型</a:t>
            </a:r>
          </a:p>
        </p:txBody>
      </p:sp>
      <p:sp>
        <p:nvSpPr>
          <p:cNvPr id="16" name=""/>
          <p:cNvSpPr/>
          <p:nvPr/>
        </p:nvSpPr>
        <p:spPr>
          <a:xfrm>
            <a:off x="4459224" y="3697224"/>
            <a:ext cx="624840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式。</a:t>
            </a:r>
          </a:p>
        </p:txBody>
      </p:sp>
      <p:sp>
        <p:nvSpPr>
          <p:cNvPr id="17" name=""/>
          <p:cNvSpPr/>
          <p:nvPr/>
        </p:nvSpPr>
        <p:spPr>
          <a:xfrm>
            <a:off x="7616952" y="3718560"/>
            <a:ext cx="502920" cy="23774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303</a:t>
            </a:r>
          </a:p>
        </p:txBody>
      </p:sp>
      <p:sp>
        <p:nvSpPr>
          <p:cNvPr id="18" name=""/>
          <p:cNvSpPr/>
          <p:nvPr/>
        </p:nvSpPr>
        <p:spPr>
          <a:xfrm>
            <a:off x="658368" y="3791712"/>
            <a:ext cx="158496" cy="1524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en-US" sz="1600">
                <a:solidFill>
                  <a:srgbClr val="CC0000"/>
                </a:solidFill>
                <a:latin typeface="SimSun"/>
              </a:rPr>
              <a:t>□</a:t>
            </a:r>
          </a:p>
        </p:txBody>
      </p:sp>
      <p:sp>
        <p:nvSpPr>
          <p:cNvPr id="19" name=""/>
          <p:cNvSpPr/>
          <p:nvPr/>
        </p:nvSpPr>
        <p:spPr>
          <a:xfrm>
            <a:off x="4459224" y="4273296"/>
            <a:ext cx="630936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“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入塔</a:t>
            </a:r>
          </a:p>
        </p:txBody>
      </p:sp>
      <p:sp>
        <p:nvSpPr>
          <p:cNvPr id="20" name=""/>
          <p:cNvSpPr/>
          <p:nvPr/>
        </p:nvSpPr>
        <p:spPr>
          <a:xfrm>
            <a:off x="6010656" y="4273296"/>
            <a:ext cx="268224" cy="26822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它</a:t>
            </a:r>
          </a:p>
        </p:txBody>
      </p:sp>
      <p:sp>
        <p:nvSpPr>
          <p:cNvPr id="21" name=""/>
          <p:cNvSpPr/>
          <p:nvPr/>
        </p:nvSpPr>
        <p:spPr>
          <a:xfrm>
            <a:off x="658368" y="4370832"/>
            <a:ext cx="158496" cy="1524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en-US" sz="1600">
                <a:solidFill>
                  <a:srgbClr val="CC0000"/>
                </a:solidFill>
                <a:latin typeface="SimSun"/>
              </a:rPr>
              <a:t>□</a:t>
            </a:r>
          </a:p>
        </p:txBody>
      </p:sp>
      <p:sp>
        <p:nvSpPr>
          <p:cNvPr id="22" name=""/>
          <p:cNvSpPr/>
          <p:nvPr/>
        </p:nvSpPr>
        <p:spPr>
          <a:xfrm>
            <a:off x="2630424" y="4794504"/>
            <a:ext cx="630936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庁汉化</a:t>
            </a:r>
          </a:p>
        </p:txBody>
      </p:sp>
      <p:sp>
        <p:nvSpPr>
          <p:cNvPr id="23" name=""/>
          <p:cNvSpPr/>
          <p:nvPr/>
        </p:nvSpPr>
        <p:spPr>
          <a:xfrm>
            <a:off x="1121664" y="4806696"/>
            <a:ext cx="277368" cy="26822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石</a:t>
            </a:r>
          </a:p>
        </p:txBody>
      </p:sp>
      <p:sp>
        <p:nvSpPr>
          <p:cNvPr id="25" name=""/>
          <p:cNvSpPr/>
          <p:nvPr/>
        </p:nvSpPr>
        <p:spPr>
          <a:xfrm>
            <a:off x="4498848" y="4294632"/>
            <a:ext cx="969264" cy="52730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潮石</a:t>
            </a:r>
          </a:p>
        </p:txBody>
      </p:sp>
      <p:sp>
        <p:nvSpPr>
          <p:cNvPr id="28" name=""/>
          <p:cNvSpPr/>
          <p:nvPr/>
        </p:nvSpPr>
        <p:spPr>
          <a:xfrm>
            <a:off x="6224016" y="2353056"/>
            <a:ext cx="1152144" cy="5852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醐名</a:t>
            </a:r>
          </a:p>
        </p:txBody>
      </p:sp>
      <p:sp>
        <p:nvSpPr>
          <p:cNvPr id="30" name=""/>
          <p:cNvSpPr/>
          <p:nvPr/>
        </p:nvSpPr>
        <p:spPr>
          <a:xfrm>
            <a:off x="3258312" y="2621280"/>
            <a:ext cx="542544" cy="5120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柱子</a:t>
            </a:r>
          </a:p>
        </p:txBody>
      </p:sp>
      <p:sp>
        <p:nvSpPr>
          <p:cNvPr id="32" name=""/>
          <p:cNvSpPr/>
          <p:nvPr/>
        </p:nvSpPr>
        <p:spPr>
          <a:xfrm>
            <a:off x="8272272" y="3553968"/>
            <a:ext cx="112776" cy="609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r"/>
            <a:r>
              <a:rPr lang="en-US" sz="550" b="1" i="1">
                <a:solidFill>
                  <a:srgbClr val="FFFFFF"/>
                </a:solidFill>
                <a:latin typeface="Arial"/>
              </a:rPr>
              <a:t>~o~</a:t>
            </a:r>
          </a:p>
        </p:txBody>
      </p:sp>
      <p:sp>
        <p:nvSpPr>
          <p:cNvPr id="33" name=""/>
          <p:cNvSpPr/>
          <p:nvPr/>
        </p:nvSpPr>
        <p:spPr>
          <a:xfrm>
            <a:off x="8116824" y="3694176"/>
            <a:ext cx="268224" cy="26212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</a:t>
            </a:r>
          </a:p>
        </p:txBody>
      </p:sp>
      <p:sp>
        <p:nvSpPr>
          <p:cNvPr id="35" name=""/>
          <p:cNvSpPr/>
          <p:nvPr/>
        </p:nvSpPr>
        <p:spPr>
          <a:xfrm>
            <a:off x="6306312" y="4291584"/>
            <a:ext cx="1313688" cy="5120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1600">
                <a:solidFill>
                  <a:srgbClr val="FFFFFF"/>
                </a:solidFill>
                <a:latin typeface="SimSun"/>
                <a:ea typeface="SimSun"/>
              </a:rPr>
              <a:t>織寺</a:t>
            </a:r>
          </a:p>
        </p:txBody>
      </p:sp>
      <p:sp>
        <p:nvSpPr>
          <p:cNvPr id="36" name=""/>
          <p:cNvSpPr/>
          <p:nvPr/>
        </p:nvSpPr>
        <p:spPr>
          <a:xfrm>
            <a:off x="8132064" y="2359152"/>
            <a:ext cx="210312" cy="27127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后</a:t>
            </a:r>
          </a:p>
        </p:txBody>
      </p:sp>
      <p:sp>
        <p:nvSpPr>
          <p:cNvPr id="38" name=""/>
          <p:cNvSpPr/>
          <p:nvPr/>
        </p:nvSpPr>
        <p:spPr>
          <a:xfrm>
            <a:off x="6300216" y="3236976"/>
            <a:ext cx="1959864" cy="423672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隋^代四个’、|唐至元</a:t>
            </a:r>
          </a:p>
          <a:p>
            <a:pPr indent="0">
              <a:lnSpc>
                <a:spcPct val="75000"/>
              </a:lnSpc>
            </a:pPr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4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调第</a:t>
            </a:r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428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窟等</a:t>
            </a:r>
          </a:p>
        </p:txBody>
      </p:sp>
      <p:sp>
        <p:nvSpPr>
          <p:cNvPr id="39" name=""/>
          <p:cNvSpPr/>
          <p:nvPr/>
        </p:nvSpPr>
        <p:spPr>
          <a:xfrm>
            <a:off x="6300216" y="3660648"/>
            <a:ext cx="1161288" cy="32004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代第</a:t>
            </a:r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302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、</a:t>
            </a:r>
          </a:p>
        </p:txBody>
      </p:sp>
      <p:sp>
        <p:nvSpPr>
          <p:cNvPr id="41" name=""/>
          <p:cNvSpPr/>
          <p:nvPr/>
        </p:nvSpPr>
        <p:spPr>
          <a:xfrm>
            <a:off x="3276600" y="4760976"/>
            <a:ext cx="249936" cy="31394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的</a:t>
            </a:r>
          </a:p>
        </p:txBody>
      </p:sp>
      <p:sp>
        <p:nvSpPr>
          <p:cNvPr id="43" name=""/>
          <p:cNvSpPr/>
          <p:nvPr/>
        </p:nvSpPr>
        <p:spPr>
          <a:xfrm>
            <a:off x="4895088" y="2353056"/>
            <a:ext cx="768096" cy="277368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中心柱</a:t>
            </a:r>
          </a:p>
        </p:txBody>
      </p:sp>
      <p:sp>
        <p:nvSpPr>
          <p:cNvPr id="44" name=""/>
          <p:cNvSpPr/>
          <p:nvPr/>
        </p:nvSpPr>
        <p:spPr>
          <a:xfrm>
            <a:off x="5388864" y="2630424"/>
            <a:ext cx="908304" cy="731520"/>
          </a:xfrm>
          <a:prstGeom prst="rect">
            <a:avLst/>
          </a:prstGeom>
          <a:solidFill>
            <a:srgbClr val="000000"/>
          </a:solidFill>
        </p:spPr>
        <p:txBody>
          <a:bodyPr lIns="0" tIns="0" rIns="0" bIns="0">
            <a:noAutofit/>
          </a:bodyPr>
          <a:lstStyle/>
          <a:p>
            <a:pPr indent="0">
              <a:lnSpc>
                <a:spcPts val="1824"/>
              </a:lnSpc>
            </a:pP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为塔形</a:t>
            </a:r>
          </a:p>
          <a:p>
            <a:pPr indent="0" algn="ctr">
              <a:lnSpc>
                <a:spcPts val="1824"/>
              </a:lnSpc>
            </a:pP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霧存中 二个、</a:t>
            </a:r>
          </a:p>
        </p:txBody>
      </p:sp>
      <p:sp>
        <p:nvSpPr>
          <p:cNvPr id="45" name=""/>
          <p:cNvSpPr/>
          <p:nvPr/>
        </p:nvSpPr>
        <p:spPr>
          <a:xfrm>
            <a:off x="5132832" y="3361944"/>
            <a:ext cx="1164336" cy="600456"/>
          </a:xfrm>
          <a:prstGeom prst="rect">
            <a:avLst/>
          </a:prstGeom>
          <a:solidFill>
            <a:srgbClr val="000000"/>
          </a:solidFill>
        </p:spPr>
        <p:txBody>
          <a:bodyPr lIns="0" tIns="0" rIns="0" bIns="0">
            <a:noAutofit/>
          </a:bodyPr>
          <a:lstStyle/>
          <a:p>
            <a:pPr indent="12700">
              <a:lnSpc>
                <a:spcPts val="1824"/>
              </a:lnSpc>
              <a:spcAft>
                <a:spcPts val="280"/>
              </a:spcAft>
            </a:pP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第 </a:t>
            </a:r>
            <a:r>
              <a:rPr lang="zh-TW" sz="2100" b="1" i="1">
                <a:solidFill>
                  <a:srgbClr val="FFFFFF"/>
                </a:solidFill>
                <a:latin typeface="SimSun"/>
                <a:ea typeface="SimSun"/>
              </a:rPr>
              <a:t>248</a:t>
            </a:r>
            <a:r>
              <a:rPr lang="zh-TW" sz="2100" i="1">
                <a:solidFill>
                  <a:srgbClr val="FFFFFF"/>
                </a:solidFill>
                <a:latin typeface="SimSun"/>
                <a:ea typeface="SimSun"/>
              </a:rPr>
              <a:t>窟,</a:t>
            </a:r>
          </a:p>
          <a:p>
            <a:pPr indent="12700">
              <a:lnSpc>
                <a:spcPct val="72000"/>
              </a:lnSpc>
            </a:pPr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4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請</a:t>
            </a:r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5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窟隋</a:t>
            </a:r>
          </a:p>
        </p:txBody>
      </p:sp>
      <p:sp>
        <p:nvSpPr>
          <p:cNvPr id="47" name=""/>
          <p:cNvSpPr/>
          <p:nvPr/>
        </p:nvSpPr>
        <p:spPr>
          <a:xfrm>
            <a:off x="2020824" y="4294632"/>
            <a:ext cx="262128" cy="243840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 u="sng">
                <a:solidFill>
                  <a:srgbClr val="FFFFFF"/>
                </a:solidFill>
                <a:latin typeface="SimSun"/>
                <a:ea typeface="SimSun"/>
              </a:rPr>
              <a:t>窟</a:t>
            </a:r>
          </a:p>
        </p:txBody>
      </p:sp>
      <p:sp>
        <p:nvSpPr>
          <p:cNvPr id="48" name=""/>
          <p:cNvSpPr/>
          <p:nvPr/>
        </p:nvSpPr>
        <p:spPr>
          <a:xfrm>
            <a:off x="2020824" y="4538472"/>
            <a:ext cx="1225296" cy="280416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性上的双重</a:t>
            </a:r>
          </a:p>
        </p:txBody>
      </p:sp>
      <p:sp>
        <p:nvSpPr>
          <p:cNvPr id="50" name=""/>
          <p:cNvSpPr/>
          <p:nvPr/>
        </p:nvSpPr>
        <p:spPr>
          <a:xfrm>
            <a:off x="3544824" y="4565904"/>
            <a:ext cx="612648" cy="505968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因物。</a:t>
            </a:r>
          </a:p>
        </p:txBody>
      </p:sp>
      <p:sp>
        <p:nvSpPr>
          <p:cNvPr id="52" name=""/>
          <p:cNvSpPr/>
          <p:nvPr/>
        </p:nvSpPr>
        <p:spPr>
          <a:xfrm>
            <a:off x="5132832" y="3395472"/>
            <a:ext cx="237744" cy="246888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第</a:t>
            </a:r>
          </a:p>
        </p:txBody>
      </p:sp>
      <p:sp>
        <p:nvSpPr>
          <p:cNvPr id="54" name=""/>
          <p:cNvSpPr/>
          <p:nvPr/>
        </p:nvSpPr>
        <p:spPr>
          <a:xfrm>
            <a:off x="4593336" y="2871216"/>
            <a:ext cx="801624" cy="28651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 i="1">
                <a:solidFill>
                  <a:srgbClr val="FFFFFF"/>
                </a:solidFill>
                <a:latin typeface="SimSun"/>
                <a:ea typeface="SimSun"/>
              </a:rPr>
              <a:t>莫高柱</a:t>
            </a:r>
          </a:p>
        </p:txBody>
      </p:sp>
      <p:sp>
        <p:nvSpPr>
          <p:cNvPr id="55" name=""/>
          <p:cNvSpPr/>
          <p:nvPr/>
        </p:nvSpPr>
        <p:spPr>
          <a:xfrm>
            <a:off x="7790688" y="4273296"/>
            <a:ext cx="627888" cy="54254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 algn="just">
              <a:lnSpc>
                <a:spcPts val="2592"/>
              </a:lnSpc>
            </a:pPr>
            <a:r>
              <a:rPr lang="zh-TW" sz="3800" u="sng">
                <a:solidFill>
                  <a:srgbClr val="FFFFFF"/>
                </a:solidFill>
                <a:latin typeface="SimSun"/>
                <a:ea typeface="SimSun"/>
              </a:rPr>
              <a:t>_学 </a:t>
            </a:r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證</a:t>
            </a:r>
          </a:p>
        </p:txBody>
      </p:sp>
      <p:sp>
        <p:nvSpPr>
          <p:cNvPr id="57" name=""/>
          <p:cNvSpPr/>
          <p:nvPr/>
        </p:nvSpPr>
        <p:spPr>
          <a:xfrm>
            <a:off x="2953512" y="4291584"/>
            <a:ext cx="399288" cy="24384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教意</a:t>
            </a:r>
          </a:p>
        </p:txBody>
      </p:sp>
      <p:sp>
        <p:nvSpPr>
          <p:cNvPr id="58" name=""/>
          <p:cNvSpPr/>
          <p:nvPr/>
        </p:nvSpPr>
        <p:spPr>
          <a:xfrm>
            <a:off x="658368" y="1883664"/>
            <a:ext cx="158496" cy="457200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 algn="just"/>
            <a:r>
              <a:rPr lang="zh-TW" sz="1600">
                <a:solidFill>
                  <a:srgbClr val="CC0000"/>
                </a:solidFill>
                <a:latin typeface="SimSun"/>
                <a:ea typeface="SimSun"/>
              </a:rPr>
              <a:t>□</a:t>
            </a:r>
          </a:p>
          <a:p>
            <a:pPr indent="0" algn="just"/>
            <a:r>
              <a:rPr lang="zh-TW" sz="1600">
                <a:solidFill>
                  <a:srgbClr val="CC0000"/>
                </a:solidFill>
                <a:latin typeface="SimSun"/>
                <a:ea typeface="SimSun"/>
              </a:rPr>
              <a:t>□</a:t>
            </a:r>
          </a:p>
        </p:txBody>
      </p:sp>
      <p:sp>
        <p:nvSpPr>
          <p:cNvPr id="59" name=""/>
          <p:cNvSpPr/>
          <p:nvPr/>
        </p:nvSpPr>
        <p:spPr>
          <a:xfrm>
            <a:off x="5678424" y="4559808"/>
            <a:ext cx="231648" cy="24384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是</a:t>
            </a:r>
          </a:p>
        </p:txBody>
      </p:sp>
      <p:sp>
        <p:nvSpPr>
          <p:cNvPr id="60" name=""/>
          <p:cNvSpPr/>
          <p:nvPr/>
        </p:nvSpPr>
        <p:spPr>
          <a:xfrm>
            <a:off x="1517904" y="978408"/>
            <a:ext cx="3614928" cy="48158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3800">
                <a:solidFill>
                  <a:srgbClr val="DDDDDD"/>
                </a:solidFill>
                <a:latin typeface="SimSun"/>
                <a:ea typeface="SimSun"/>
              </a:rPr>
              <a:t>节敦煌石窟形療</a:t>
            </a:r>
            <a:r>
              <a:rPr lang="zh-TW" sz="4200">
                <a:solidFill>
                  <a:srgbClr val="DDDDDD"/>
                </a:solidFill>
                <a:latin typeface="Times New Roman"/>
                <a:ea typeface="Times New Roman"/>
              </a:rPr>
              <a:t>I</a:t>
            </a:r>
          </a:p>
        </p:txBody>
      </p:sp>
      <p:sp>
        <p:nvSpPr>
          <p:cNvPr id="62" name=""/>
          <p:cNvSpPr/>
          <p:nvPr/>
        </p:nvSpPr>
        <p:spPr>
          <a:xfrm>
            <a:off x="7793736" y="2633472"/>
            <a:ext cx="633984" cy="54254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r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要元</a:t>
            </a:r>
          </a:p>
        </p:txBody>
      </p:sp>
      <p:sp>
        <p:nvSpPr>
          <p:cNvPr id="63" name=""/>
          <p:cNvSpPr/>
          <p:nvPr/>
        </p:nvSpPr>
        <p:spPr>
          <a:xfrm>
            <a:off x="8153400" y="3176016"/>
            <a:ext cx="280416" cy="21031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r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兀</a:t>
            </a:r>
          </a:p>
        </p:txBody>
      </p:sp>
      <p:sp>
        <p:nvSpPr>
          <p:cNvPr id="65" name=""/>
          <p:cNvSpPr/>
          <p:nvPr/>
        </p:nvSpPr>
        <p:spPr>
          <a:xfrm>
            <a:off x="2462784" y="2892552"/>
            <a:ext cx="783336" cy="24384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翩、</a:t>
            </a:r>
          </a:p>
        </p:txBody>
      </p:sp>
      <p:sp>
        <p:nvSpPr>
          <p:cNvPr id="66" name=""/>
          <p:cNvSpPr/>
          <p:nvPr/>
        </p:nvSpPr>
        <p:spPr>
          <a:xfrm>
            <a:off x="2362200" y="3136392"/>
            <a:ext cx="883920" cy="24688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15240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讀</a:t>
            </a:r>
            <a:r>
              <a:rPr lang="en-US" sz="1675">
                <a:solidFill>
                  <a:srgbClr val="FFFFFF"/>
                </a:solidFill>
                <a:latin typeface="Verdana"/>
              </a:rPr>
              <a:t>H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—</a:t>
            </a:r>
          </a:p>
        </p:txBody>
      </p:sp>
      <p:sp>
        <p:nvSpPr>
          <p:cNvPr id="67" name=""/>
          <p:cNvSpPr/>
          <p:nvPr/>
        </p:nvSpPr>
        <p:spPr>
          <a:xfrm>
            <a:off x="2188464" y="3307080"/>
            <a:ext cx="1057656" cy="41452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15240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其典型者</a:t>
            </a:r>
          </a:p>
        </p:txBody>
      </p:sp>
      <p:sp>
        <p:nvSpPr>
          <p:cNvPr id="68" name=""/>
          <p:cNvSpPr/>
          <p:nvPr/>
        </p:nvSpPr>
        <p:spPr>
          <a:xfrm>
            <a:off x="2188464" y="3721608"/>
            <a:ext cx="1972056" cy="25908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152400"/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I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是中^心柱</a:t>
            </a:r>
            <a:r>
              <a:rPr lang="en-US" sz="1675">
                <a:solidFill>
                  <a:srgbClr val="FFFFFF"/>
                </a:solidFill>
                <a:latin typeface="Verdana"/>
              </a:rPr>
              <a:t>t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窟之异</a:t>
            </a:r>
          </a:p>
        </p:txBody>
      </p:sp>
      <p:sp>
        <p:nvSpPr>
          <p:cNvPr id="70" name=""/>
          <p:cNvSpPr/>
          <p:nvPr/>
        </p:nvSpPr>
        <p:spPr>
          <a:xfrm>
            <a:off x="4087368" y="2371344"/>
            <a:ext cx="618744" cy="246888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柱窟、</a:t>
            </a:r>
          </a:p>
        </p:txBody>
      </p:sp>
      <p:sp>
        <p:nvSpPr>
          <p:cNvPr id="71" name=""/>
          <p:cNvSpPr/>
          <p:nvPr/>
        </p:nvSpPr>
        <p:spPr>
          <a:xfrm>
            <a:off x="3931920" y="2618232"/>
            <a:ext cx="652272" cy="539496"/>
          </a:xfrm>
          <a:prstGeom prst="rect">
            <a:avLst/>
          </a:prstGeom>
          <a:solidFill>
            <a:srgbClr val="000000"/>
          </a:solidFill>
        </p:spPr>
        <p:txBody>
          <a:bodyPr lIns="0" tIns="0" rIns="0" bIns="0">
            <a:noAutofit/>
          </a:bodyPr>
          <a:lstStyle/>
          <a:p>
            <a:pPr indent="0" algn="just">
              <a:lnSpc>
                <a:spcPts val="2184"/>
              </a:lnSpc>
            </a:pP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口其中 </a:t>
            </a:r>
            <a:r>
              <a:rPr lang="en-US" sz="2000">
                <a:solidFill>
                  <a:srgbClr val="FFFFFF"/>
                </a:solidFill>
                <a:latin typeface="Times New Roman"/>
              </a:rPr>
              <a:t>Or</a:t>
            </a:r>
          </a:p>
        </p:txBody>
      </p:sp>
      <p:sp>
        <p:nvSpPr>
          <p:cNvPr id="73" name=""/>
          <p:cNvSpPr/>
          <p:nvPr/>
        </p:nvSpPr>
        <p:spPr>
          <a:xfrm>
            <a:off x="1118616" y="2883408"/>
            <a:ext cx="545592" cy="50292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现于</a:t>
            </a:r>
          </a:p>
        </p:txBody>
      </p:sp>
      <p:sp>
        <p:nvSpPr>
          <p:cNvPr id="74" name=""/>
          <p:cNvSpPr/>
          <p:nvPr/>
        </p:nvSpPr>
        <p:spPr>
          <a:xfrm>
            <a:off x="1118616" y="3386328"/>
            <a:ext cx="283464" cy="25603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代</a:t>
            </a:r>
          </a:p>
        </p:txBody>
      </p:sp>
      <p:sp>
        <p:nvSpPr>
          <p:cNvPr id="75" name=""/>
          <p:cNvSpPr/>
          <p:nvPr/>
        </p:nvSpPr>
        <p:spPr>
          <a:xfrm>
            <a:off x="7537704" y="2350008"/>
            <a:ext cx="271272" cy="53340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臺</a:t>
            </a:r>
          </a:p>
        </p:txBody>
      </p:sp>
      <p:sp>
        <p:nvSpPr>
          <p:cNvPr id="77" name=""/>
          <p:cNvSpPr/>
          <p:nvPr/>
        </p:nvSpPr>
        <p:spPr>
          <a:xfrm>
            <a:off x="7620000" y="2956560"/>
            <a:ext cx="518160" cy="445008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唐至</a:t>
            </a:r>
          </a:p>
        </p:txBody>
      </p:sp>
      <p:sp>
        <p:nvSpPr>
          <p:cNvPr id="79" name=""/>
          <p:cNvSpPr/>
          <p:nvPr/>
        </p:nvSpPr>
        <p:spPr>
          <a:xfrm>
            <a:off x="4081272" y="4556760"/>
            <a:ext cx="271272" cy="246888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中</a:t>
            </a:r>
          </a:p>
        </p:txBody>
      </p:sp>
      <p:sp>
        <p:nvSpPr>
          <p:cNvPr id="81" name=""/>
          <p:cNvSpPr/>
          <p:nvPr/>
        </p:nvSpPr>
        <p:spPr>
          <a:xfrm>
            <a:off x="1411224" y="1783080"/>
            <a:ext cx="3831336" cy="335280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窟麵^証（窟的錐规鵬风格。</a:t>
            </a:r>
          </a:p>
        </p:txBody>
      </p:sp>
      <p:sp>
        <p:nvSpPr>
          <p:cNvPr id="82" name=""/>
          <p:cNvSpPr/>
          <p:nvPr/>
        </p:nvSpPr>
        <p:spPr>
          <a:xfrm>
            <a:off x="1411224" y="2118360"/>
            <a:ext cx="2121408" cy="265176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 u="sng">
                <a:solidFill>
                  <a:srgbClr val="FFFFFF"/>
                </a:solidFill>
                <a:latin typeface="SimSun"/>
                <a:ea typeface="SimSun"/>
              </a:rPr>
              <a:t>、中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心塔柱窟__</a:t>
            </a:r>
          </a:p>
        </p:txBody>
      </p:sp>
      <p:sp>
        <p:nvSpPr>
          <p:cNvPr id="83" name=""/>
          <p:cNvSpPr/>
          <p:nvPr/>
        </p:nvSpPr>
        <p:spPr>
          <a:xfrm>
            <a:off x="1530096" y="2368296"/>
            <a:ext cx="1984248" cy="249936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 baseline="30000">
                <a:solidFill>
                  <a:srgbClr val="FFFFFF"/>
                </a:solidFill>
                <a:latin typeface="SimSun"/>
                <a:ea typeface="SimSun"/>
              </a:rPr>
              <a:t>_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心塔柱窟又称中</a:t>
            </a:r>
          </a:p>
        </p:txBody>
      </p:sp>
      <p:sp>
        <p:nvSpPr>
          <p:cNvPr id="84" name=""/>
          <p:cNvSpPr/>
          <p:nvPr/>
        </p:nvSpPr>
        <p:spPr>
          <a:xfrm>
            <a:off x="1392936" y="2618232"/>
            <a:ext cx="1868424" cy="283464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en-US" sz="1500">
                <a:solidFill>
                  <a:srgbClr val="FFFFFF"/>
                </a:solidFill>
                <a:latin typeface="Arial"/>
              </a:rPr>
              <a:t>£S </a:t>
            </a: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的</a:t>
            </a:r>
          </a:p>
        </p:txBody>
      </p:sp>
      <p:sp>
        <p:nvSpPr>
          <p:cNvPr id="86" name=""/>
          <p:cNvSpPr/>
          <p:nvPr/>
        </p:nvSpPr>
        <p:spPr>
          <a:xfrm>
            <a:off x="4590288" y="2618232"/>
            <a:ext cx="542544" cy="31699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有匿</a:t>
            </a:r>
          </a:p>
        </p:txBody>
      </p:sp>
      <p:sp>
        <p:nvSpPr>
          <p:cNvPr id="88" name=""/>
          <p:cNvSpPr/>
          <p:nvPr/>
        </p:nvSpPr>
        <p:spPr>
          <a:xfrm>
            <a:off x="1411224" y="3279648"/>
            <a:ext cx="329184" cy="679704"/>
          </a:xfrm>
          <a:prstGeom prst="rect">
            <a:avLst/>
          </a:prstGeom>
          <a:solidFill>
            <a:srgbClr val="FFFFFF"/>
          </a:solidFill>
        </p:spPr>
        <p:txBody>
          <a:bodyPr lIns="0" tIns="0" rIns="0" bIns="0">
            <a:noAutofit/>
          </a:bodyPr>
          <a:lstStyle/>
          <a:p>
            <a:pPr indent="0" algn="ctr"/>
            <a:r>
              <a:rPr lang="zh-TW" sz="2100" b="1" i="1">
                <a:solidFill>
                  <a:srgbClr val="FFFFFF"/>
                </a:solidFill>
                <a:latin typeface="SimSun"/>
                <a:ea typeface="SimSun"/>
              </a:rPr>
              <a:t>，</a:t>
            </a:r>
            <a:r>
              <a:rPr lang="zh-TW" sz="900">
                <a:solidFill>
                  <a:srgbClr val="FFFFFF"/>
                </a:solidFill>
                <a:latin typeface="Times New Roman"/>
                <a:ea typeface="Times New Roman"/>
              </a:rPr>
              <a:t>7</a:t>
            </a:r>
          </a:p>
          <a:p>
            <a:pPr indent="279400">
              <a:lnSpc>
                <a:spcPts val="2088"/>
              </a:lnSpc>
              <a:spcAft>
                <a:spcPts val="210"/>
              </a:spcAft>
            </a:pP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八</a:t>
            </a:r>
          </a:p>
          <a:p>
            <a:pPr indent="279400">
              <a:lnSpc>
                <a:spcPts val="2088"/>
              </a:lnSpc>
            </a:pPr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枭</a:t>
            </a:r>
            <a:r>
              <a:rPr lang="zh-TW" sz="1675">
                <a:solidFill>
                  <a:srgbClr val="FFFFFF"/>
                </a:solidFill>
                <a:latin typeface="Verdana"/>
                <a:ea typeface="Verdana"/>
              </a:rPr>
              <a:t>I</a:t>
            </a:r>
          </a:p>
        </p:txBody>
      </p:sp>
      <p:sp>
        <p:nvSpPr>
          <p:cNvPr id="89" name=""/>
          <p:cNvSpPr/>
          <p:nvPr/>
        </p:nvSpPr>
        <p:spPr>
          <a:xfrm>
            <a:off x="1121664" y="3962400"/>
            <a:ext cx="1078992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27940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属于此类</a:t>
            </a:r>
          </a:p>
        </p:txBody>
      </p:sp>
      <p:sp>
        <p:nvSpPr>
          <p:cNvPr id="90" name=""/>
          <p:cNvSpPr/>
          <p:nvPr/>
        </p:nvSpPr>
        <p:spPr>
          <a:xfrm>
            <a:off x="2334768" y="4273296"/>
            <a:ext cx="502920" cy="28041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的宗</a:t>
            </a:r>
          </a:p>
        </p:txBody>
      </p:sp>
      <p:sp>
        <p:nvSpPr>
          <p:cNvPr id="91" name=""/>
          <p:cNvSpPr/>
          <p:nvPr/>
        </p:nvSpPr>
        <p:spPr>
          <a:xfrm>
            <a:off x="6455664" y="2630424"/>
            <a:ext cx="524256" cy="47244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4100">
                <a:solidFill>
                  <a:srgbClr val="FFFFFF"/>
                </a:solidFill>
                <a:latin typeface="SimSun"/>
                <a:ea typeface="SimSun"/>
              </a:rPr>
              <a:t>麗</a:t>
            </a:r>
          </a:p>
        </p:txBody>
      </p:sp>
      <p:sp>
        <p:nvSpPr>
          <p:cNvPr id="93" name=""/>
          <p:cNvSpPr/>
          <p:nvPr/>
        </p:nvSpPr>
        <p:spPr>
          <a:xfrm>
            <a:off x="7638288" y="4273296"/>
            <a:ext cx="243840" cy="1310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1900">
                <a:solidFill>
                  <a:srgbClr val="FFFFFF"/>
                </a:solidFill>
                <a:latin typeface="Arial"/>
                <a:ea typeface="Arial"/>
              </a:rPr>
              <a:t>4</a:t>
            </a:r>
          </a:p>
        </p:txBody>
      </p:sp>
      <p:sp>
        <p:nvSpPr>
          <p:cNvPr id="94" name=""/>
          <p:cNvSpPr/>
          <p:nvPr/>
        </p:nvSpPr>
        <p:spPr>
          <a:xfrm>
            <a:off x="7607808" y="4404360"/>
            <a:ext cx="185928" cy="13106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宗</a:t>
            </a:r>
          </a:p>
        </p:txBody>
      </p:sp>
      <p:sp>
        <p:nvSpPr>
          <p:cNvPr id="95" name=""/>
          <p:cNvSpPr/>
          <p:nvPr/>
        </p:nvSpPr>
        <p:spPr>
          <a:xfrm>
            <a:off x="7537704" y="4559808"/>
            <a:ext cx="256032" cy="24384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院</a:t>
            </a:r>
          </a:p>
        </p:txBody>
      </p:sp>
      <p:sp>
        <p:nvSpPr>
          <p:cNvPr id="96" name=""/>
          <p:cNvSpPr/>
          <p:nvPr/>
        </p:nvSpPr>
        <p:spPr>
          <a:xfrm>
            <a:off x="2081784" y="4404360"/>
            <a:ext cx="210312" cy="14935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1700">
                <a:solidFill>
                  <a:srgbClr val="FFFFFF"/>
                </a:solidFill>
                <a:latin typeface="SimSun"/>
                <a:ea typeface="SimSun"/>
              </a:rPr>
              <a:t>祖</a:t>
            </a:r>
          </a:p>
        </p:txBody>
      </p:sp>
      <p:sp>
        <p:nvSpPr>
          <p:cNvPr id="98" name=""/>
          <p:cNvSpPr/>
          <p:nvPr/>
        </p:nvSpPr>
        <p:spPr>
          <a:xfrm>
            <a:off x="1761744" y="3663696"/>
            <a:ext cx="280416" cy="313944"/>
          </a:xfrm>
          <a:prstGeom prst="rect">
            <a:avLst/>
          </a:prstGeom>
          <a:solidFill>
            <a:srgbClr val="000000"/>
          </a:solidFill>
        </p:spPr>
        <p:txBody>
          <a:bodyPr wrap="none" lIns="0" tIns="0" rIns="0" bIns="0">
            <a:noAutofit/>
          </a:bodyPr>
          <a:lstStyle/>
          <a:p>
            <a:pPr indent="0" algn="just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塔</a:t>
            </a:r>
          </a:p>
        </p:txBody>
      </p:sp>
      <p:sp>
        <p:nvSpPr>
          <p:cNvPr id="100" name=""/>
          <p:cNvSpPr/>
          <p:nvPr/>
        </p:nvSpPr>
        <p:spPr>
          <a:xfrm>
            <a:off x="1923288" y="4087368"/>
            <a:ext cx="384048" cy="161544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类。</a:t>
            </a:r>
          </a:p>
        </p:txBody>
      </p:sp>
      <p:sp>
        <p:nvSpPr>
          <p:cNvPr id="101" name=""/>
          <p:cNvSpPr/>
          <p:nvPr/>
        </p:nvSpPr>
        <p:spPr>
          <a:xfrm>
            <a:off x="1761744" y="4248912"/>
            <a:ext cx="265176" cy="289560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 algn="ctr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庙</a:t>
            </a:r>
          </a:p>
        </p:txBody>
      </p:sp>
      <p:sp>
        <p:nvSpPr>
          <p:cNvPr id="102" name=""/>
          <p:cNvSpPr/>
          <p:nvPr/>
        </p:nvSpPr>
        <p:spPr>
          <a:xfrm>
            <a:off x="1127760" y="4538472"/>
            <a:ext cx="899160" cy="265176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与地域性</a:t>
            </a:r>
          </a:p>
        </p:txBody>
      </p:sp>
      <p:sp>
        <p:nvSpPr>
          <p:cNvPr id="103" name=""/>
          <p:cNvSpPr/>
          <p:nvPr/>
        </p:nvSpPr>
        <p:spPr>
          <a:xfrm>
            <a:off x="1411224" y="4803648"/>
            <a:ext cx="1240536" cy="271272"/>
          </a:xfrm>
          <a:prstGeom prst="rect">
            <a:avLst/>
          </a:prstGeom>
          <a:solidFill>
            <a:srgbClr val="FFFFFF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2100">
                <a:solidFill>
                  <a:srgbClr val="FFFFFF"/>
                </a:solidFill>
                <a:latin typeface="SimSun"/>
                <a:ea typeface="SimSun"/>
              </a:rPr>
              <a:t>窟艺术漆渐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1010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3056" y="2023872"/>
            <a:ext cx="4440936" cy="3727704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691896" y="972312"/>
            <a:ext cx="2487168" cy="469392"/>
          </a:xfrm>
          <a:prstGeom prst="rect">
            <a:avLst/>
          </a:prstGeom>
          <a:solidFill>
            <a:srgbClr val="010101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西魏</a:t>
            </a:r>
            <a:r>
              <a:rPr lang="zh-TW" sz="4200">
                <a:solidFill>
                  <a:srgbClr val="FFFFFF"/>
                </a:solidFill>
                <a:latin typeface="Times New Roman"/>
                <a:ea typeface="Times New Roman"/>
              </a:rPr>
              <a:t>432</a:t>
            </a:r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窟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01010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4160" y="1764792"/>
            <a:ext cx="3520440" cy="4255008"/>
          </a:xfrm>
          <a:prstGeom prst="rect">
            <a:avLst/>
          </a:prstGeom>
        </p:spPr>
      </p:pic>
      <p:sp>
        <p:nvSpPr>
          <p:cNvPr id="3" name=""/>
          <p:cNvSpPr/>
          <p:nvPr/>
        </p:nvSpPr>
        <p:spPr>
          <a:xfrm>
            <a:off x="704088" y="972312"/>
            <a:ext cx="2474976" cy="481584"/>
          </a:xfrm>
          <a:prstGeom prst="rect">
            <a:avLst/>
          </a:prstGeom>
          <a:solidFill>
            <a:srgbClr val="010101"/>
          </a:solidFill>
        </p:spPr>
        <p:txBody>
          <a:bodyPr wrap="none" lIns="0" tIns="0" rIns="0" bIns="0">
            <a:noAutofit/>
          </a:bodyPr>
          <a:lstStyle/>
          <a:p>
            <a:pPr indent="0"/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隋代</a:t>
            </a:r>
            <a:r>
              <a:rPr lang="zh-TW" sz="4200">
                <a:solidFill>
                  <a:srgbClr val="FFFFFF"/>
                </a:solidFill>
                <a:latin typeface="Times New Roman"/>
                <a:ea typeface="Times New Roman"/>
              </a:rPr>
              <a:t>244</a:t>
            </a:r>
            <a:r>
              <a:rPr lang="zh-TW" sz="3800">
                <a:solidFill>
                  <a:srgbClr val="FFFFFF"/>
                </a:solidFill>
                <a:latin typeface="SimSun"/>
                <a:ea typeface="SimSun"/>
              </a:rPr>
              <a:t>窟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https://d.book118.com/545134232023011043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100000" t="-60000" r="100000" b="20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100000" t="100000" r="100000" b="10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SimSun</vt:lpstr>
      <vt:lpstr>Verdana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2024-09-04T17:30:06.044</cp:lastPrinted>
  <dcterms:created xsi:type="dcterms:W3CDTF">2024-09-04T09:30:06Z</dcterms:created>
  <dcterms:modified xsi:type="dcterms:W3CDTF">2024-09-04T09:30:07Z</dcterms:modified>
</cp:coreProperties>
</file>