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58EB8-E799-4CBC-BB34-F2CB045DE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C3F36-5529-4290-BD83-806658E4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5CA54-8976-4431-97BE-943CC4130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1AB13-1420-47B9-9946-F01EDA9B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2F9A0-94EA-40C9-8461-48BA0587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19BF44-1BC0-47DB-B483-0D671CF7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FFF0F-FFB6-45E4-99A5-153802A8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B52B7-17CC-45DF-8412-72057A1C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185B4-9F0A-4A57-858B-6510B2EE1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E2F68-074D-4DA3-A3C8-8107A46E0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7A390-95D3-47CF-BAA3-961319D9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45058" name=""/>
          <p:cNvGrpSpPr/>
          <p:nvPr/>
        </p:nvGrpSpPr>
        <p:grpSpPr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45059" name=""/>
            <p:cNvSpPr/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5060" name=""/>
            <p:cNvSpPr/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5061" name=""/>
            <p:cNvSpPr/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5062" name=""/>
            <p:cNvSpPr/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5063" name=""/>
            <p:cNvSpPr/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5064" name=""/>
            <p:cNvSpPr/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</p:grpSp>
      <p:sp>
        <p:nvSpPr>
          <p:cNvPr id="45065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000"/>
          </a:p>
        </p:txBody>
      </p:sp>
      <p:sp>
        <p:nvSpPr>
          <p:cNvPr id="45066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D290FA1F-8E05-44E9-B71A-4FDCE130D920}" type="footer">
              <a:rPr sz="1000"/>
              <a:t/>
            </a:fld>
            <a:endParaRPr sz="1000"/>
          </a:p>
        </p:txBody>
      </p:sp>
      <p:sp>
        <p:nvSpPr>
          <p:cNvPr id="45067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594CE19D-56EA-4A8C-8984-56EBEC1A6E3F}" type="slidenum">
              <a:rPr sz="1000"/>
              <a:t>*</a:t>
            </a:fld>
            <a:endParaRPr sz="1000"/>
          </a:p>
        </p:txBody>
      </p:sp>
      <p:sp>
        <p:nvSpPr>
          <p:cNvPr id="45068" name=""/>
          <p:cNvSpPr/>
          <p:nvPr>
            <p:ph type="ctrTitle"/>
          </p:nvPr>
        </p:nvSpPr>
        <p:spPr>
          <a:xfrm>
            <a:off x="685800" y="1219200"/>
            <a:ext cx="7772400" cy="1933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5069" name=""/>
          <p:cNvSpPr/>
          <p:nvPr>
            <p:ph type="subTitle" idx="1"/>
          </p:nvPr>
        </p:nvSpPr>
        <p:spPr>
          <a:xfrm>
            <a:off x="2057400" y="3505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None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None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182D768-C75C-4108-97E6-87185E32512E}" type="footer">
              <a:rPr sz="1000"/>
              <a:t/>
            </a:fld>
            <a:endParaRPr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657F53A-1ED8-4059-BB98-5441038C1D37}" type="footer">
              <a:rPr sz="1000"/>
              <a:t/>
            </a:fld>
            <a:endParaRPr sz="10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44034" name=""/>
          <p:cNvGrpSpPr/>
          <p:nvPr/>
        </p:nvGrpSpPr>
        <p:grpSpPr>
          <a:xfrm>
            <a:off x="1071562" y="304800"/>
            <a:ext cx="7615238" cy="1106488"/>
            <a:chOff x="675" y="192"/>
            <a:chExt cx="4797" cy="697"/>
          </a:xfrm>
        </p:grpSpPr>
        <p:sp>
          <p:nvSpPr>
            <p:cNvPr id="44035" name=""/>
            <p:cNvSpPr/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4036" name=""/>
            <p:cNvSpPr/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4037" name=""/>
            <p:cNvSpPr/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4038" name=""/>
            <p:cNvSpPr/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44039" name=""/>
            <p:cNvSpPr/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3600" b="1">
                  <a:effectLst>
                    <a:outerShdw blurRad="38100" dist="38100" dir="2700000" algn="tl">
                      <a:schemeClr val="bg2"/>
                    </a:outerShdw>
                  </a:effectLst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</p:grpSp>
      <p:sp>
        <p:nvSpPr>
          <p:cNvPr id="44040" name=""/>
          <p:cNvSpPr/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4041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1000"/>
          </a:p>
        </p:txBody>
      </p:sp>
      <p:sp>
        <p:nvSpPr>
          <p:cNvPr id="44042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10CF98E7-C978-4581-8C53-D750056EA4AA}" type="footer">
              <a:rPr sz="1000"/>
              <a:t/>
            </a:fld>
            <a:endParaRPr sz="1000"/>
          </a:p>
        </p:txBody>
      </p:sp>
      <p:sp>
        <p:nvSpPr>
          <p:cNvPr id="44043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E39DD01C-7630-443A-AD90-1455258EE7C4}" type="slidenum">
              <a:rPr sz="1000"/>
              <a:t>*</a:t>
            </a:fld>
            <a:endParaRPr sz="1000"/>
          </a:p>
        </p:txBody>
      </p:sp>
      <p:sp>
        <p:nvSpPr>
          <p:cNvPr id="4404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6" r:id="rId2"/>
    <p:sldLayoutId id="2147483687" r:id="rId3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8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pitchFamily="2" charset="2"/>
        <a:buChar char="l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¡"/>
        <a:defRPr kumimoji="0" sz="27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l"/>
        <a:defRPr kumimoji="0" sz="23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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41004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2" name=""/>
          <p:cNvSpPr/>
          <p:nvPr/>
        </p:nvSpPr>
        <p:spPr>
          <a:xfrm>
            <a:off x="684212" y="1371600"/>
            <a:ext cx="7635875" cy="4664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/>
              <a:t>      </a:t>
            </a:r>
            <a:r>
              <a:rPr sz="4000" b="1"/>
              <a:t>在下列对联的末尾加上什么虚</a:t>
            </a:r>
            <a:endParaRPr sz="4000" b="1"/>
          </a:p>
          <a:p>
            <a:pPr lvl="0"/>
            <a:r>
              <a:rPr sz="4000" b="1"/>
              <a:t>词能使其表达的意思完全相反?</a:t>
            </a:r>
            <a:endParaRPr sz="4000" b="1"/>
          </a:p>
          <a:p>
            <a:pPr lvl="0"/>
            <a:endParaRPr sz="4000" b="1"/>
          </a:p>
          <a:p>
            <a:pPr lvl="0"/>
            <a:r>
              <a:rPr sz="6000" b="1"/>
              <a:t>       君恩深似海</a:t>
            </a:r>
            <a:endParaRPr sz="6000" b="1"/>
          </a:p>
          <a:p>
            <a:pPr lvl="0"/>
            <a:r>
              <a:rPr sz="6000" b="1"/>
              <a:t>       臣节坚如山</a:t>
            </a:r>
            <a:endParaRPr sz="6000" b="1"/>
          </a:p>
          <a:p>
            <a:pPr lvl="0"/>
            <a:endParaRPr sz="6000" b="1"/>
          </a:p>
        </p:txBody>
      </p:sp>
      <p:sp>
        <p:nvSpPr>
          <p:cNvPr id="2053" name=""/>
          <p:cNvSpPr/>
          <p:nvPr/>
        </p:nvSpPr>
        <p:spPr>
          <a:xfrm>
            <a:off x="6084888" y="3141662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 b="1">
                <a:solidFill>
                  <a:srgbClr val="FF3300"/>
                </a:solidFill>
              </a:rPr>
              <a:t>矣</a:t>
            </a:r>
            <a:endParaRPr sz="6000" b="1">
              <a:solidFill>
                <a:srgbClr val="FF3300"/>
              </a:solidFill>
            </a:endParaRPr>
          </a:p>
        </p:txBody>
      </p:sp>
      <p:sp>
        <p:nvSpPr>
          <p:cNvPr id="2054" name=""/>
          <p:cNvSpPr/>
          <p:nvPr/>
        </p:nvSpPr>
        <p:spPr>
          <a:xfrm>
            <a:off x="6084888" y="4078288"/>
            <a:ext cx="9461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6000" b="1">
                <a:solidFill>
                  <a:srgbClr val="FF3300"/>
                </a:solidFill>
              </a:rPr>
              <a:t>乎</a:t>
            </a:r>
            <a:endParaRPr sz="6000" b="1">
              <a:solidFill>
                <a:srgbClr val="FF3300"/>
              </a:solidFill>
            </a:endParaRPr>
          </a:p>
        </p:txBody>
      </p:sp>
      <p:sp>
        <p:nvSpPr>
          <p:cNvPr id="2055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2056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EF67CC8-0DB5-4E46-AB11-8F7D0EF34A54}" type="footer">
              <a:rPr sz="1000"/>
              <a:t/>
            </a:fld>
            <a:endParaRPr sz="1000"/>
          </a:p>
        </p:txBody>
      </p:sp>
      <p:sp>
        <p:nvSpPr>
          <p:cNvPr id="2057" name="TextBox 20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dur="2000" repeatCount="5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2000" repeatCount="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1"/>
      <p:bldP spid="2054" grpId="2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8" name=""/>
          <p:cNvSpPr/>
          <p:nvPr/>
        </p:nvSpPr>
        <p:spPr>
          <a:xfrm>
            <a:off x="468312" y="1125538"/>
            <a:ext cx="7993062" cy="2652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800" b="1">
                <a:solidFill>
                  <a:srgbClr val="FF3300"/>
                </a:solidFill>
                <a:ea typeface="华文彩云" pitchFamily="2" charset="-122"/>
              </a:rPr>
              <a:t>正确使用词语</a:t>
            </a:r>
            <a:r>
              <a:rPr sz="4000" b="1">
                <a:solidFill>
                  <a:srgbClr val="FF3300"/>
                </a:solidFill>
                <a:ea typeface="华文彩云" pitchFamily="2" charset="-122"/>
              </a:rPr>
              <a:t>之</a:t>
            </a:r>
            <a:endParaRPr sz="4000" b="1">
              <a:solidFill>
                <a:srgbClr val="FF3300"/>
              </a:solidFill>
              <a:ea typeface="华文彩云" pitchFamily="2" charset="-122"/>
            </a:endParaRPr>
          </a:p>
          <a:p>
            <a:pPr lvl="0"/>
            <a:endParaRPr sz="4000" b="1"/>
          </a:p>
          <a:p>
            <a:pPr lvl="0" algn="ctr"/>
            <a:r>
              <a:rPr sz="8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华文彩云" pitchFamily="2" charset="-122"/>
              </a:rPr>
              <a:t>正确使用虚词</a:t>
            </a:r>
            <a:endParaRPr sz="8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  <a:ea typeface="华文彩云" pitchFamily="2" charset="-122"/>
            </a:endParaRPr>
          </a:p>
        </p:txBody>
      </p:sp>
      <p:sp>
        <p:nvSpPr>
          <p:cNvPr id="4710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711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1886F99-33E2-4872-818E-28A1FC56DA9A}" type="footer">
              <a:rPr sz="1000"/>
              <a:t/>
            </a:fld>
            <a:endParaRPr sz="1000"/>
          </a:p>
        </p:txBody>
      </p:sp>
      <p:sp>
        <p:nvSpPr>
          <p:cNvPr id="47111" name="TextBox 471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"/>
          <p:cNvSpPr/>
          <p:nvPr/>
        </p:nvSpPr>
        <p:spPr>
          <a:xfrm>
            <a:off x="250825" y="188912"/>
            <a:ext cx="838200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1" sz="4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汉仪雪峰体简" pitchFamily="1" charset="-122"/>
              </a:rPr>
              <a:t>虚词的辩析</a:t>
            </a:r>
            <a:endParaRPr kumimoji="1" sz="48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  <a:ea typeface="汉仪雪峰体简" pitchFamily="1" charset="-122"/>
            </a:endParaRPr>
          </a:p>
        </p:txBody>
      </p:sp>
      <p:sp>
        <p:nvSpPr>
          <p:cNvPr id="72707" name=""/>
          <p:cNvSpPr/>
          <p:nvPr/>
        </p:nvSpPr>
        <p:spPr>
          <a:xfrm>
            <a:off x="179388" y="1066800"/>
            <a:ext cx="8893175" cy="2227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         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虚词在语句中起着调节各种语言关系的作用，在口语尤其是书面语中使用频繁。高考中做虚词题目，需要</a:t>
            </a:r>
            <a:r>
              <a:rPr kumimoji="1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语感，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但更需要</a:t>
            </a:r>
            <a:r>
              <a:rPr kumimoji="1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理性的分析。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虚词考查主要包括一些</a:t>
            </a:r>
            <a:r>
              <a:rPr kumimoji="1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副词、介词、连词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及</a:t>
            </a:r>
            <a:r>
              <a:rPr kumimoji="1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  <a:ea typeface="幼圆" pitchFamily="49" charset="-122"/>
              </a:rPr>
              <a:t>关联词语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等，主要命题形式是</a:t>
            </a:r>
            <a:r>
              <a:rPr kumimoji="1" sz="28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选择题型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。分析应考虑这样几点：</a:t>
            </a:r>
            <a:endParaRPr kumimoji="1" sz="28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2708" name=""/>
          <p:cNvSpPr/>
          <p:nvPr/>
        </p:nvSpPr>
        <p:spPr>
          <a:xfrm>
            <a:off x="179388" y="3414712"/>
            <a:ext cx="83058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   </a:t>
            </a:r>
            <a:r>
              <a:rPr kumimoji="1" sz="28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一、对单句中的虚词，要分析前后词语的联系；</a:t>
            </a:r>
            <a:endParaRPr kumimoji="1" sz="28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2709" name=""/>
          <p:cNvSpPr/>
          <p:nvPr/>
        </p:nvSpPr>
        <p:spPr>
          <a:xfrm>
            <a:off x="250825" y="3995738"/>
            <a:ext cx="8839200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chemeClr val="accent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  </a:t>
            </a:r>
            <a:r>
              <a:rPr kumimoji="1" sz="28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二、对复句中的虚词，要注意前后虚词的关联，如果配套的关联词语在句中只出现一个，应该将它补全；</a:t>
            </a:r>
            <a:r>
              <a:rPr kumimoji="1" sz="28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  </a:t>
            </a:r>
            <a:endParaRPr kumimoji="1" sz="28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2710" name=""/>
          <p:cNvSpPr/>
          <p:nvPr/>
        </p:nvSpPr>
        <p:spPr>
          <a:xfrm>
            <a:off x="381000" y="5084762"/>
            <a:ext cx="8512175" cy="946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三、要将关联词语与句子内容结合起来分析，在关系上保持一致。</a:t>
            </a:r>
            <a:endParaRPr kumimoji="1" sz="28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27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727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99001F1-167B-465F-913A-8B99C079BB09}" type="footer">
              <a:rPr sz="1000"/>
              <a:t/>
            </a:fld>
            <a:endParaRPr sz="1000"/>
          </a:p>
        </p:txBody>
      </p:sp>
      <p:sp>
        <p:nvSpPr>
          <p:cNvPr id="72713" name="TextBox 727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/>
      <p:bldP spid="72708" grpId="1"/>
      <p:bldP spid="72709" grpId="2"/>
      <p:bldP spid="72710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"/>
          <p:cNvSpPr/>
          <p:nvPr>
            <p:ph type="title"/>
          </p:nvPr>
        </p:nvSpPr>
        <p:spPr>
          <a:xfrm>
            <a:off x="468312" y="620712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sz="4000" b="1"/>
            </a:br>
            <a:br>
              <a:rPr sz="4000" b="1"/>
            </a:br>
            <a:endParaRPr sz="4000" b="1"/>
          </a:p>
        </p:txBody>
      </p:sp>
      <p:sp>
        <p:nvSpPr>
          <p:cNvPr id="48132" name=""/>
          <p:cNvSpPr/>
          <p:nvPr/>
        </p:nvSpPr>
        <p:spPr>
          <a:xfrm>
            <a:off x="179388" y="188912"/>
            <a:ext cx="9290050" cy="6194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/>
              <a:t>因例求法一</a:t>
            </a:r>
            <a:endParaRPr sz="4000" b="1"/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选择准确的词语填在句中横线上。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1、你至今还没拿定主意考文科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考理科？（A、或者   B、还是）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2、他非常用心地写生，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野地里刮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起沙来都不知道。（A、以致   B、以至）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3、他拿起望远镜看了一阵，接着飞快地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在地图上画了一些符号，然后用望远镜仔细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地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看了一阵。（A、又   B、再）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4、这几天我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收到一些莫名其妙的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邮件。 （A、往往  B、常常）   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3" name=""/>
          <p:cNvSpPr/>
          <p:nvPr/>
        </p:nvSpPr>
        <p:spPr>
          <a:xfrm>
            <a:off x="7092950" y="1341438"/>
            <a:ext cx="5572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B</a:t>
            </a:r>
            <a:endParaRPr sz="4400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4" name=""/>
          <p:cNvSpPr/>
          <p:nvPr/>
        </p:nvSpPr>
        <p:spPr>
          <a:xfrm>
            <a:off x="5867400" y="2420938"/>
            <a:ext cx="5572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B</a:t>
            </a:r>
            <a:endParaRPr sz="4400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5" name=""/>
          <p:cNvSpPr/>
          <p:nvPr/>
        </p:nvSpPr>
        <p:spPr>
          <a:xfrm>
            <a:off x="971550" y="4581525"/>
            <a:ext cx="5572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A</a:t>
            </a:r>
            <a:endParaRPr sz="4400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6" name=""/>
          <p:cNvSpPr/>
          <p:nvPr/>
        </p:nvSpPr>
        <p:spPr>
          <a:xfrm>
            <a:off x="4427538" y="5661025"/>
            <a:ext cx="18415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4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7" name=""/>
          <p:cNvSpPr/>
          <p:nvPr/>
        </p:nvSpPr>
        <p:spPr>
          <a:xfrm>
            <a:off x="3779838" y="5157788"/>
            <a:ext cx="557212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B</a:t>
            </a:r>
            <a:endParaRPr sz="4400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813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813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D15EA99-82F2-4E76-968D-EA3A0C4D6423}" type="footer">
              <a:rPr sz="1000"/>
              <a:t/>
            </a:fld>
            <a:endParaRPr sz="1000"/>
          </a:p>
        </p:txBody>
      </p:sp>
      <p:sp>
        <p:nvSpPr>
          <p:cNvPr id="48140" name="TextBox 481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20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200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8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dur="2000" repeatCount="300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8" dur="20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8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dur="3000" repeatCount="3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25" dur="30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dur="3000" repeatCount="3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0" dur="3000"/>
                                        <p:tgtEl>
                                          <p:spTgt spid="48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3" grpId="0"/>
      <p:bldP spid="48134" grpId="1"/>
      <p:bldP spid="48135" grpId="2"/>
      <p:bldP spid="48137" grpId="4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4" name=""/>
          <p:cNvSpPr/>
          <p:nvPr/>
        </p:nvSpPr>
        <p:spPr>
          <a:xfrm>
            <a:off x="395288" y="863600"/>
            <a:ext cx="8566150" cy="4781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总结一：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有些虚词，在使用过程中有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范围、意义、语法等方面的特殊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规定，只有</a:t>
            </a:r>
            <a:r>
              <a:rPr sz="4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了解</a:t>
            </a:r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这些规定性</a:t>
            </a:r>
            <a:r>
              <a:rPr sz="4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用法</a:t>
            </a:r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，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才能做到准确运用。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要了解用法,一靠</a:t>
            </a:r>
            <a:r>
              <a:rPr sz="4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积累</a:t>
            </a:r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,二可在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辨析时</a:t>
            </a:r>
            <a:r>
              <a:rPr sz="4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造些熟悉的句子加以类比</a:t>
            </a:r>
            <a:r>
              <a:rPr sz="4400" b="1">
                <a:effectLst>
                  <a:outerShdw blurRad="38100" dist="38100" dir="2700000" algn="tl">
                    <a:schemeClr val="bg2"/>
                  </a:outerShdw>
                </a:effectLst>
              </a:rPr>
              <a:t>.</a:t>
            </a:r>
            <a:endParaRPr sz="44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12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12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9FCD3B1-0C93-4451-BF86-9D11C355B072}" type="footer">
              <a:rPr sz="1000"/>
              <a:t/>
            </a:fld>
            <a:endParaRPr sz="1000"/>
          </a:p>
        </p:txBody>
      </p:sp>
      <p:sp>
        <p:nvSpPr>
          <p:cNvPr id="51207" name="TextBox 512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00" name=""/>
          <p:cNvSpPr/>
          <p:nvPr/>
        </p:nvSpPr>
        <p:spPr>
          <a:xfrm>
            <a:off x="323850" y="534988"/>
            <a:ext cx="8413750" cy="5584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总结二；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虚词的</a:t>
            </a: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位置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由句子的语法需要和虚词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自身的语法特点确定，必须</a:t>
            </a: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摆正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</a:t>
            </a:r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1、各分句的主语相同时，关联词语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放在主语的后面；各分句的主语不同时，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关联词语放在主语的前面。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   2、把字句的动词前一般不能加否定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词和助动词。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   3、表对象的介宾结构一般紧挨在谓</a:t>
            </a:r>
            <a:endParaRPr sz="36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语中心词前。</a:t>
            </a:r>
            <a:endParaRPr sz="40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53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53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1AD6CE6-E4B2-483A-AF1B-563E27D63D88}" type="footer">
              <a:rPr sz="1000"/>
              <a:t/>
            </a:fld>
            <a:endParaRPr sz="1000"/>
          </a:p>
        </p:txBody>
      </p:sp>
      <p:sp>
        <p:nvSpPr>
          <p:cNvPr id="55303" name="TextBox 553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4" name=""/>
          <p:cNvSpPr/>
          <p:nvPr/>
        </p:nvSpPr>
        <p:spPr>
          <a:xfrm>
            <a:off x="1095375" y="390525"/>
            <a:ext cx="18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6325" name=""/>
          <p:cNvSpPr/>
          <p:nvPr/>
        </p:nvSpPr>
        <p:spPr>
          <a:xfrm>
            <a:off x="179388" y="188912"/>
            <a:ext cx="8923338" cy="6254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/>
              <a:t>因例求法三</a:t>
            </a:r>
            <a:endParaRPr sz="4000" b="1"/>
          </a:p>
          <a:p>
            <a:pPr lvl="0"/>
            <a:r>
              <a:rPr sz="4000" b="1"/>
              <a:t>    </a:t>
            </a:r>
            <a:r>
              <a:rPr sz="3600" b="1"/>
              <a:t>划线的虚词使用恰当的一项是  （      ）</a:t>
            </a:r>
            <a:endParaRPr sz="3600" b="1"/>
          </a:p>
          <a:p>
            <a:pPr lvl="0"/>
            <a:r>
              <a:rPr sz="3600" b="1"/>
              <a:t>     A、所谓综合，</a:t>
            </a:r>
            <a:r>
              <a:rPr sz="3600" b="1" u="sng"/>
              <a:t>不只是</a:t>
            </a:r>
            <a:r>
              <a:rPr sz="3600" b="1"/>
              <a:t>各部分简单相加，</a:t>
            </a:r>
            <a:endParaRPr sz="3600" b="1"/>
          </a:p>
          <a:p>
            <a:pPr lvl="0"/>
            <a:r>
              <a:rPr sz="3600" b="1" u="sng"/>
              <a:t>而是</a:t>
            </a:r>
            <a:r>
              <a:rPr sz="3600" b="1"/>
              <a:t>再现事物各部分的本质联系。</a:t>
            </a:r>
            <a:endParaRPr sz="3600" b="1"/>
          </a:p>
          <a:p>
            <a:pPr lvl="0"/>
            <a:r>
              <a:rPr sz="3600" b="1"/>
              <a:t>     B、</a:t>
            </a:r>
            <a:r>
              <a:rPr sz="3600" b="1" u="sng"/>
              <a:t>无论</a:t>
            </a:r>
            <a:r>
              <a:rPr sz="3600" b="1"/>
              <a:t>是王子</a:t>
            </a:r>
            <a:r>
              <a:rPr sz="3600" b="1" u="sng"/>
              <a:t>和</a:t>
            </a:r>
            <a:r>
              <a:rPr sz="3600" b="1"/>
              <a:t>王孙，犯了法，都将</a:t>
            </a:r>
            <a:endParaRPr sz="3600" b="1"/>
          </a:p>
          <a:p>
            <a:pPr lvl="0"/>
            <a:r>
              <a:rPr sz="3600" b="1"/>
              <a:t>与庶民一样接受法律的惩处。</a:t>
            </a:r>
            <a:endParaRPr sz="3600" b="1"/>
          </a:p>
          <a:p>
            <a:pPr lvl="0"/>
            <a:r>
              <a:rPr sz="3600" b="1"/>
              <a:t>     C、昨天夜里下了一夜的雨，天亮后</a:t>
            </a:r>
            <a:r>
              <a:rPr sz="3600" b="1" u="sng"/>
              <a:t>不</a:t>
            </a:r>
            <a:endParaRPr sz="3600" b="1" u="sng"/>
          </a:p>
          <a:p>
            <a:pPr lvl="0"/>
            <a:r>
              <a:rPr sz="3600" b="1" u="sng"/>
              <a:t>但没</a:t>
            </a:r>
            <a:r>
              <a:rPr sz="3600" b="1"/>
              <a:t>停，</a:t>
            </a:r>
            <a:r>
              <a:rPr sz="3600" b="1" u="sng"/>
              <a:t>而且</a:t>
            </a:r>
            <a:r>
              <a:rPr sz="3600" b="1"/>
              <a:t>越下越大。</a:t>
            </a:r>
            <a:endParaRPr sz="3600" b="1"/>
          </a:p>
          <a:p>
            <a:pPr lvl="0"/>
            <a:r>
              <a:rPr sz="3600" b="1"/>
              <a:t>     D、这同学本来就聪明，</a:t>
            </a:r>
            <a:r>
              <a:rPr sz="3600" b="1" u="sng"/>
              <a:t>况且</a:t>
            </a:r>
            <a:r>
              <a:rPr sz="3600" b="1"/>
              <a:t>又上足了</a:t>
            </a:r>
            <a:endParaRPr sz="3600" b="1"/>
          </a:p>
          <a:p>
            <a:pPr lvl="0"/>
            <a:r>
              <a:rPr sz="3600" b="1"/>
              <a:t>劲，明年的高考肯定差不了。</a:t>
            </a:r>
            <a:endParaRPr sz="3600" b="1"/>
          </a:p>
          <a:p>
            <a:pPr lvl="0"/>
            <a:r>
              <a:rPr sz="3600" b="1"/>
              <a:t>     E、</a:t>
            </a:r>
            <a:r>
              <a:rPr sz="3600" b="1" u="sng"/>
              <a:t>无论</a:t>
            </a:r>
            <a:r>
              <a:rPr sz="3600" b="1"/>
              <a:t>条件非常艰苦，他</a:t>
            </a:r>
            <a:r>
              <a:rPr sz="3600" b="1" u="sng"/>
              <a:t>都</a:t>
            </a:r>
            <a:r>
              <a:rPr sz="3600" b="1"/>
              <a:t>从不畏惧。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6326" name=""/>
          <p:cNvSpPr/>
          <p:nvPr/>
        </p:nvSpPr>
        <p:spPr>
          <a:xfrm>
            <a:off x="7596188" y="765175"/>
            <a:ext cx="5873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D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632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632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67912F6-9556-4A10-A192-C1780F2C654D}" type="footer">
              <a:rPr sz="1000"/>
              <a:t/>
            </a:fld>
            <a:endParaRPr sz="1000"/>
          </a:p>
        </p:txBody>
      </p:sp>
      <p:sp>
        <p:nvSpPr>
          <p:cNvPr id="56329" name="TextBox 5632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00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"/>
          <p:cNvSpPr/>
          <p:nvPr/>
        </p:nvSpPr>
        <p:spPr>
          <a:xfrm>
            <a:off x="1095375" y="390525"/>
            <a:ext cx="18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0899" name=""/>
          <p:cNvSpPr/>
          <p:nvPr/>
        </p:nvSpPr>
        <p:spPr>
          <a:xfrm>
            <a:off x="179388" y="188912"/>
            <a:ext cx="8923338" cy="6254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/>
              <a:t>因例求法三</a:t>
            </a:r>
            <a:endParaRPr sz="4000" b="1"/>
          </a:p>
          <a:p>
            <a:pPr lvl="0"/>
            <a:r>
              <a:rPr sz="4000" b="1"/>
              <a:t>    </a:t>
            </a:r>
            <a:r>
              <a:rPr sz="3600" b="1"/>
              <a:t>划线的虚词使用恰当的一项是  （      ）</a:t>
            </a:r>
            <a:endParaRPr sz="3600" b="1"/>
          </a:p>
          <a:p>
            <a:pPr lvl="0"/>
            <a:r>
              <a:rPr sz="3600" b="1"/>
              <a:t>     A、所谓综合，</a:t>
            </a:r>
            <a:r>
              <a:rPr sz="3600" b="1" u="sng"/>
              <a:t>不只是</a:t>
            </a:r>
            <a:r>
              <a:rPr sz="3600" b="1"/>
              <a:t>各部分简单相加，</a:t>
            </a:r>
            <a:endParaRPr sz="3600" b="1"/>
          </a:p>
          <a:p>
            <a:pPr lvl="0"/>
            <a:r>
              <a:rPr sz="3600" b="1" u="sng"/>
              <a:t>而是</a:t>
            </a:r>
            <a:r>
              <a:rPr sz="3600" b="1"/>
              <a:t>再现事物各部分的本质联系。</a:t>
            </a:r>
            <a:endParaRPr sz="3600" b="1"/>
          </a:p>
          <a:p>
            <a:pPr lvl="0"/>
            <a:r>
              <a:rPr sz="3600" b="1"/>
              <a:t>     B、</a:t>
            </a:r>
            <a:r>
              <a:rPr sz="3600" b="1" u="sng"/>
              <a:t>无论</a:t>
            </a:r>
            <a:r>
              <a:rPr sz="3600" b="1"/>
              <a:t>是王子</a:t>
            </a:r>
            <a:r>
              <a:rPr sz="3600" b="1" u="sng"/>
              <a:t>和</a:t>
            </a:r>
            <a:r>
              <a:rPr sz="3600" b="1"/>
              <a:t>王孙，犯了法，都将</a:t>
            </a:r>
            <a:endParaRPr sz="3600" b="1"/>
          </a:p>
          <a:p>
            <a:pPr lvl="0"/>
            <a:r>
              <a:rPr sz="3600" b="1"/>
              <a:t>与庶民一样接受法律的惩处。</a:t>
            </a:r>
            <a:endParaRPr sz="3600" b="1"/>
          </a:p>
          <a:p>
            <a:pPr lvl="0"/>
            <a:r>
              <a:rPr sz="3600" b="1"/>
              <a:t>     C、昨天夜里下了一夜的雨，天亮后</a:t>
            </a:r>
            <a:r>
              <a:rPr sz="3600" b="1" u="sng"/>
              <a:t>不</a:t>
            </a:r>
            <a:endParaRPr sz="3600" b="1" u="sng"/>
          </a:p>
          <a:p>
            <a:pPr lvl="0"/>
            <a:r>
              <a:rPr sz="3600" b="1" u="sng"/>
              <a:t>但没</a:t>
            </a:r>
            <a:r>
              <a:rPr sz="3600" b="1"/>
              <a:t>停，</a:t>
            </a:r>
            <a:r>
              <a:rPr sz="3600" b="1" u="sng"/>
              <a:t>而且</a:t>
            </a:r>
            <a:r>
              <a:rPr sz="3600" b="1"/>
              <a:t>越下越大。</a:t>
            </a:r>
            <a:endParaRPr sz="3600" b="1"/>
          </a:p>
          <a:p>
            <a:pPr lvl="0"/>
            <a:r>
              <a:rPr sz="3600" b="1"/>
              <a:t>     D、这同学本来就聪明，</a:t>
            </a:r>
            <a:r>
              <a:rPr sz="3600" b="1" u="sng"/>
              <a:t>况且</a:t>
            </a:r>
            <a:r>
              <a:rPr sz="3600" b="1"/>
              <a:t>又上足了</a:t>
            </a:r>
            <a:endParaRPr sz="3600" b="1"/>
          </a:p>
          <a:p>
            <a:pPr lvl="0"/>
            <a:r>
              <a:rPr sz="3600" b="1"/>
              <a:t>劲，明年的高考肯定差不了。</a:t>
            </a:r>
            <a:endParaRPr sz="3600" b="1"/>
          </a:p>
          <a:p>
            <a:pPr lvl="0"/>
            <a:r>
              <a:rPr sz="3600" b="1"/>
              <a:t>     E、</a:t>
            </a:r>
            <a:r>
              <a:rPr sz="3600" b="1" u="sng"/>
              <a:t>无论</a:t>
            </a:r>
            <a:r>
              <a:rPr sz="3600" b="1"/>
              <a:t>条件非常艰苦，他</a:t>
            </a:r>
            <a:r>
              <a:rPr sz="3600" b="1" u="sng"/>
              <a:t>都</a:t>
            </a:r>
            <a:r>
              <a:rPr sz="3600" b="1"/>
              <a:t>从不畏惧。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0900" name=""/>
          <p:cNvSpPr/>
          <p:nvPr/>
        </p:nvSpPr>
        <p:spPr>
          <a:xfrm>
            <a:off x="7596188" y="765175"/>
            <a:ext cx="5873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D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09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809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9454685-CA3D-4A33-BACD-13138B133787}" type="footer">
              <a:rPr sz="1000"/>
              <a:t/>
            </a:fld>
            <a:endParaRPr sz="1000"/>
          </a:p>
        </p:txBody>
      </p:sp>
      <p:sp>
        <p:nvSpPr>
          <p:cNvPr id="80903" name="TextBox 809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000" repeatCount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2" name=""/>
          <p:cNvSpPr/>
          <p:nvPr/>
        </p:nvSpPr>
        <p:spPr>
          <a:xfrm>
            <a:off x="179388" y="44450"/>
            <a:ext cx="8840788" cy="6613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 5、“虽然”“固然”都表示转折关系，“虽然”侧重于确认某种事实，“固然”侧重于让步，先确认某一事实，接着说同时也应承认另一事实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</a:t>
            </a:r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6、“关于” 表示关联、涉及的事物， “对于”指出对象。“关于……”只用在主语前，“对于”用在主语前后均可。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  7、 “只有”从正面提出某个唯一的条件，“除非”从反面强调不能缺少某个唯一的条件，语气更重。       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“除非”可以用在“是</a:t>
            </a:r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…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”前，“只有”不能，如：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</a:t>
            </a:r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除非是你才那样想||只有你才那样想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   “除非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…才…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”也可以说成“除非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…不…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”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“只有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…才…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”不能说成“只有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ea typeface="楷体_GB2312" pitchFamily="49" charset="-122"/>
              </a:rPr>
              <a:t>…不…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  <a:latin typeface="楷体_GB2312" pitchFamily="49" charset="-122"/>
                <a:ea typeface="楷体_GB2312" pitchFamily="49" charset="-122"/>
              </a:rPr>
              <a:t>”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885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788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D1D66B1-76BB-4FA7-8CE1-D93EF0538F53}" type="footer">
              <a:rPr sz="1000"/>
              <a:t/>
            </a:fld>
            <a:endParaRPr sz="1000"/>
          </a:p>
        </p:txBody>
      </p:sp>
      <p:sp>
        <p:nvSpPr>
          <p:cNvPr id="78855" name="TextBox 788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"/>
          <p:cNvSpPr/>
          <p:nvPr/>
        </p:nvSpPr>
        <p:spPr>
          <a:xfrm>
            <a:off x="228600" y="381000"/>
            <a:ext cx="8610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1" sz="24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3731" name=""/>
          <p:cNvSpPr/>
          <p:nvPr/>
        </p:nvSpPr>
        <p:spPr>
          <a:xfrm>
            <a:off x="381000" y="304800"/>
            <a:ext cx="8382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1" sz="24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3734" name=""/>
          <p:cNvSpPr/>
          <p:nvPr/>
        </p:nvSpPr>
        <p:spPr>
          <a:xfrm>
            <a:off x="250825" y="188912"/>
            <a:ext cx="8893175" cy="4968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    </a:t>
            </a: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从虚词使用角度判断下列句子是否正确。</a:t>
            </a:r>
            <a:endParaRPr kumimoji="1" sz="32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1、有一些电视剧本不能采用的原因，是因为它们格调太低，只能迎合少教人的口味。</a:t>
            </a:r>
            <a:endParaRPr kumimoji="1" sz="32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2、</a:t>
            </a: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一月三十日夜，本市普降大雪，对城市交通带来不便。</a:t>
            </a:r>
            <a:endParaRPr kumimoji="1" sz="32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3、</a:t>
            </a: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学生在这次考试中所反映出来的问题，我们可以看到思想教育工作薄弱所造成的严重影响。</a:t>
            </a:r>
            <a:endParaRPr kumimoji="1" sz="3200" b="1"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4、</a:t>
            </a:r>
            <a:r>
              <a:rPr kumimoji="1"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尽管工作怎样忙，他还坚持天天记日记。</a:t>
            </a:r>
            <a:endParaRPr kumimoji="1"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3735" name=""/>
          <p:cNvSpPr/>
          <p:nvPr/>
        </p:nvSpPr>
        <p:spPr>
          <a:xfrm>
            <a:off x="6948488" y="1412875"/>
            <a:ext cx="23399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应去掉"因为"</a:t>
            </a:r>
            <a:endParaRPr kumimoji="1" sz="24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3738" name=""/>
          <p:cNvSpPr/>
          <p:nvPr/>
        </p:nvSpPr>
        <p:spPr>
          <a:xfrm>
            <a:off x="250825" y="5157788"/>
            <a:ext cx="8534400" cy="1677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        </a:t>
            </a:r>
            <a:r>
              <a:rPr kumimoji="1"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“尽管”用于让步转折句，“不管”用于无条件式的条件复句。应把“尽管……还</a:t>
            </a:r>
            <a:r>
              <a:rPr kumimoji="1"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……</a:t>
            </a:r>
            <a:r>
              <a:rPr kumimoji="1"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”改为“不管……都</a:t>
            </a:r>
            <a:r>
              <a:rPr kumimoji="1"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…… </a:t>
            </a:r>
            <a:r>
              <a:rPr kumimoji="1"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宋体" pitchFamily="2" charset="-122"/>
              </a:rPr>
              <a:t>"。</a:t>
            </a:r>
            <a:endParaRPr kumimoji="1"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宋体" pitchFamily="2" charset="-122"/>
            </a:endParaRPr>
          </a:p>
        </p:txBody>
      </p:sp>
      <p:sp>
        <p:nvSpPr>
          <p:cNvPr id="73739" name=""/>
          <p:cNvSpPr/>
          <p:nvPr/>
        </p:nvSpPr>
        <p:spPr>
          <a:xfrm>
            <a:off x="2195512" y="2636838"/>
            <a:ext cx="39608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“对”应改为“给”。</a:t>
            </a:r>
            <a:endParaRPr kumimoji="1" sz="28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3740" name=""/>
          <p:cNvSpPr/>
          <p:nvPr/>
        </p:nvSpPr>
        <p:spPr>
          <a:xfrm>
            <a:off x="5148262" y="2852738"/>
            <a:ext cx="36004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4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imes New Roman" pitchFamily="18" charset="0"/>
              </a:rPr>
              <a:t>第三句应在句首加上“从”。</a:t>
            </a:r>
            <a:endParaRPr kumimoji="1" sz="24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Times New Roman" pitchFamily="18" charset="0"/>
            </a:endParaRPr>
          </a:p>
        </p:txBody>
      </p:sp>
      <p:sp>
        <p:nvSpPr>
          <p:cNvPr id="7374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7374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21AB83-8A96-41F9-AF22-018C5D1A569C}" type="footer">
              <a:rPr sz="1000"/>
              <a:t/>
            </a:fld>
            <a:endParaRPr sz="1000"/>
          </a:p>
        </p:txBody>
      </p:sp>
      <p:sp>
        <p:nvSpPr>
          <p:cNvPr id="73743" name="TextBox 737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37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37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3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3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  <p:bldP spid="73738" grpId="1"/>
      <p:bldP spid="73739" grpId="2"/>
      <p:bldP spid="73740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8" name=""/>
          <p:cNvSpPr/>
          <p:nvPr/>
        </p:nvSpPr>
        <p:spPr>
          <a:xfrm>
            <a:off x="519112" y="319088"/>
            <a:ext cx="18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2469" name=""/>
          <p:cNvSpPr/>
          <p:nvPr/>
        </p:nvSpPr>
        <p:spPr>
          <a:xfrm>
            <a:off x="158750" y="247650"/>
            <a:ext cx="8985250" cy="6134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因例求法五：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1、选择准确的关联词语填在横线上。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小说家应尽量把对话写得流利自然，生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动活泼，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不能完全像说话。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讲故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事或作报告，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又决不能像日常说话那样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支离破碎，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不写稿子，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应像写一篇文章。                                      （        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A、虽然    而       却    即使    也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B、尽管    可是    而   虽然     但 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C、尽管    而       却    虽然     但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6640512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D、虽然    相反    可   即使     也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2470" name=""/>
          <p:cNvSpPr/>
          <p:nvPr/>
        </p:nvSpPr>
        <p:spPr>
          <a:xfrm>
            <a:off x="7596188" y="3530600"/>
            <a:ext cx="5873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A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247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247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27C58CF-A051-4603-9D24-17EDEABFA545}" type="footer">
              <a:rPr sz="1000"/>
              <a:t/>
            </a:fld>
            <a:endParaRPr sz="1000"/>
          </a:p>
        </p:txBody>
      </p:sp>
      <p:sp>
        <p:nvSpPr>
          <p:cNvPr id="62473" name="TextBox 624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7" dur="30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6" name=""/>
          <p:cNvSpPr/>
          <p:nvPr/>
        </p:nvSpPr>
        <p:spPr>
          <a:xfrm>
            <a:off x="376238" y="130175"/>
            <a:ext cx="8821738" cy="6683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2、</a:t>
            </a:r>
            <a:r>
              <a:rPr sz="3600" b="1"/>
              <a:t>划线的虚词使用恰当的一项是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（       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A、钱塘江流域大部分为山区，降水丰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沛，干支流水量大，上下游落差也不小，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 u="sng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从而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水力蕴藏丰富。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B、由于改编者没有很好地领会作者的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精髓，任凭主观想像，加入了许多不恰当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的情节，</a:t>
            </a:r>
            <a:r>
              <a:rPr sz="3600" b="1" u="sng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反而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大大削弱了原作的思想性。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C、“五四”时期现代诗人心目中“理想的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完美的中国”，在国家观念上</a:t>
            </a:r>
            <a:r>
              <a:rPr sz="3600" b="1" u="sng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尽管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包括了但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超越了“社稷和民族”。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D、参加研讨会的全体学者对汉语</a:t>
            </a:r>
            <a:r>
              <a:rPr sz="3600" b="1" u="sng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或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英语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都很精通。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4517" name=""/>
          <p:cNvSpPr/>
          <p:nvPr/>
        </p:nvSpPr>
        <p:spPr>
          <a:xfrm>
            <a:off x="7885112" y="44450"/>
            <a:ext cx="623888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8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C</a:t>
            </a:r>
            <a:endParaRPr sz="48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451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451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2285CA5-00E5-4C79-AAF8-249938C7F322}" type="footer">
              <a:rPr sz="1000"/>
              <a:t/>
            </a:fld>
            <a:endParaRPr sz="1000"/>
          </a:p>
        </p:txBody>
      </p:sp>
      <p:sp>
        <p:nvSpPr>
          <p:cNvPr id="64520" name="TextBox 645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repeatCount="3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20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40" name=""/>
          <p:cNvSpPr/>
          <p:nvPr/>
        </p:nvSpPr>
        <p:spPr>
          <a:xfrm>
            <a:off x="215900" y="571500"/>
            <a:ext cx="8820150" cy="4486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总结五：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就词论词，有些关联词语的使用是必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需的、配对的，位置也是正确的，但它未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能准确反映出句子内部的逻辑联系，自然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是不正确的。因而，正确使用虚词，一定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要</a:t>
            </a: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准确把握句子内部的逻辑联系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，选用切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合的词语与之配对。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marL="0" lvl="0" indent="0">
              <a:tabLst>
                <a:tab pos="803275"/>
                <a:tab pos="1069975"/>
              </a:tabLst>
            </a:pP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  </a:t>
            </a:r>
            <a:r>
              <a:rPr sz="36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这是最关键、最根本的一条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554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554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A75347A-8F1A-4D16-BF3A-55AC54686C17}" type="footer">
              <a:rPr sz="1000"/>
              <a:t/>
            </a:fld>
            <a:endParaRPr sz="1000"/>
          </a:p>
        </p:txBody>
      </p:sp>
      <p:sp>
        <p:nvSpPr>
          <p:cNvPr id="65543" name="TextBox 655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"/>
          <p:cNvSpPr/>
          <p:nvPr/>
        </p:nvSpPr>
        <p:spPr>
          <a:xfrm>
            <a:off x="107950" y="508000"/>
            <a:ext cx="8843962" cy="5584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巩固提高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一、选择准确的词语填在句中横线上。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1、昨天没有回家的同学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补休两天。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（A、一律   B、一概）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2、中美关系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动荡，不符合双方的根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本利益。（A、再三   B、一再）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3、报效祖国的形式多种多样，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现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在就拿枪上战场。（A、不必     B、未必）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4、我们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在星期天下午酣睡一场。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（A、通常    B、常常）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7587" name=""/>
          <p:cNvSpPr/>
          <p:nvPr/>
        </p:nvSpPr>
        <p:spPr>
          <a:xfrm>
            <a:off x="5795962" y="1574800"/>
            <a:ext cx="5508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A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7588" name=""/>
          <p:cNvSpPr/>
          <p:nvPr/>
        </p:nvSpPr>
        <p:spPr>
          <a:xfrm>
            <a:off x="3348038" y="2636838"/>
            <a:ext cx="550862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B</a:t>
            </a:r>
            <a:endParaRPr sz="40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7589" name=""/>
          <p:cNvSpPr/>
          <p:nvPr/>
        </p:nvSpPr>
        <p:spPr>
          <a:xfrm>
            <a:off x="7235825" y="3746500"/>
            <a:ext cx="5873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A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7590" name=""/>
          <p:cNvSpPr/>
          <p:nvPr/>
        </p:nvSpPr>
        <p:spPr>
          <a:xfrm>
            <a:off x="2555875" y="4827588"/>
            <a:ext cx="587375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A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759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759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36707C6-8FE7-4A9F-8135-22B70F2A50D9}" type="footer">
              <a:rPr sz="1000"/>
              <a:t/>
            </a:fld>
            <a:endParaRPr sz="1000"/>
          </a:p>
        </p:txBody>
      </p:sp>
      <p:sp>
        <p:nvSpPr>
          <p:cNvPr id="67593" name="TextBox 675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75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75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/>
      <p:bldP spid="67588" grpId="1"/>
      <p:bldP spid="67589" grpId="2"/>
      <p:bldP spid="67590" grpId="3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"/>
          <p:cNvSpPr/>
          <p:nvPr/>
        </p:nvSpPr>
        <p:spPr>
          <a:xfrm>
            <a:off x="250825" y="833438"/>
            <a:ext cx="8639175" cy="3387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二、根据语境，续写句子。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（1）、不但中药能治病，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 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（2）、中药不但能治病，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 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（3）、赵州桥不但形式优美，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（4）、不但赵州桥形式优美，</a:t>
            </a:r>
            <a:r>
              <a:rPr sz="3600" b="1" u="sng">
                <a:effectLst>
                  <a:outerShdw blurRad="38100" dist="38100" dir="2700000" algn="tl">
                    <a:schemeClr val="bg2"/>
                  </a:outerShdw>
                </a:effectLst>
              </a:rPr>
              <a:t>            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861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861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EEEA4ED-221A-4696-BD25-CE2BFCACD32C}" type="footer">
              <a:rPr sz="1000"/>
              <a:t/>
            </a:fld>
            <a:endParaRPr sz="1000"/>
          </a:p>
        </p:txBody>
      </p:sp>
      <p:sp>
        <p:nvSpPr>
          <p:cNvPr id="68613" name="TextBox 686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6" name=""/>
          <p:cNvSpPr/>
          <p:nvPr/>
        </p:nvSpPr>
        <p:spPr>
          <a:xfrm>
            <a:off x="107950" y="115888"/>
            <a:ext cx="9036050" cy="6134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四、判断下列句中虚词使用是否恰当。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1、宋朝皇帝只知道吃喝玩乐。为了喜欢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斗鸡，就把一个流氓抬举为殿帅府太尉。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2、尽管学习怎样紧张，他还坚持天天锻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炼身体。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3、战国时期出现的《禹贡》，就是我国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古代土壤的专门著作。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4、对于金沙江，我曾听人讲过不少优美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的故事。</a:t>
            </a:r>
            <a:b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</a:b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5、当地球穿过彗星轨道，我们就能看到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流星雨。</a:t>
            </a:r>
            <a:endParaRPr sz="36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37" name=""/>
          <p:cNvSpPr/>
          <p:nvPr/>
        </p:nvSpPr>
        <p:spPr>
          <a:xfrm>
            <a:off x="8316912" y="1196975"/>
            <a:ext cx="7445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×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38" name=""/>
          <p:cNvSpPr/>
          <p:nvPr/>
        </p:nvSpPr>
        <p:spPr>
          <a:xfrm>
            <a:off x="1979612" y="2205038"/>
            <a:ext cx="7445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×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39" name=""/>
          <p:cNvSpPr/>
          <p:nvPr/>
        </p:nvSpPr>
        <p:spPr>
          <a:xfrm>
            <a:off x="4787900" y="3357562"/>
            <a:ext cx="7445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×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0" name=""/>
          <p:cNvSpPr/>
          <p:nvPr/>
        </p:nvSpPr>
        <p:spPr>
          <a:xfrm>
            <a:off x="2411412" y="4437062"/>
            <a:ext cx="7445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×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1" name=""/>
          <p:cNvSpPr/>
          <p:nvPr/>
        </p:nvSpPr>
        <p:spPr>
          <a:xfrm>
            <a:off x="2268538" y="5557838"/>
            <a:ext cx="744538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400" b="1">
                <a:solidFill>
                  <a:srgbClr val="FF33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×</a:t>
            </a:r>
            <a:endParaRPr sz="4400" b="1">
              <a:solidFill>
                <a:srgbClr val="FF3300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2" name=""/>
          <p:cNvSpPr/>
          <p:nvPr/>
        </p:nvSpPr>
        <p:spPr>
          <a:xfrm>
            <a:off x="2627312" y="2344738"/>
            <a:ext cx="651668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“怎样”改 “非常”或 “尽管”改“无论”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3" name=""/>
          <p:cNvSpPr/>
          <p:nvPr/>
        </p:nvSpPr>
        <p:spPr>
          <a:xfrm>
            <a:off x="5580062" y="3505200"/>
            <a:ext cx="34448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“土壤”前加“关于”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4" name=""/>
          <p:cNvSpPr/>
          <p:nvPr/>
        </p:nvSpPr>
        <p:spPr>
          <a:xfrm>
            <a:off x="3616325" y="4505325"/>
            <a:ext cx="38528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“对于”应改为“关于”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5" name=""/>
          <p:cNvSpPr/>
          <p:nvPr/>
        </p:nvSpPr>
        <p:spPr>
          <a:xfrm>
            <a:off x="3111500" y="5651500"/>
            <a:ext cx="5484812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应在“轨道”后加“的时候”以与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“当”呼应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964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964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0BA10A0-E696-4828-81EB-A31D5DBB8460}" type="footer">
              <a:rPr sz="1000"/>
              <a:t/>
            </a:fld>
            <a:endParaRPr sz="1000"/>
          </a:p>
        </p:txBody>
      </p:sp>
      <p:sp>
        <p:nvSpPr>
          <p:cNvPr id="69648" name="TextBox 696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9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9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19" dur="500"/>
                                        <p:tgtEl>
                                          <p:spTgt spid="69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30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41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9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9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 additive="base">
                                        <p:cTn id="52" dur="500"/>
                                        <p:tgtEl>
                                          <p:spTgt spid="69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/>
      <p:bldP spid="69638" grpId="1"/>
      <p:bldP spid="69639" grpId="2"/>
      <p:bldP spid="69640" grpId="3"/>
      <p:bldP spid="69641" grpId="4"/>
      <p:bldP spid="69642" grpId="5"/>
      <p:bldP spid="69643" grpId="6"/>
      <p:bldP spid="69644" grpId="7"/>
      <p:bldP spid="69645" grpId="8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"/>
          <p:cNvSpPr/>
          <p:nvPr/>
        </p:nvSpPr>
        <p:spPr>
          <a:xfrm>
            <a:off x="215900" y="274638"/>
            <a:ext cx="8893175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1、或者，不能用于疑问句，只能用于肯定句中表选择。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1923" name=""/>
          <p:cNvSpPr/>
          <p:nvPr/>
        </p:nvSpPr>
        <p:spPr>
          <a:xfrm>
            <a:off x="168275" y="1341438"/>
            <a:ext cx="8975725" cy="2163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>
                <a:effectLst>
                  <a:outerShdw blurRad="38100" dist="38100" dir="2700000" algn="tl">
                    <a:schemeClr val="bg2"/>
                  </a:outerShdw>
                </a:effectLst>
              </a:rPr>
              <a:t>    </a:t>
            </a:r>
            <a:r>
              <a:rPr sz="3200">
                <a:effectLst>
                  <a:outerShdw blurRad="38100" dist="38100" dir="2700000" algn="tl">
                    <a:schemeClr val="bg2"/>
                  </a:outerShdw>
                </a:effectLst>
              </a:rPr>
              <a:t>2、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均为连词。以至，表示在时间、数量、程度、范围上的延伸；以致，用于下半句开头，表因果关系，但多指不好的或陈述者不愿看到的结果。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1924" name=""/>
          <p:cNvSpPr/>
          <p:nvPr/>
        </p:nvSpPr>
        <p:spPr>
          <a:xfrm>
            <a:off x="198438" y="3429000"/>
            <a:ext cx="8945562" cy="1128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3、在表示动作重复或继续时，“再”，多用于未实现的动作，“又”用于已实现的动作。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1925" name=""/>
          <p:cNvSpPr/>
          <p:nvPr/>
        </p:nvSpPr>
        <p:spPr>
          <a:xfrm>
            <a:off x="1023938" y="5451475"/>
            <a:ext cx="668338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40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1926" name=""/>
          <p:cNvSpPr/>
          <p:nvPr/>
        </p:nvSpPr>
        <p:spPr>
          <a:xfrm>
            <a:off x="179388" y="4581525"/>
            <a:ext cx="8964612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4000">
                <a:effectLst>
                  <a:outerShdw blurRad="38100" dist="38100" dir="2700000" algn="tl">
                    <a:schemeClr val="bg2"/>
                  </a:outerShdw>
                </a:effectLst>
              </a:rPr>
              <a:t>    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4、往往，对于到目前为止出现的情况的总结有一定规律性，不用于主观意愿；常常相反，单指动作重复。常常可用于将来的事，往往不能。</a:t>
            </a:r>
            <a:endParaRPr sz="32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192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8192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1A05F87-5B34-4FC9-B29C-FF271D199711}" type="footer">
              <a:rPr sz="1000"/>
              <a:t/>
            </a:fld>
            <a:endParaRPr sz="1000"/>
          </a:p>
        </p:txBody>
      </p:sp>
      <p:sp>
        <p:nvSpPr>
          <p:cNvPr id="81929" name="TextBox 8192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7" dur="500"/>
                                        <p:tgtEl>
                                          <p:spTgt spid="81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81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/>
      <p:bldP spid="81924" grpId="1"/>
      <p:bldP spid="81926" grpId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"/>
          <p:cNvSpPr/>
          <p:nvPr/>
        </p:nvSpPr>
        <p:spPr>
          <a:xfrm>
            <a:off x="231775" y="319088"/>
            <a:ext cx="1841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3971" name=""/>
          <p:cNvSpPr/>
          <p:nvPr/>
        </p:nvSpPr>
        <p:spPr>
          <a:xfrm>
            <a:off x="539750" y="260350"/>
            <a:ext cx="8280400" cy="283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总结三：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    作为虚词重要分支的关联词语是成套使用的，一定要</a:t>
            </a:r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注意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其习惯</a:t>
            </a:r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搭配</a:t>
            </a:r>
            <a:r>
              <a:rPr sz="3600" b="1">
                <a:effectLst>
                  <a:outerShdw blurRad="38100" dist="38100" dir="2700000" algn="tl">
                    <a:schemeClr val="bg2"/>
                  </a:outerShdw>
                </a:effectLst>
              </a:rPr>
              <a:t> ；同时又不能拘泥于习惯搭配，而要注意与语境的搭配。</a:t>
            </a:r>
            <a:endParaRPr sz="3600" b="1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3972" name=""/>
          <p:cNvSpPr/>
          <p:nvPr/>
        </p:nvSpPr>
        <p:spPr>
          <a:xfrm>
            <a:off x="179388" y="3303588"/>
            <a:ext cx="8964612" cy="3078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1</a:t>
            </a:r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、因为、由于…… 所以……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     由于……因此、因而 ……（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前面不能用因为</a:t>
            </a:r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）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2、未尝不……    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构成双重否定</a:t>
            </a:r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，表委婉语气  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3、即使……也……        既然……就……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  <a:p>
            <a:pPr lvl="0"/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4、“未免”表示对某种过分的情况不以为然，</a:t>
            </a:r>
            <a:r>
              <a:rPr sz="3200" b="1">
                <a:effectLst>
                  <a:outerShdw blurRad="38100" dist="38100" dir="2700000" algn="tl">
                    <a:schemeClr val="bg2"/>
                  </a:outerShdw>
                </a:effectLst>
              </a:rPr>
              <a:t>侧重在评价</a:t>
            </a:r>
            <a:r>
              <a:rPr sz="3200" b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。“不免、难免”表示客观上不易避免。</a:t>
            </a:r>
            <a:endParaRPr sz="3200" b="1">
              <a:solidFill>
                <a:srgbClr val="0000FF"/>
              </a:solidFill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397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839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E26C3DC-77FF-4FDC-88CD-2021D91C4A7A}" type="footer">
              <a:rPr sz="1000"/>
              <a:t/>
            </a:fld>
            <a:endParaRPr sz="1000"/>
          </a:p>
        </p:txBody>
      </p:sp>
      <p:sp>
        <p:nvSpPr>
          <p:cNvPr id="83975" name="TextBox 839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 sz="3600" b="1">
                <a:effectLst>
                  <a:outerShdw blurRad="38100" dist="38100" dir="2700000" algn="tl">
                    <a:schemeClr val="bg2"/>
                  </a:outerShdw>
                </a:effectLst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正确使用现代汉语虚词共37页，您现在浏览的是第18页!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7" dur="20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https://d.book118.com/545141004303011044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atermark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CCCCFF"/>
      </a:accent1>
      <a:accent2>
        <a:srgbClr val="D9D8E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767FF"/>
      </a:hlink>
      <a:folHlink>
        <a:srgbClr val="9933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CCCFF"/>
        </a:accent1>
        <a:accent2>
          <a:srgbClr val="D9D8E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767FF"/>
        </a:hlink>
        <a:folHlink>
          <a:srgbClr val="9933F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5F5F5F"/>
        </a:dk2>
        <a:lt2>
          <a:srgbClr val="666633"/>
        </a:lt2>
        <a:accent1>
          <a:srgbClr val="FFCC00"/>
        </a:accent1>
        <a:accent2>
          <a:srgbClr val="EFF0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CC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666699"/>
        </a:dk2>
        <a:lt2>
          <a:srgbClr val="000000"/>
        </a:lt2>
        <a:accent1>
          <a:srgbClr val="9BB0CB"/>
        </a:accent1>
        <a:accent2>
          <a:srgbClr val="D1E0C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EA642"/>
        </a:hlink>
        <a:folHlink>
          <a:srgbClr val="CCCC00"/>
        </a:folHlink>
      </a:clrScheme>
    </a:extraClrScheme>
    <a:extraClrScheme>
      <a:clrScheme name="">
        <a:dk1>
          <a:srgbClr val="336600"/>
        </a:dk1>
        <a:lt1>
          <a:srgbClr val="FFFFCC"/>
        </a:lt1>
        <a:dk2>
          <a:srgbClr val="3333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FFCC00"/>
        </a:folHlink>
      </a:clrScheme>
    </a:extraClrScheme>
    <a:extraClrScheme>
      <a:clrScheme name="">
        <a:dk1>
          <a:srgbClr val="004A48"/>
        </a:dk1>
        <a:lt1>
          <a:srgbClr val="FFFFFF"/>
        </a:lt1>
        <a:dk2>
          <a:srgbClr val="42445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FF"/>
        </a:hlink>
        <a:folHlink>
          <a:srgbClr val="B2B2B2"/>
        </a:folHlink>
      </a:clrScheme>
    </a:extraClrScheme>
    <a:extraClrScheme>
      <a:clrScheme name="">
        <a:dk1>
          <a:srgbClr val="1C2046"/>
        </a:dk1>
        <a:lt1>
          <a:srgbClr val="FFFFFF"/>
        </a:lt1>
        <a:dk2>
          <a:srgbClr val="000000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9999FF"/>
        </a:folHlink>
      </a:clrScheme>
    </a:extraClrScheme>
    <a:extraClrScheme>
      <a:clrScheme name="">
        <a:dk1>
          <a:srgbClr val="000066"/>
        </a:dk1>
        <a:lt1>
          <a:srgbClr val="FFFFFF"/>
        </a:lt1>
        <a:dk2>
          <a:srgbClr val="424458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CCCC00"/>
        </a:folHlink>
      </a:clrScheme>
    </a:extraClrScheme>
    <a:extraClrScheme>
      <a:clrScheme name="">
        <a:dk1>
          <a:srgbClr val="390B20"/>
        </a:dk1>
        <a:lt1>
          <a:srgbClr val="FFFFCC"/>
        </a:lt1>
        <a:dk2>
          <a:srgbClr val="1C1C1C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7D95"/>
        </a:hlink>
        <a:folHlink>
          <a:srgbClr val="FFCC00"/>
        </a:folHlink>
      </a:clrScheme>
    </a:extraClrScheme>
    <a:extraClrScheme>
      <a:clrScheme name="">
        <a:dk1>
          <a:srgbClr val="722104"/>
        </a:dk1>
        <a:lt1>
          <a:srgbClr val="FFFFFF"/>
        </a:lt1>
        <a:dk2>
          <a:srgbClr val="4C0000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99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9">
      <vt:lpstr>Arial</vt:lpstr>
      <vt:lpstr>Calibri</vt:lpstr>
      <vt:lpstr>宋体</vt:lpstr>
      <vt:lpstr>Times New Roman</vt:lpstr>
      <vt:lpstr>Wingdings</vt:lpstr>
      <vt:lpstr>华文彩云</vt:lpstr>
      <vt:lpstr>汉仪雪峰体简</vt:lpstr>
      <vt:lpstr>幼圆</vt:lpstr>
      <vt:lpstr>楷体_GB2312</vt:lpstr>
      <vt:lpstr>Office Theme</vt:lpstr>
      <vt:lpstr>PowerPoint Presentation</vt:lpstr>
      <vt:lpstr>PowerPoint Presentation</vt:lpstr>
      <vt:lpstr>PowerPoint Presentation</vt:lpstr>
      <vt:lpstr/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2024-09-07T08:15:24.446</cp:lastPrinted>
  <dcterms:created xsi:type="dcterms:W3CDTF">2024-09-07T00:15:24Z</dcterms:created>
  <dcterms:modified xsi:type="dcterms:W3CDTF">2024-09-07T00:15:25Z</dcterms:modified>
</cp:coreProperties>
</file>