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2EC94-B01E-42BA-AA2F-B2AD68979EBA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6D71-AB96-42BD-9D6A-7C4768C36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26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幻灯片图像占位符 6145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7" name="文本占位符 6146"/>
          <p:cNvSpPr>
            <a:spLocks noGrp="1" noRot="1"/>
          </p:cNvSpPr>
          <p:nvPr>
            <p:ph type="body" idx="1"/>
          </p:nvPr>
        </p:nvSpPr>
        <p:spPr/>
        <p:txBody>
          <a:bodyPr anchor="ctr"/>
          <a:lstStyle/>
          <a:p>
            <a:pPr lvl="0" indent="0"/>
            <a:r>
              <a:rPr lang="en-US" altLang="zh-CN"/>
              <a:t>11111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F85A0C-D014-4A7C-8759-F91ED5FAF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96383F-0F10-4D98-8915-223660896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51E58E-D219-4235-AC1D-628096BF7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A6DF6-CC24-4D58-B537-BE0FDC059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15833F-117F-4576-BC9F-434446D33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890600-3EBB-4553-BE7F-C4633EFFC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A699CD-AD00-4836-BEC9-1B6D9E914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DE6029-895B-4F97-8AF5-2C46FD4D6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F839C3-D9D3-420C-BD00-D98AC4FEC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2BCECC-4179-4795-BC90-6BE914188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26CA3-630A-4C0A-8F50-3EB023CFA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29C06C-10E2-4F78-8E0A-5F8473605C84}" type="datetimeFigureOut">
              <a:rPr lang="zh-CN" altLang="en-US" smtClean="0"/>
              <a:t>2024/3/7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A9BC577-0BC8-4220-87DD-2B492960A5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514120311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标题 4097"/>
          <p:cNvSpPr>
            <a:spLocks noGrp="1"/>
          </p:cNvSpPr>
          <p:nvPr>
            <p:ph type="ctrTitle"/>
          </p:nvPr>
        </p:nvSpPr>
        <p:spPr>
          <a:xfrm>
            <a:off x="2424113" y="4149725"/>
            <a:ext cx="7772400" cy="1358900"/>
          </a:xfrm>
        </p:spPr>
        <p:txBody>
          <a:bodyPr anchor="b">
            <a:normAutofit fontScale="90000"/>
          </a:bodyPr>
          <a:lstStyle/>
          <a:p>
            <a:pPr algn="ctr" defTabSz="914400">
              <a:buNone/>
            </a:pPr>
            <a:br>
              <a:rPr lang="zh-CN" altLang="en-US" sz="4400" kern="1200" baseline="0">
                <a:latin typeface="+mj-lt"/>
                <a:ea typeface="黑体" panose="02010609060101010101" pitchFamily="2" charset="-122"/>
                <a:cs typeface="+mj-cs"/>
              </a:rPr>
            </a:br>
            <a:br>
              <a:rPr lang="zh-CN" altLang="en-US" sz="4400" kern="1200" baseline="0">
                <a:latin typeface="+mj-lt"/>
                <a:ea typeface="黑体" panose="02010609060101010101" pitchFamily="2" charset="-122"/>
                <a:cs typeface="+mj-cs"/>
              </a:rPr>
            </a:br>
            <a:r>
              <a:rPr lang="zh-CN" altLang="en-US" sz="4400" kern="1200" baseline="0">
                <a:latin typeface="+mj-lt"/>
                <a:ea typeface="黑体" panose="02010609060101010101" pitchFamily="2" charset="-122"/>
                <a:cs typeface="+mj-cs"/>
              </a:rPr>
              <a:t>               </a:t>
            </a:r>
            <a:br>
              <a:rPr lang="zh-CN" altLang="en-US" sz="4400" kern="1200" baseline="0">
                <a:latin typeface="+mj-lt"/>
                <a:ea typeface="黑体" panose="02010609060101010101" pitchFamily="2" charset="-122"/>
                <a:cs typeface="+mj-cs"/>
              </a:rPr>
            </a:br>
            <a:r>
              <a:rPr lang="zh-CN" altLang="en-US" sz="4400" kern="1200" baseline="0">
                <a:latin typeface="+mj-lt"/>
                <a:ea typeface="黑体" panose="02010609060101010101" pitchFamily="2" charset="-122"/>
                <a:cs typeface="+mj-cs"/>
              </a:rPr>
              <a:t>        </a:t>
            </a:r>
            <a:br>
              <a:rPr lang="zh-CN" altLang="en-US" sz="4400" kern="1200" baseline="0">
                <a:latin typeface="楷体" panose="02010609060101010101" charset="-122"/>
                <a:ea typeface="楷体" panose="02010609060101010101" charset="-122"/>
                <a:cs typeface="+mj-cs"/>
              </a:rPr>
            </a:br>
            <a:r>
              <a:rPr lang="zh-CN" altLang="en-US" sz="4400" kern="1200" baseline="0">
                <a:latin typeface="楷体" panose="02010609060101010101" charset="-122"/>
                <a:ea typeface="楷体" panose="02010609060101010101" charset="-122"/>
                <a:cs typeface="+mj-cs"/>
              </a:rPr>
              <a:t>           </a:t>
            </a:r>
            <a:endParaRPr lang="en-US" altLang="zh-CN" sz="4400" kern="1200" baseline="0">
              <a:latin typeface="楷体" panose="02010609060101010101" charset="-122"/>
              <a:ea typeface="楷体" panose="02010609060101010101" charset="-122"/>
              <a:cs typeface="+mj-cs"/>
            </a:endParaRPr>
          </a:p>
        </p:txBody>
      </p:sp>
      <p:sp>
        <p:nvSpPr>
          <p:cNvPr id="4099" name="副标题 4098"/>
          <p:cNvSpPr>
            <a:spLocks noGrp="1"/>
          </p:cNvSpPr>
          <p:nvPr>
            <p:ph type="subTitle" idx="1"/>
          </p:nvPr>
        </p:nvSpPr>
        <p:spPr>
          <a:xfrm>
            <a:off x="3000375" y="5084763"/>
            <a:ext cx="7667625" cy="1079500"/>
          </a:xfrm>
        </p:spPr>
        <p:txBody>
          <a:bodyPr anchor="t">
            <a:normAutofit fontScale="90000" lnSpcReduction="10000"/>
          </a:bodyPr>
          <a:lstStyle/>
          <a:p>
            <a:pPr defTabSz="914400">
              <a:lnSpc>
                <a:spcPct val="80000"/>
              </a:lnSpc>
            </a:pPr>
            <a:endParaRPr lang="zh-CN" altLang="en-US" sz="2400" b="1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80000"/>
              </a:lnSpc>
            </a:pPr>
            <a:endParaRPr lang="zh-CN" altLang="en-US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80000"/>
              </a:lnSpc>
            </a:pPr>
            <a:r>
              <a:rPr lang="zh-CN" altLang="en-US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                       </a:t>
            </a:r>
          </a:p>
          <a:p>
            <a:pPr defTabSz="914400">
              <a:lnSpc>
                <a:spcPct val="80000"/>
              </a:lnSpc>
            </a:pPr>
            <a:endParaRPr lang="zh-CN" altLang="en-US" sz="2400" b="1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</p:txBody>
      </p:sp>
      <p:sp>
        <p:nvSpPr>
          <p:cNvPr id="2" name="文本框 4099"/>
          <p:cNvSpPr txBox="1"/>
          <p:nvPr/>
        </p:nvSpPr>
        <p:spPr>
          <a:xfrm>
            <a:off x="2535873" y="1556703"/>
            <a:ext cx="7119937" cy="10147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>
                <a:latin typeface="Verdana" panose="020b0604030504040204" pitchFamily="34" charset="0"/>
                <a:ea typeface="楷体" panose="02010609060101010101" charset="-122"/>
              </a:rPr>
              <a:t>常用标本采集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标题 5121"/>
          <p:cNvSpPr>
            <a:spLocks noGrp="1"/>
          </p:cNvSpPr>
          <p:nvPr>
            <p:ph type="title"/>
          </p:nvPr>
        </p:nvSpPr>
        <p:spPr>
          <a:xfrm>
            <a:off x="4490720" y="1066483"/>
            <a:ext cx="3021013" cy="904875"/>
          </a:xfrm>
        </p:spPr>
        <p:txBody>
          <a:bodyPr anchor="b"/>
          <a:lstStyle/>
          <a:p>
            <a:pPr algn="ctr"/>
            <a:r>
              <a:rPr lang="zh-CN" altLang="en-US" b="1">
                <a:ea typeface="楷体" panose="02010609060101010101" charset="-122"/>
              </a:rPr>
              <a:t>海恩法则</a:t>
            </a:r>
          </a:p>
        </p:txBody>
      </p:sp>
      <p:sp>
        <p:nvSpPr>
          <p:cNvPr id="5122" name="文本占位符 5122"/>
          <p:cNvSpPr>
            <a:spLocks noGrp="1"/>
          </p:cNvSpPr>
          <p:nvPr>
            <p:ph type="body" sz="half" idx="1"/>
          </p:nvPr>
        </p:nvSpPr>
        <p:spPr>
          <a:xfrm>
            <a:off x="1492568" y="1907540"/>
            <a:ext cx="3925887" cy="4267200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海恩法则：德国飞机涡轮机的发明者帕布斯</a:t>
            </a:r>
            <a:r>
              <a:rPr lang="en-US" altLang="x-none" sz="2200"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海恩提出一个在航空界关于飞行安全的法则</a:t>
            </a:r>
            <a:r>
              <a:rPr lang="en-US" altLang="zh-CN" sz="2200">
                <a:latin typeface="楷体" panose="02010609060101010101" charset="-122"/>
                <a:ea typeface="楷体" panose="02010609060101010101" charset="-122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海恩法则指出： 每一起严重事故的背后，必然有</a:t>
            </a:r>
            <a:r>
              <a:rPr lang="en-US" altLang="x-none" sz="2200">
                <a:latin typeface="楷体" panose="02010609060101010101" charset="-122"/>
                <a:ea typeface="楷体" panose="02010609060101010101" charset="-122"/>
              </a:rPr>
              <a:t>29</a:t>
            </a: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起轻微事故和</a:t>
            </a:r>
            <a:r>
              <a:rPr lang="en-US" altLang="x-none" sz="2200">
                <a:latin typeface="楷体" panose="02010609060101010101" charset="-122"/>
                <a:ea typeface="楷体" panose="02010609060101010101" charset="-122"/>
              </a:rPr>
              <a:t>300</a:t>
            </a: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起未遂先兆以及</a:t>
            </a:r>
            <a:r>
              <a:rPr lang="en-US" altLang="x-none" sz="2200">
                <a:latin typeface="楷体" panose="02010609060101010101" charset="-122"/>
                <a:ea typeface="楷体" panose="02010609060101010101" charset="-122"/>
              </a:rPr>
              <a:t>1000</a:t>
            </a: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起事故隐患。    </a:t>
            </a:r>
          </a:p>
          <a:p>
            <a:pPr>
              <a:lnSpc>
                <a:spcPct val="80000"/>
              </a:lnSpc>
            </a:pPr>
            <a:r>
              <a:rPr lang="zh-CN" altLang="en-US" sz="220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2200" b="1" u="sng">
                <a:latin typeface="楷体" panose="02010609060101010101" charset="-122"/>
                <a:ea typeface="楷体" panose="02010609060101010101" charset="-122"/>
              </a:rPr>
              <a:t>法则强调两点</a:t>
            </a:r>
            <a:r>
              <a:rPr lang="zh-CN" altLang="en-US" sz="2200" b="1">
                <a:latin typeface="楷体" panose="02010609060101010101" charset="-122"/>
                <a:ea typeface="楷体" panose="02010609060101010101" charset="-122"/>
              </a:rPr>
              <a:t>：</a:t>
            </a:r>
          </a:p>
          <a:p>
            <a:pPr>
              <a:lnSpc>
                <a:spcPct val="80000"/>
              </a:lnSpc>
            </a:pPr>
            <a:r>
              <a:rPr lang="zh-CN" altLang="en-US" sz="2200" b="1">
                <a:latin typeface="楷体" panose="02010609060101010101" charset="-122"/>
                <a:ea typeface="楷体" panose="02010609060101010101" charset="-122"/>
              </a:rPr>
              <a:t>一：事故的发生是量的积累的结果。</a:t>
            </a:r>
          </a:p>
          <a:p>
            <a:pPr>
              <a:lnSpc>
                <a:spcPct val="80000"/>
              </a:lnSpc>
            </a:pPr>
            <a:r>
              <a:rPr lang="zh-CN" altLang="en-US" sz="2200" b="1">
                <a:latin typeface="楷体" panose="02010609060101010101" charset="-122"/>
                <a:ea typeface="楷体" panose="02010609060101010101" charset="-122"/>
              </a:rPr>
              <a:t>二：再好的技术，再完美的规章，在实际操作层面，也无法取代</a:t>
            </a:r>
            <a:r>
              <a:rPr lang="zh-CN" altLang="en-US" sz="2200" b="1" u="sng">
                <a:latin typeface="楷体" panose="02010609060101010101" charset="-122"/>
                <a:ea typeface="楷体" panose="02010609060101010101" charset="-122"/>
              </a:rPr>
              <a:t>人自身的素质和责任心。</a:t>
            </a:r>
          </a:p>
          <a:p>
            <a:pPr>
              <a:lnSpc>
                <a:spcPct val="80000"/>
              </a:lnSpc>
            </a:pPr>
            <a:endParaRPr lang="zh-CN" altLang="en-US" sz="2200" b="1" u="sng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123" name="内容占位符 5123" descr="34fae6cd7b899e51f684e38e42a7d933c8950d2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06945" y="1811655"/>
            <a:ext cx="4358640" cy="4630420"/>
          </a:xfr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文本占位符 7169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zh-CN" altLang="en-US"/>
          </a:p>
          <a:p>
            <a:r>
              <a:rPr lang="zh-CN" altLang="en-US" sz="2800" b="1"/>
              <a:t>  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原始标本的正确采集及运送工作是临床实验室质量保证体系中</a:t>
            </a:r>
            <a:r>
              <a:rPr lang="zh-CN" altLang="en-US" sz="2800" b="1" u="sng">
                <a:latin typeface="楷体" panose="02010609060101010101" charset="-122"/>
                <a:ea typeface="楷体" panose="02010609060101010101" charset="-122"/>
              </a:rPr>
              <a:t>检验前过程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最主要、最关键的环节之一，是保证检验信息正确、有效的先决条件，所以临床标本采集及运送的规范化管理是整个检测全过程的关口，也是现代临床护理质量管理中最重要的质量工作内容之一，必须加强管理。 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内容占位符 8193"/>
          <p:cNvSpPr>
            <a:spLocks noGrp="1"/>
          </p:cNvSpPr>
          <p:nvPr>
            <p:ph idx="1"/>
          </p:nvPr>
        </p:nvSpPr>
        <p:spPr>
          <a:xfrm>
            <a:off x="3201035" y="2135505"/>
            <a:ext cx="8001000" cy="4267200"/>
          </a:xfrm>
        </p:spPr>
        <p:txBody>
          <a:bodyPr anchor="t"/>
          <a:lstStyle/>
          <a:p>
            <a:r>
              <a:rPr lang="zh-CN" altLang="en-US" sz="3600">
                <a:ea typeface="楷体" panose="02010609060101010101" charset="-122"/>
              </a:rPr>
              <a:t>标本采集的意义</a:t>
            </a:r>
          </a:p>
          <a:p>
            <a:endParaRPr lang="zh-CN" altLang="en-US" sz="3600">
              <a:ea typeface="楷体" panose="02010609060101010101" charset="-122"/>
            </a:endParaRPr>
          </a:p>
          <a:p>
            <a:r>
              <a:rPr lang="zh-CN" altLang="en-US" sz="3600">
                <a:ea typeface="楷体" panose="02010609060101010101" charset="-122"/>
              </a:rPr>
              <a:t>标本采集原则</a:t>
            </a:r>
          </a:p>
          <a:p>
            <a:endParaRPr lang="zh-CN" altLang="en-US" sz="3600">
              <a:ea typeface="楷体" panose="02010609060101010101" charset="-122"/>
            </a:endParaRPr>
          </a:p>
          <a:p>
            <a:r>
              <a:rPr lang="zh-CN" altLang="en-US" sz="3600">
                <a:ea typeface="楷体" panose="02010609060101010101" charset="-122"/>
              </a:rPr>
              <a:t>常见标本采集法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标题 9217"/>
          <p:cNvSpPr>
            <a:spLocks noGrp="1"/>
          </p:cNvSpPr>
          <p:nvPr>
            <p:ph type="title"/>
          </p:nvPr>
        </p:nvSpPr>
        <p:spPr>
          <a:xfrm>
            <a:off x="838200" y="60071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 b="1">
                <a:ea typeface="楷体" panose="02010609060101010101" charset="-122"/>
              </a:rPr>
              <a:t>标本采集的意义</a:t>
            </a:r>
          </a:p>
        </p:txBody>
      </p:sp>
      <p:sp>
        <p:nvSpPr>
          <p:cNvPr id="9218" name="文本占位符 9218"/>
          <p:cNvSpPr>
            <a:spLocks noGrp="1"/>
          </p:cNvSpPr>
          <p:nvPr>
            <p:ph idx="1"/>
          </p:nvPr>
        </p:nvSpPr>
        <p:spPr>
          <a:xfrm>
            <a:off x="1617980" y="1825625"/>
            <a:ext cx="9735820" cy="4351655"/>
          </a:xfrm>
        </p:spPr>
        <p:txBody>
          <a:bodyPr anchor="t"/>
          <a:lstStyle/>
          <a:p>
            <a:pPr>
              <a:lnSpc>
                <a:spcPct val="90000"/>
              </a:lnSpc>
            </a:pPr>
            <a:endParaRPr lang="zh-CN" altLang="en-US"/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协助明确疾病的诊断</a:t>
            </a:r>
          </a:p>
          <a:p>
            <a:pPr>
              <a:lnSpc>
                <a:spcPct val="90000"/>
              </a:lnSpc>
              <a:buNone/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制定治疗措施</a:t>
            </a:r>
          </a:p>
          <a:p>
            <a:pPr>
              <a:lnSpc>
                <a:spcPct val="90000"/>
              </a:lnSpc>
              <a:buNone/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推测病情的进展</a:t>
            </a:r>
          </a:p>
          <a:p>
            <a:pPr>
              <a:lnSpc>
                <a:spcPct val="90000"/>
              </a:lnSpc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观察病情</a:t>
            </a:r>
          </a:p>
        </p:txBody>
      </p:sp>
      <p:pic>
        <p:nvPicPr>
          <p:cNvPr id="9219" name="图片 9219" descr="imag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995" y="2308860"/>
            <a:ext cx="3950970" cy="33858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标题 10241"/>
          <p:cNvSpPr>
            <a:spLocks noGrp="1"/>
          </p:cNvSpPr>
          <p:nvPr>
            <p:ph type="title"/>
          </p:nvPr>
        </p:nvSpPr>
        <p:spPr>
          <a:xfrm>
            <a:off x="2091055" y="570230"/>
            <a:ext cx="8001000" cy="1216025"/>
          </a:xfrm>
        </p:spPr>
        <p:txBody>
          <a:bodyPr anchor="b"/>
          <a:lstStyle/>
          <a:p>
            <a:pPr algn="ctr"/>
            <a:r>
              <a:rPr lang="zh-CN" altLang="en-US" sz="3600">
                <a:latin typeface="楷体" panose="02010609060101010101" charset="-122"/>
                <a:ea typeface="楷体" panose="02010609060101010101" charset="-122"/>
              </a:rPr>
              <a:t>标 本 的 采 集 原 则</a:t>
            </a:r>
          </a:p>
        </p:txBody>
      </p:sp>
      <p:sp>
        <p:nvSpPr>
          <p:cNvPr id="10242" name="文本占位符 10242"/>
          <p:cNvSpPr>
            <a:spLocks noGrp="1"/>
          </p:cNvSpPr>
          <p:nvPr>
            <p:ph type="body" sz="half" idx="1"/>
          </p:nvPr>
        </p:nvSpPr>
        <p:spPr>
          <a:xfrm>
            <a:off x="2090738" y="1752600"/>
            <a:ext cx="3924300" cy="4267200"/>
          </a:xfrm>
        </p:spPr>
        <p:txBody>
          <a:bodyPr anchor="t"/>
          <a:lstStyle/>
          <a:p>
            <a:pPr>
              <a:buNone/>
            </a:pPr>
            <a:endParaRPr lang="zh-CN" altLang="en-US" sz="2600"/>
          </a:p>
          <a:p>
            <a:pPr>
              <a:buNone/>
            </a:pPr>
            <a:endParaRPr lang="zh-CN" altLang="en-US" sz="2600"/>
          </a:p>
        </p:txBody>
      </p:sp>
      <p:sp>
        <p:nvSpPr>
          <p:cNvPr id="10243" name="流程图: 显示 10243"/>
          <p:cNvSpPr/>
          <p:nvPr/>
        </p:nvSpPr>
        <p:spPr>
          <a:xfrm>
            <a:off x="5808663" y="2133600"/>
            <a:ext cx="914400" cy="609600"/>
          </a:xfrm>
          <a:prstGeom prst="flowChartDisplay">
            <a:avLst/>
          </a:prstGeom>
          <a:noFill/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44" name="流程图: 显示 10244"/>
          <p:cNvSpPr/>
          <p:nvPr/>
        </p:nvSpPr>
        <p:spPr>
          <a:xfrm>
            <a:off x="2279650" y="1844675"/>
            <a:ext cx="2087563" cy="720725"/>
          </a:xfrm>
          <a:prstGeom prst="flowChartDisplay">
            <a:avLst/>
          </a:prstGeom>
          <a:noFill/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45" name="十六角星 10245"/>
          <p:cNvSpPr/>
          <p:nvPr/>
        </p:nvSpPr>
        <p:spPr>
          <a:xfrm>
            <a:off x="2566988" y="2492375"/>
            <a:ext cx="1944687" cy="914400"/>
          </a:xfrm>
          <a:prstGeom prst="star16">
            <a:avLst>
              <a:gd name="adj" fmla="val 37500"/>
            </a:avLst>
          </a:prstGeom>
          <a:noFill/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46" name="组合 10246"/>
          <p:cNvGrpSpPr>
            <a:grpSpLocks noChangeAspect="1"/>
          </p:cNvGrpSpPr>
          <p:nvPr/>
        </p:nvGrpSpPr>
        <p:grpSpPr>
          <a:xfrm>
            <a:off x="2208213" y="1989138"/>
            <a:ext cx="7883525" cy="4267200"/>
            <a:chExt cx="1440" cy="2016"/>
          </a:xfrm>
        </p:grpSpPr>
        <p:sp>
          <p:nvSpPr>
            <p:cNvPr id="10247" name="矩形 10247"/>
            <p:cNvSpPr>
              <a:spLocks noChangeAspect="1" noTextEdit="1"/>
            </p:cNvSpPr>
            <p:nvPr/>
          </p:nvSpPr>
          <p:spPr>
            <a:xfrm>
              <a:off x="0" y="0"/>
              <a:ext cx="1440" cy="201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Verdana" panose="020b060403050404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10248" name="_s10249"/>
            <p:cNvCxnSpPr>
              <a:stCxn id="10256" idx="1"/>
              <a:endCxn id="10252" idx="2"/>
            </p:cNvCxnSpPr>
            <p:nvPr/>
          </p:nvCxnSpPr>
          <p:spPr>
            <a:xfrm rot="10800000">
              <a:off x="432" y="288"/>
              <a:ext cx="144" cy="1584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49" name="_s10250"/>
            <p:cNvCxnSpPr>
              <a:stCxn id="10255" idx="1"/>
              <a:endCxn id="10252" idx="2"/>
            </p:cNvCxnSpPr>
            <p:nvPr/>
          </p:nvCxnSpPr>
          <p:spPr>
            <a:xfrm rot="10800000">
              <a:off x="432" y="288"/>
              <a:ext cx="144" cy="1152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50" name="_s10251"/>
            <p:cNvCxnSpPr>
              <a:stCxn id="10254" idx="1"/>
              <a:endCxn id="10252" idx="2"/>
            </p:cNvCxnSpPr>
            <p:nvPr/>
          </p:nvCxnSpPr>
          <p:spPr>
            <a:xfrm rot="10800000">
              <a:off x="432" y="288"/>
              <a:ext cx="144" cy="72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251" name="_s10252"/>
            <p:cNvCxnSpPr>
              <a:stCxn id="10253" idx="1"/>
              <a:endCxn id="10252" idx="2"/>
            </p:cNvCxnSpPr>
            <p:nvPr/>
          </p:nvCxnSpPr>
          <p:spPr>
            <a:xfrm rot="10800000">
              <a:off x="432" y="288"/>
              <a:ext cx="144" cy="288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10252" name="_s10253"/>
            <p:cNvSpPr/>
            <p:nvPr/>
          </p:nvSpPr>
          <p:spPr>
            <a:xfrm>
              <a:off x="0" y="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</a:pPr>
              <a:endParaRPr lang="zh-CN" altLang="en-US" sz="1800">
                <a:latin typeface="Verdana" panose="020b0604030504040204" pitchFamily="34" charset="0"/>
                <a:ea typeface="宋体" panose="02010600030101010101" pitchFamily="2" charset="-122"/>
              </a:endParaRPr>
            </a:p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</a:pPr>
              <a:r>
                <a:rPr lang="en-US" altLang="zh-CN" sz="1800">
                  <a:latin typeface="Verdana" panose="020b0604030504040204" pitchFamily="34" charset="0"/>
                  <a:ea typeface="宋体" panose="02010600030101010101" pitchFamily="2" charset="-122"/>
                </a:rPr>
                <a:t>1. </a:t>
              </a:r>
              <a:r>
                <a:rPr lang="zh-CN" altLang="en-US" sz="1800" b="1">
                  <a:latin typeface="楷体" panose="02010609060101010101" charset="-122"/>
                  <a:ea typeface="楷体" panose="02010609060101010101" charset="-122"/>
                </a:rPr>
                <a:t>遵 照 医 嘱</a:t>
              </a:r>
            </a:p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endParaRPr lang="zh-CN" altLang="en-US" sz="18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0253" name="_s10254"/>
            <p:cNvSpPr/>
            <p:nvPr/>
          </p:nvSpPr>
          <p:spPr>
            <a:xfrm>
              <a:off x="576" y="43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</a:pPr>
              <a:r>
                <a:rPr lang="en-US" altLang="zh-CN" sz="2000" b="1">
                  <a:latin typeface="Verdana" panose="020b0604030504040204" pitchFamily="34" charset="0"/>
                  <a:ea typeface="宋体" panose="02010600030101010101" pitchFamily="2" charset="-122"/>
                </a:rPr>
                <a:t>2. </a:t>
              </a:r>
              <a:r>
                <a:rPr lang="zh-CN" altLang="en-US" sz="2000" b="1">
                  <a:latin typeface="楷体" panose="02010609060101010101" charset="-122"/>
                  <a:ea typeface="楷体" panose="02010609060101010101" charset="-122"/>
                </a:rPr>
                <a:t>充 分 准 备</a:t>
              </a:r>
            </a:p>
          </p:txBody>
        </p:sp>
        <p:sp>
          <p:nvSpPr>
            <p:cNvPr id="10254" name="_s10255"/>
            <p:cNvSpPr/>
            <p:nvPr/>
          </p:nvSpPr>
          <p:spPr>
            <a:xfrm>
              <a:off x="576" y="86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99CC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</a:pPr>
              <a:r>
                <a:rPr lang="en-US" altLang="zh-CN" sz="2000" b="1">
                  <a:latin typeface="Verdana" panose="020b0604030504040204" pitchFamily="34" charset="0"/>
                  <a:ea typeface="宋体" panose="02010600030101010101" pitchFamily="2" charset="-122"/>
                </a:rPr>
                <a:t>3. </a:t>
              </a:r>
              <a:r>
                <a:rPr lang="zh-CN" altLang="en-US" sz="2000" b="1">
                  <a:latin typeface="楷体" panose="02010609060101010101" charset="-122"/>
                  <a:ea typeface="楷体" panose="02010609060101010101" charset="-122"/>
                </a:rPr>
                <a:t>正 确 采 集</a:t>
              </a:r>
            </a:p>
          </p:txBody>
        </p:sp>
        <p:sp>
          <p:nvSpPr>
            <p:cNvPr id="10255" name="_s10256"/>
            <p:cNvSpPr/>
            <p:nvPr/>
          </p:nvSpPr>
          <p:spPr>
            <a:xfrm>
              <a:off x="576" y="129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</a:pPr>
              <a:r>
                <a:rPr lang="en-US" altLang="zh-CN" sz="2000" b="1">
                  <a:latin typeface="Verdana" panose="020b0604030504040204" pitchFamily="34" charset="0"/>
                  <a:ea typeface="宋体" panose="02010600030101010101" pitchFamily="2" charset="-122"/>
                </a:rPr>
                <a:t>4. </a:t>
              </a:r>
              <a:r>
                <a:rPr lang="zh-CN" altLang="en-US" sz="2000" b="1">
                  <a:latin typeface="楷体" panose="02010609060101010101" charset="-122"/>
                  <a:ea typeface="楷体" panose="02010609060101010101" charset="-122"/>
                </a:rPr>
                <a:t>严 格 查 对</a:t>
              </a:r>
            </a:p>
          </p:txBody>
        </p:sp>
        <p:sp>
          <p:nvSpPr>
            <p:cNvPr id="10256" name="_s10257"/>
            <p:cNvSpPr/>
            <p:nvPr/>
          </p:nvSpPr>
          <p:spPr>
            <a:xfrm>
              <a:off x="576" y="172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66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69900" algn="ctr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</a:pPr>
              <a:r>
                <a:rPr lang="en-US" altLang="zh-CN" sz="2000" b="1">
                  <a:latin typeface="Verdana" panose="020b0604030504040204" pitchFamily="34" charset="0"/>
                  <a:ea typeface="宋体" panose="02010600030101010101" pitchFamily="2" charset="-122"/>
                </a:rPr>
                <a:t>5. </a:t>
              </a:r>
              <a:r>
                <a:rPr lang="zh-CN" altLang="en-US" sz="2000" b="1">
                  <a:latin typeface="楷体" panose="02010609060101010101" charset="-122"/>
                  <a:ea typeface="楷体" panose="02010609060101010101" charset="-122"/>
                </a:rPr>
                <a:t>及 时 送 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标题 11265"/>
          <p:cNvSpPr>
            <a:spLocks noGrp="1"/>
          </p:cNvSpPr>
          <p:nvPr>
            <p:ph type="title"/>
          </p:nvPr>
        </p:nvSpPr>
        <p:spPr>
          <a:xfrm>
            <a:off x="838200" y="53340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一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   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按照医嘱采集标本</a:t>
            </a:r>
          </a:p>
        </p:txBody>
      </p:sp>
      <p:sp>
        <p:nvSpPr>
          <p:cNvPr id="11266" name="文本占位符 11266"/>
          <p:cNvSpPr>
            <a:spLocks noGrp="1"/>
          </p:cNvSpPr>
          <p:nvPr>
            <p:ph idx="1"/>
          </p:nvPr>
        </p:nvSpPr>
        <p:spPr>
          <a:xfrm>
            <a:off x="1541780" y="1917065"/>
            <a:ext cx="10515600" cy="4351338"/>
          </a:xfrm>
        </p:spPr>
        <p:txBody>
          <a:bodyPr anchor="t"/>
          <a:lstStyle/>
          <a:p>
            <a:endParaRPr lang="zh-CN" altLang="en-US"/>
          </a:p>
          <a:p>
            <a:r>
              <a:rPr lang="zh-CN" altLang="en-US">
                <a:ea typeface="楷体" panose="02010609060101010101" charset="-122"/>
              </a:rPr>
              <a:t>护士根据医嘱采集。</a:t>
            </a:r>
            <a:endParaRPr lang="zh-CN" altLang="en-US">
              <a:solidFill>
                <a:srgbClr val="FF0000"/>
              </a:solidFill>
              <a:ea typeface="楷体" panose="02010609060101010101" charset="-122"/>
            </a:endParaRPr>
          </a:p>
          <a:p>
            <a:endParaRPr lang="zh-CN" altLang="en-US">
              <a:solidFill>
                <a:srgbClr val="FF0000"/>
              </a:solidFill>
              <a:ea typeface="楷体" panose="02010609060101010101" charset="-122"/>
            </a:endParaRPr>
          </a:p>
          <a:p>
            <a:endParaRPr lang="zh-CN" altLang="en-US">
              <a:ea typeface="楷体" panose="02010609060101010101" charset="-122"/>
            </a:endParaRPr>
          </a:p>
          <a:p>
            <a:r>
              <a:rPr lang="zh-CN" altLang="en-US">
                <a:ea typeface="楷体" panose="02010609060101010101" charset="-122"/>
              </a:rPr>
              <a:t>查对核实后进行采集。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27434" r="5088" b="5962"/>
          <a:stretch>
            <a:fillRect/>
          </a:stretch>
        </p:blipFill>
        <p:spPr>
          <a:xfrm>
            <a:off x="7179310" y="1998345"/>
            <a:ext cx="3762375" cy="449961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标题 12289"/>
          <p:cNvSpPr>
            <a:spLocks noGrp="1"/>
          </p:cNvSpPr>
          <p:nvPr>
            <p:ph type="title"/>
          </p:nvPr>
        </p:nvSpPr>
        <p:spPr>
          <a:xfrm>
            <a:off x="838200" y="473075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二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   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充 分 准 备</a:t>
            </a:r>
          </a:p>
        </p:txBody>
      </p:sp>
      <p:sp>
        <p:nvSpPr>
          <p:cNvPr id="12290" name="文本占位符 12290"/>
          <p:cNvSpPr>
            <a:spLocks noGrp="1"/>
          </p:cNvSpPr>
          <p:nvPr>
            <p:ph idx="1"/>
          </p:nvPr>
        </p:nvSpPr>
        <p:spPr>
          <a:xfrm>
            <a:off x="838200" y="1996440"/>
            <a:ext cx="10515600" cy="4351338"/>
          </a:xfrm>
        </p:spPr>
        <p:txBody>
          <a:bodyPr anchor="t"/>
          <a:lstStyle/>
          <a:p>
            <a:pPr>
              <a:lnSpc>
                <a:spcPct val="90000"/>
              </a:lnSpc>
            </a:pP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明确标本采集的相关事宜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   如检验项目、检验目的、采集标本量、采集方法及注意事项。</a:t>
            </a:r>
          </a:p>
          <a:p>
            <a:pPr>
              <a:lnSpc>
                <a:spcPct val="90000"/>
              </a:lnSpc>
            </a:pP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患者准备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   向患者解释采集标本的目的、方法、以消除患者的顾虑，取得合作。</a:t>
            </a:r>
          </a:p>
          <a:p>
            <a:pPr>
              <a:lnSpc>
                <a:spcPct val="90000"/>
              </a:lnSpc>
            </a:pP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物品准备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   根据检验目的准备物品、选择容器，贴上标签，注明患者科别、床号、姓名以及相关的说明。</a:t>
            </a:r>
          </a:p>
          <a:p>
            <a:pPr>
              <a:lnSpc>
                <a:spcPct val="90000"/>
              </a:lnSpc>
            </a:pP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护士自身准备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  护士修剪指甲，洗手，戴口罩。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标题 13313"/>
          <p:cNvSpPr>
            <a:spLocks noGrp="1"/>
          </p:cNvSpPr>
          <p:nvPr>
            <p:ph type="title"/>
          </p:nvPr>
        </p:nvSpPr>
        <p:spPr>
          <a:xfrm>
            <a:off x="838200" y="57023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三.严格的查对制度</a:t>
            </a:r>
          </a:p>
        </p:txBody>
      </p:sp>
      <p:sp>
        <p:nvSpPr>
          <p:cNvPr id="13314" name="文本占位符 13314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>
              <a:lnSpc>
                <a:spcPct val="80000"/>
              </a:lnSpc>
            </a:pP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>
                <a:ea typeface="楷体" panose="02010609060101010101" charset="-122"/>
              </a:rPr>
              <a:t>采集前认真查对医嘱，核对医嘱、核对申请项目，患者姓名、科室、床号、住院号及相关说明。</a:t>
            </a:r>
          </a:p>
          <a:p>
            <a:pPr>
              <a:lnSpc>
                <a:spcPct val="80000"/>
              </a:lnSpc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80000"/>
              </a:lnSpc>
            </a:pPr>
            <a:r>
              <a:rPr lang="zh-CN" altLang="en-US">
                <a:ea typeface="楷体" panose="02010609060101010101" charset="-122"/>
              </a:rPr>
              <a:t>送检前进行再次查对。</a:t>
            </a:r>
          </a:p>
        </p:txBody>
      </p:sp>
      <p:pic>
        <p:nvPicPr>
          <p:cNvPr id="13315" name="图片 13315" descr="images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835" y="3275965"/>
            <a:ext cx="3265805" cy="29013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标题 14337"/>
          <p:cNvSpPr>
            <a:spLocks noGrp="1"/>
          </p:cNvSpPr>
          <p:nvPr>
            <p:ph type="title"/>
          </p:nvPr>
        </p:nvSpPr>
        <p:spPr>
          <a:xfrm>
            <a:off x="838200" y="60071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四.  掌握正确的采集方法</a:t>
            </a:r>
          </a:p>
        </p:txBody>
      </p:sp>
      <p:sp>
        <p:nvSpPr>
          <p:cNvPr id="14338" name="文本占位符 14338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zh-CN" altLang="en-US"/>
          </a:p>
          <a:p>
            <a:r>
              <a:rPr lang="zh-CN" altLang="en-US">
                <a:ea typeface="楷体" panose="02010609060101010101" charset="-122"/>
              </a:rPr>
              <a:t>为保证标本的质量，应掌握正确的标本采集的方法、采集量和采集时间，特殊标本还应注明时间（糖耐量）。</a:t>
            </a:r>
          </a:p>
          <a:p>
            <a:endParaRPr lang="zh-CN" altLang="en-US">
              <a:ea typeface="楷体" panose="02010609060101010101" charset="-122"/>
            </a:endParaRPr>
          </a:p>
          <a:p>
            <a:r>
              <a:rPr lang="zh-CN" altLang="en-US">
                <a:ea typeface="楷体" panose="02010609060101010101" charset="-122"/>
              </a:rPr>
              <a:t>细菌标本应该在使用抗生素前进行采集，严格无菌操作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标题 15361"/>
          <p:cNvSpPr>
            <a:spLocks noGrp="1"/>
          </p:cNvSpPr>
          <p:nvPr>
            <p:ph type="title"/>
          </p:nvPr>
        </p:nvSpPr>
        <p:spPr>
          <a:xfrm>
            <a:off x="838200" y="69088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五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 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及 时 送 检</a:t>
            </a:r>
          </a:p>
        </p:txBody>
      </p:sp>
      <p:sp>
        <p:nvSpPr>
          <p:cNvPr id="15362" name="文本占位符 1536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zh-CN" altLang="en-US"/>
          </a:p>
          <a:p>
            <a:r>
              <a:rPr lang="zh-CN" altLang="en-US">
                <a:ea typeface="楷体" panose="02010609060101010101" charset="-122"/>
              </a:rPr>
              <a:t>标本不能放置过长，避免污染、变质影响检验结果的准确性。</a:t>
            </a:r>
          </a:p>
          <a:p>
            <a:endParaRPr lang="zh-CN" altLang="en-US">
              <a:ea typeface="楷体" panose="02010609060101010101" charset="-122"/>
            </a:endParaRPr>
          </a:p>
          <a:p>
            <a:r>
              <a:rPr lang="zh-CN" altLang="en-US">
                <a:ea typeface="楷体" panose="02010609060101010101" charset="-122"/>
              </a:rPr>
              <a:t>特殊标本应该注明采集时间。</a:t>
            </a:r>
          </a:p>
        </p:txBody>
      </p:sp>
      <p:pic>
        <p:nvPicPr>
          <p:cNvPr id="15363" name="图片 15363" descr="images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275" y="3343910"/>
            <a:ext cx="2770505" cy="25647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标题 16385"/>
          <p:cNvSpPr>
            <a:spLocks noGrp="1"/>
          </p:cNvSpPr>
          <p:nvPr>
            <p:ph type="title"/>
          </p:nvPr>
        </p:nvSpPr>
        <p:spPr>
          <a:xfrm>
            <a:off x="838200" y="67183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ea typeface="楷体" panose="02010609060101010101" charset="-122"/>
              </a:rPr>
              <a:t>各种标本的采集原则及方法</a:t>
            </a:r>
          </a:p>
        </p:txBody>
      </p:sp>
      <p:sp>
        <p:nvSpPr>
          <p:cNvPr id="16386" name="文本占位符 16386"/>
          <p:cNvSpPr>
            <a:spLocks noGrp="1"/>
          </p:cNvSpPr>
          <p:nvPr>
            <p:ph idx="1"/>
          </p:nvPr>
        </p:nvSpPr>
        <p:spPr>
          <a:xfrm>
            <a:off x="2711450" y="1989138"/>
            <a:ext cx="8001000" cy="4267200"/>
          </a:xfrm>
        </p:spPr>
        <p:txBody>
          <a:bodyPr anchor="t"/>
          <a:lstStyle/>
          <a:p>
            <a:endParaRPr lang="zh-CN" altLang="en-US"/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一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血 液 标 本</a:t>
            </a: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二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尿 液 标 本</a:t>
            </a: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三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粪 便 标 本</a:t>
            </a: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四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痰 液 标 本</a:t>
            </a: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五</a:t>
            </a:r>
            <a:r>
              <a:rPr lang="en-US" altLang="x-none">
                <a:latin typeface="楷体" panose="02010609060101010101" charset="-122"/>
                <a:ea typeface="楷体" panose="02010609060101010101" charset="-122"/>
              </a:rPr>
              <a:t>.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咽 拭 子 标 本</a:t>
            </a:r>
          </a:p>
          <a:p>
            <a:pPr>
              <a:buNone/>
            </a:pPr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  <a:p>
            <a:pPr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标题 17409"/>
          <p:cNvSpPr>
            <a:spLocks noGrp="1"/>
          </p:cNvSpPr>
          <p:nvPr>
            <p:ph type="title"/>
          </p:nvPr>
        </p:nvSpPr>
        <p:spPr>
          <a:xfrm>
            <a:off x="838200" y="60071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ea typeface="楷体" panose="02010609060101010101" charset="-122"/>
              </a:rPr>
              <a:t>血标本采集法</a:t>
            </a:r>
          </a:p>
        </p:txBody>
      </p:sp>
      <p:sp>
        <p:nvSpPr>
          <p:cNvPr id="17410" name="文本占位符 17410"/>
          <p:cNvSpPr>
            <a:spLocks noGrp="1"/>
          </p:cNvSpPr>
          <p:nvPr>
            <p:ph idx="1"/>
          </p:nvPr>
        </p:nvSpPr>
        <p:spPr>
          <a:xfrm>
            <a:off x="2251393" y="2080578"/>
            <a:ext cx="8001000" cy="4699000"/>
          </a:xfrm>
        </p:spPr>
        <p:txBody>
          <a:bodyPr anchor="t"/>
          <a:lstStyle/>
          <a:p>
            <a:r>
              <a:rPr lang="zh-CN" altLang="en-US">
                <a:ea typeface="楷体" panose="02010609060101010101" charset="-122"/>
              </a:rPr>
              <a:t>静脉血标本</a:t>
            </a:r>
          </a:p>
          <a:p>
            <a:endParaRPr lang="zh-CN" altLang="en-US">
              <a:ea typeface="楷体" panose="02010609060101010101" charset="-122"/>
            </a:endParaRPr>
          </a:p>
          <a:p>
            <a:r>
              <a:rPr lang="zh-CN" altLang="en-US">
                <a:ea typeface="楷体" panose="02010609060101010101" charset="-122"/>
              </a:rPr>
              <a:t>动脉血标本</a:t>
            </a:r>
          </a:p>
          <a:p>
            <a:endParaRPr lang="zh-CN" altLang="en-US">
              <a:ea typeface="楷体" panose="02010609060101010101" charset="-122"/>
            </a:endParaRPr>
          </a:p>
          <a:p>
            <a:r>
              <a:rPr lang="zh-CN" altLang="en-US">
                <a:ea typeface="楷体" panose="02010609060101010101" charset="-122"/>
              </a:rPr>
              <a:t>毛细血管标本</a:t>
            </a:r>
          </a:p>
          <a:p>
            <a:endParaRPr lang="zh-CN" altLang="en-US"/>
          </a:p>
        </p:txBody>
      </p:sp>
      <p:pic>
        <p:nvPicPr>
          <p:cNvPr id="17411" name="图片 17411" descr="images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918" y="2240598"/>
            <a:ext cx="3673475" cy="3168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标题 1843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algn="ctr"/>
            <a:r>
              <a:rPr lang="zh-CN" altLang="en-US">
                <a:ea typeface="楷体" panose="02010609060101010101" charset="-122"/>
              </a:rPr>
              <a:t>静脉血标本</a:t>
            </a:r>
          </a:p>
        </p:txBody>
      </p:sp>
      <p:sp>
        <p:nvSpPr>
          <p:cNvPr id="18434" name="文本占位符 18434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>
              <a:lnSpc>
                <a:spcPct val="90000"/>
              </a:lnSpc>
            </a:pPr>
            <a:endParaRPr lang="zh-CN" altLang="en-US"/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全血标本</a:t>
            </a:r>
          </a:p>
          <a:p>
            <a:pPr>
              <a:lnSpc>
                <a:spcPct val="90000"/>
              </a:lnSpc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血清标本</a:t>
            </a:r>
          </a:p>
          <a:p>
            <a:pPr>
              <a:lnSpc>
                <a:spcPct val="90000"/>
              </a:lnSpc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endParaRPr lang="zh-CN" altLang="en-US"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>
                <a:ea typeface="楷体" panose="02010609060101010101" charset="-122"/>
              </a:rPr>
              <a:t>血培养标本</a:t>
            </a:r>
          </a:p>
          <a:p>
            <a:pPr>
              <a:lnSpc>
                <a:spcPct val="90000"/>
              </a:lnSpc>
              <a:buNone/>
            </a:pPr>
            <a:endParaRPr lang="zh-CN" altLang="en-US">
              <a:ea typeface="楷体" panose="02010609060101010101" charset="-122"/>
            </a:endParaRPr>
          </a:p>
        </p:txBody>
      </p:sp>
      <p:sp>
        <p:nvSpPr>
          <p:cNvPr id="18435" name="椭圆形标注 18435"/>
          <p:cNvSpPr/>
          <p:nvPr/>
        </p:nvSpPr>
        <p:spPr>
          <a:xfrm>
            <a:off x="5159375" y="1773238"/>
            <a:ext cx="4824413" cy="1295400"/>
          </a:xfrm>
          <a:prstGeom prst="wedgeEllipseCallout">
            <a:avLst>
              <a:gd name="adj1" fmla="val -61153"/>
              <a:gd name="adj2" fmla="val 10907"/>
            </a:avLst>
          </a:prstGeom>
          <a:solidFill>
            <a:srgbClr val="0000FF">
              <a:alpha val="57999"/>
            </a:srgbClr>
          </a:solidFill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000">
                <a:latin typeface="Verdana" panose="020b0604030504040204" pitchFamily="34" charset="0"/>
                <a:ea typeface="宋体" panose="02010600030101010101" pitchFamily="2" charset="-122"/>
              </a:rPr>
              <a:t>血沉、血常规、凝血功能、血型、交叉合血、</a:t>
            </a:r>
          </a:p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000">
                <a:latin typeface="Verdana" panose="020b0604030504040204" pitchFamily="34" charset="0"/>
                <a:ea typeface="宋体" panose="02010600030101010101" pitchFamily="2" charset="-122"/>
              </a:rPr>
              <a:t>测定血液中某些物质的含量</a:t>
            </a:r>
          </a:p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zh-CN" altLang="en-US" sz="200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椭圆形标注 18436"/>
          <p:cNvSpPr/>
          <p:nvPr/>
        </p:nvSpPr>
        <p:spPr>
          <a:xfrm>
            <a:off x="4943475" y="3429000"/>
            <a:ext cx="5113338" cy="1295400"/>
          </a:xfrm>
          <a:prstGeom prst="wedgeEllipseCallout">
            <a:avLst>
              <a:gd name="adj1" fmla="val -55338"/>
              <a:gd name="adj2" fmla="val 1718"/>
            </a:avLst>
          </a:prstGeom>
          <a:solidFill>
            <a:srgbClr val="FF9900"/>
          </a:solidFill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000">
                <a:latin typeface="Verdana" panose="020b0604030504040204" pitchFamily="34" charset="0"/>
                <a:ea typeface="宋体" panose="02010600030101010101" pitchFamily="2" charset="-122"/>
              </a:rPr>
              <a:t>血清酶、脂类、</a:t>
            </a:r>
          </a:p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000">
                <a:latin typeface="Verdana" panose="020b0604030504040204" pitchFamily="34" charset="0"/>
                <a:ea typeface="宋体" panose="02010600030101010101" pitchFamily="2" charset="-122"/>
              </a:rPr>
              <a:t>电解质、肝功能及某些免疫类检查</a:t>
            </a:r>
          </a:p>
        </p:txBody>
      </p:sp>
      <p:sp>
        <p:nvSpPr>
          <p:cNvPr id="18437" name="椭圆形标注 18437"/>
          <p:cNvSpPr/>
          <p:nvPr/>
        </p:nvSpPr>
        <p:spPr>
          <a:xfrm>
            <a:off x="5232400" y="4868863"/>
            <a:ext cx="4608513" cy="1081087"/>
          </a:xfrm>
          <a:prstGeom prst="wedgeEllipseCallout">
            <a:avLst>
              <a:gd name="adj1" fmla="val -61505"/>
              <a:gd name="adj2" fmla="val 11231"/>
            </a:avLst>
          </a:prstGeom>
          <a:solidFill>
            <a:srgbClr val="33CCCC"/>
          </a:solidFill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000">
                <a:latin typeface="Verdana" panose="020b0604030504040204" pitchFamily="34" charset="0"/>
                <a:ea typeface="宋体" panose="02010600030101010101" pitchFamily="2" charset="-122"/>
              </a:rPr>
              <a:t>血液中的致病病菌</a:t>
            </a:r>
          </a:p>
          <a:p>
            <a:pPr marL="469900" indent="-469900" algn="ctr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</a:pPr>
            <a:endParaRPr lang="zh-CN" altLang="en-US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标题 19457"/>
          <p:cNvSpPr>
            <a:spLocks noGrp="1"/>
          </p:cNvSpPr>
          <p:nvPr>
            <p:ph type="title"/>
          </p:nvPr>
        </p:nvSpPr>
        <p:spPr>
          <a:xfrm>
            <a:off x="838200" y="433705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ea typeface="楷体" panose="02010609060101010101" charset="-122"/>
                <a:hlinkClick action="ppaction://noaction"/>
              </a:rPr>
              <a:t>血标本</a:t>
            </a:r>
            <a:r>
              <a:rPr lang="zh-CN" altLang="en-US">
                <a:ea typeface="楷体" panose="02010609060101010101" charset="-122"/>
              </a:rPr>
              <a:t>采集操作要点</a:t>
            </a:r>
          </a:p>
        </p:txBody>
      </p:sp>
      <p:sp>
        <p:nvSpPr>
          <p:cNvPr id="19458" name="文本占位符 19458"/>
          <p:cNvSpPr>
            <a:spLocks noGrp="1"/>
          </p:cNvSpPr>
          <p:nvPr>
            <p:ph type="body" sz="half" idx="1"/>
          </p:nvPr>
        </p:nvSpPr>
        <p:spPr>
          <a:xfrm>
            <a:off x="2090738" y="1752600"/>
            <a:ext cx="3927475" cy="4267200"/>
          </a:xfrm>
        </p:spPr>
        <p:txBody>
          <a:bodyPr anchor="t"/>
          <a:lstStyle/>
          <a:p>
            <a:pPr>
              <a:lnSpc>
                <a:spcPct val="80000"/>
              </a:lnSpc>
            </a:pPr>
            <a:endParaRPr lang="zh-CN" altLang="en-US" sz="17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sz="1700"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2300" b="1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19460" name="内容占位符 19459"/>
          <p:cNvGraphicFramePr>
            <a:graphicFrameLocks noGrp="1"/>
          </p:cNvGraphicFramePr>
          <p:nvPr>
            <p:ph sz="half" idx="2"/>
          </p:nvPr>
        </p:nvGraphicFramePr>
        <p:xfrm>
          <a:off x="2135188" y="1774825"/>
          <a:ext cx="7921625" cy="5035550"/>
        </p:xfrm>
        <a:graphic>
          <a:graphicData uri="http://schemas.openxmlformats.org/drawingml/2006/table">
            <a:tbl>
              <a:tblPr/>
              <a:tblGrid>
                <a:gridCol w="3314700"/>
                <a:gridCol w="4606925"/>
              </a:tblGrid>
              <a:tr h="619125"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FFFF"/>
                          </a:solidFill>
                          <a:latin typeface="Calibri"/>
                          <a:ea typeface="楷体" panose="02010609060101010101" charset="-122"/>
                        </a:rPr>
                        <a:t>分类</a:t>
                      </a: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FFFF"/>
                          </a:solidFill>
                          <a:latin typeface="Calibri"/>
                          <a:ea typeface="楷体" panose="02010609060101010101" charset="-122"/>
                        </a:rPr>
                        <a:t>操作要点</a:t>
                      </a: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1196975"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Calibri"/>
                          <a:ea typeface="楷体" panose="02010609060101010101" charset="-122"/>
                        </a:rPr>
                        <a:t>血培养标本</a:t>
                      </a: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先除去密封瓶铝盖中心部分，常规消毒瓶塞，更换针头后将血液注入瓶内，轻轻摇匀。</a:t>
                      </a: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776413"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Calibri"/>
                          <a:ea typeface="楷体" panose="02010609060101010101" charset="-122"/>
                        </a:rPr>
                        <a:t>全血标本</a:t>
                      </a: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将血液注入装有抗凝剂的试管内，必须轻慢，上下颠倒混匀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8-10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次。</a:t>
                      </a:r>
                    </a:p>
                    <a:p>
                      <a:pPr marL="0" lvl="0" indent="0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074737"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Calibri"/>
                          <a:ea typeface="楷体" panose="02010609060101010101" charset="-122"/>
                        </a:rPr>
                        <a:t>血清标本</a:t>
                      </a: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试管内无抗凝剂，血液注入试管后，无需混匀，即可送检。</a:t>
                      </a:r>
                    </a:p>
                    <a:p>
                      <a:pPr marL="0" lvl="0" indent="0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8300"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lvl1pPr marL="46990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60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908050" lvl="1" indent="-43624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2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304925" lvl="2" indent="-39497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o"/>
                        <a:defRPr sz="21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94180" lvl="3" indent="-387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94230" lvl="4" indent="-3987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文本占位符 20482"/>
          <p:cNvSpPr>
            <a:spLocks noGrp="1"/>
          </p:cNvSpPr>
          <p:nvPr>
            <p:ph idx="1"/>
          </p:nvPr>
        </p:nvSpPr>
        <p:spPr>
          <a:xfrm>
            <a:off x="2208213" y="2709863"/>
            <a:ext cx="8001000" cy="4267200"/>
          </a:xfrm>
        </p:spPr>
        <p:txBody>
          <a:bodyPr anchor="t"/>
          <a:lstStyle/>
          <a:p>
            <a:pPr>
              <a:lnSpc>
                <a:spcPct val="80000"/>
              </a:lnSpc>
              <a:buNone/>
            </a:pPr>
            <a:endParaRPr lang="zh-CN" altLang="en-US" sz="17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sz="1700">
                <a:latin typeface="楷体" panose="02010609060101010101" charset="-122"/>
                <a:ea typeface="楷体" panose="02010609060101010101" charset="-122"/>
              </a:rPr>
              <a:t>           </a:t>
            </a:r>
            <a:r>
              <a:rPr lang="zh-CN" altLang="en-US" sz="3600">
                <a:latin typeface="楷体" panose="02010609060101010101" charset="-122"/>
                <a:ea typeface="楷体" panose="02010609060101010101" charset="-122"/>
              </a:rPr>
              <a:t>血培养→全血→血清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标题 22529"/>
          <p:cNvSpPr>
            <a:spLocks noGrp="1"/>
          </p:cNvSpPr>
          <p:nvPr>
            <p:ph type="title"/>
          </p:nvPr>
        </p:nvSpPr>
        <p:spPr>
          <a:xfrm>
            <a:off x="838200" y="51562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 b="1">
                <a:ea typeface="楷体" panose="02010609060101010101" charset="-122"/>
              </a:rPr>
              <a:t>血标本采集注意事项</a:t>
            </a:r>
          </a:p>
        </p:txBody>
      </p:sp>
      <p:sp>
        <p:nvSpPr>
          <p:cNvPr id="21506" name="文本占位符 22530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>
              <a:buAutoNum type="arabicPeriod"/>
            </a:pPr>
            <a:r>
              <a:rPr lang="zh-CN" altLang="en-US" sz="1600"/>
              <a:t> 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严格执行查对制度和无菌操作制度。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 采集标本的方法、采血量和时间要准确。  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通常情况下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采血时间以上午7-9时较为适宜。采集细菌培养标本尽可能在使用抗生素前或高热寒战期采集标本。若需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空腹采血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，应提前告知病人禁食，大部分生化检测要求受检者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空腹8小时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后，或晚餐后次日晨空腹采血。定时采血如糖耐量测定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采血时，肘部采血不要拍打患者前臂，结扎止血带时间以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1分钟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为宜。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采血时只能向外抽，不能向静脉内推，以免注入空气，形成气栓而造成严重后果。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 全血标本试管采血后上下颠倒混匀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8-10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次，避免血液凝固。抽血清标本须用干燥注射器、针头、干燥试管，避免溶血。采集血培养标本时，应避免污染，抽血前检查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培养基是否符合要求，瓶塞是否干燥，培养液不宜过少。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严禁在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输液、输血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肢体上抽取标本。若女性患者做了乳腺切除术，应在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手术对侧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手臂采血。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真空管采血时，不可先将真空采血管与采血针头相连，以免试管内负压消失影响采血。</a:t>
            </a:r>
          </a:p>
          <a:p>
            <a:pPr>
              <a:buAutoNum type="arabicPeriod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及时送检，送检途中禁忌过分</a:t>
            </a:r>
            <a:r>
              <a:rPr lang="zh-CN" altLang="en-US" sz="160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震荡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标题 23553"/>
          <p:cNvSpPr>
            <a:spLocks noGrp="1"/>
          </p:cNvSpPr>
          <p:nvPr>
            <p:ph type="title"/>
          </p:nvPr>
        </p:nvSpPr>
        <p:spPr>
          <a:xfrm>
            <a:off x="838200" y="477520"/>
            <a:ext cx="10515600" cy="1325563"/>
          </a:xfrm>
        </p:spPr>
        <p:txBody>
          <a:bodyPr anchor="b"/>
          <a:lstStyle/>
          <a:p>
            <a:pPr algn="ctr"/>
            <a:r>
              <a:rPr lang="zh-CN" altLang="en-US">
                <a:ea typeface="楷体" panose="02010609060101010101" charset="-122"/>
              </a:rPr>
              <a:t>动脉血标本采集法</a:t>
            </a:r>
          </a:p>
        </p:txBody>
      </p:sp>
      <p:sp>
        <p:nvSpPr>
          <p:cNvPr id="22530" name="文本占位符 23554"/>
          <p:cNvSpPr>
            <a:spLocks noGrp="1"/>
          </p:cNvSpPr>
          <p:nvPr>
            <p:ph idx="1"/>
          </p:nvPr>
        </p:nvSpPr>
        <p:spPr>
          <a:xfrm>
            <a:off x="838200" y="2131695"/>
            <a:ext cx="10515600" cy="4351338"/>
          </a:xfrm>
        </p:spPr>
        <p:txBody>
          <a:bodyPr anchor="t"/>
          <a:lstStyle/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动脉血标本采集法是自动脉抽取动脉血标本的方法。常用动脉有</a:t>
            </a: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股动脉、桡动脉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。</a:t>
            </a: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操作要点：用左手食指和中指触及动脉搏动最明显处并固定动脉于两指间，右手持注射器在两指间</a:t>
            </a: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垂直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或与动脉走向呈</a:t>
            </a:r>
            <a:r>
              <a:rPr lang="en-US" altLang="x-none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40</a:t>
            </a:r>
            <a:r>
              <a:rPr lang="zh-CN" altLang="en-US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度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刺入动脉，见有鲜红色血液涌进注射器，即以右手固定穿刺针的方向和深度，左手抽取血液至所需量。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https://d.book118.com/545141203111011120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19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0">
      <vt:lpstr>Arial</vt:lpstr>
      <vt:lpstr>Calibri</vt:lpstr>
      <vt:lpstr>等线 Light</vt:lpstr>
      <vt:lpstr>等线</vt:lpstr>
      <vt:lpstr>Verdana</vt:lpstr>
      <vt:lpstr>宋体</vt:lpstr>
      <vt:lpstr>黑体</vt:lpstr>
      <vt:lpstr>楷体</vt:lpstr>
      <vt:lpstr>仿宋_GB2312</vt:lpstr>
      <vt:lpstr>Wingdings</vt:lpstr>
      <vt:lpstr>Office Theme</vt:lpstr>
      <vt:lpstr>                                  </vt:lpstr>
      <vt:lpstr>海恩法则</vt:lpstr>
      <vt:lpstr>PowerPoint Presentation</vt:lpstr>
      <vt:lpstr>PowerPoint Presentation</vt:lpstr>
      <vt:lpstr>标本采集的意义</vt:lpstr>
      <vt:lpstr>标 本 的 采 集 原 则</vt:lpstr>
      <vt:lpstr>一.   按照医嘱采集标本</vt:lpstr>
      <vt:lpstr>二.   充 分 准 备</vt:lpstr>
      <vt:lpstr>三.严格的查对制度</vt:lpstr>
      <vt:lpstr>四.  掌握正确的采集方法</vt:lpstr>
      <vt:lpstr>五. 及 时 送 检</vt:lpstr>
      <vt:lpstr>各种标本的采集原则及方法</vt:lpstr>
      <vt:lpstr>血标本采集法</vt:lpstr>
      <vt:lpstr>静脉血标本</vt:lpstr>
      <vt:lpstr>血标本采集操作要点</vt:lpstr>
      <vt:lpstr>PowerPoint Presentation</vt:lpstr>
      <vt:lpstr>血标本采集注意事项</vt:lpstr>
      <vt:lpstr>动脉血标本采集法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2024-09-22T18:55:09.923</cp:lastPrinted>
  <dcterms:created xsi:type="dcterms:W3CDTF">2024-09-22T10:55:09Z</dcterms:created>
  <dcterms:modified xsi:type="dcterms:W3CDTF">2024-09-22T10:55:12Z</dcterms:modified>
</cp:coreProperties>
</file>