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A8C877-3046-4F59-A698-E263CEF2BB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640F14-2A2E-4659-87B4-A4A10B7371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CB218A-6BB4-49BC-AB76-4643515446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A3A756-CA30-4DA1-B06A-1B89588E92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0A0324-84A9-48CC-9439-8353EDC77E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65EDAB-D478-4CD7-8541-D748594CE7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57AC47-92A2-4B20-9E0C-40403CEEC9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B285AC-0A1D-49D3-BC84-27950774AE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97FBDF-5AFC-4A5F-8FCE-070EFC8FCA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66B45E-B6E0-4C53-8D93-F9565D26E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045405-1C90-467F-AFF6-23DBFAE6F7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14234132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2024-01-31</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离婚协议书中的房产分割规定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离婚协议书基本概述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房产分割原则与方法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各类房产分割具体规定</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特殊情况下的房产分割问题</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房产分割后权益保障措施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争议解决机制与法律途径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离婚协议书基本概述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离婚协议书是夫妻双方自愿离婚并对财产分割、子女抚养等问题达成协议时，用以明确双方权利义务的法律文书。</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离婚协议书在双方签署后具有法律效力，可以作为办理离婚手续的重要依据。</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离婚协议书的作用在于保障离婚双方的合法权益，避免离婚后因财产分割等问题产生纠纷。</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离婚协议书定义与作用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370066" y="3021001"/>
            <a:ext cx="145256" cy="300799"/>
            <a:chOff x="3370066" y="3021001"/>
            <a:chExt cx="145256" cy="300799"/>
          </a:xfrm>
        </p:grpSpPr>
        <p:sp>
          <p:nvSpPr>
            <p:cNvPr id="9" name="Freeform 9"/>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9" name="AutoShape 59"/>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60" name="Group 60"/>
          <p:cNvGrpSpPr/>
          <p:nvPr/>
        </p:nvGrpSpPr>
        <p:grpSpPr>
          <a:xfrm>
            <a:off x="3543612" y="3414098"/>
            <a:ext cx="2139982" cy="2139982"/>
            <a:chOff x="3543612" y="3414098"/>
            <a:chExt cx="2139982" cy="2139982"/>
          </a:xfrm>
        </p:grpSpPr>
        <p:sp>
          <p:nvSpPr>
            <p:cNvPr id="61" name="Freeform 61"/>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3" name="AutoShape 63"/>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4" name="AutoShape 64"/>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65" name="AutoShape 65"/>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66" name="AutoShape 66"/>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67" name="Group 67"/>
          <p:cNvGrpSpPr/>
          <p:nvPr/>
        </p:nvGrpSpPr>
        <p:grpSpPr>
          <a:xfrm>
            <a:off x="6649402" y="2138986"/>
            <a:ext cx="587026" cy="585597"/>
            <a:chOff x="6649402" y="2138986"/>
            <a:chExt cx="587026" cy="585597"/>
          </a:xfrm>
        </p:grpSpPr>
        <p:sp>
          <p:nvSpPr>
            <p:cNvPr id="68" name="AutoShape 68"/>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0" name="AutoShape 70"/>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1" name="Group 71"/>
          <p:cNvGrpSpPr/>
          <p:nvPr/>
        </p:nvGrpSpPr>
        <p:grpSpPr>
          <a:xfrm>
            <a:off x="6833234" y="3535589"/>
            <a:ext cx="224504" cy="467677"/>
            <a:chOff x="6833234" y="3535589"/>
            <a:chExt cx="224504" cy="467677"/>
          </a:xfrm>
        </p:grpSpPr>
        <p:sp>
          <p:nvSpPr>
            <p:cNvPr id="72" name="Freeform 72"/>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Freeform 78"/>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AutoShape 103"/>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3" name="Group 123"/>
          <p:cNvGrpSpPr/>
          <p:nvPr/>
        </p:nvGrpSpPr>
        <p:grpSpPr>
          <a:xfrm>
            <a:off x="6649402" y="4666547"/>
            <a:ext cx="587026" cy="585502"/>
            <a:chOff x="6649402" y="4666547"/>
            <a:chExt cx="587026" cy="585502"/>
          </a:xfrm>
        </p:grpSpPr>
        <p:sp>
          <p:nvSpPr>
            <p:cNvPr id="124" name="AutoShape 124"/>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6" name="TextBox 126"/>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离婚协议书应包含双方当事人的姓名、性别、年龄、民族、职业、身份证号码等基本信息。</a:t>
            </a:r>
          </a:p>
        </p:txBody>
      </p:sp>
      <p:sp>
        <p:nvSpPr>
          <p:cNvPr id="127" name="TextBox 127"/>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双方当事人应如实填写自己的基本信息，确保协议书的真实性和有效性。</a:t>
            </a:r>
          </a:p>
        </p:txBody>
      </p:sp>
      <p:sp>
        <p:nvSpPr>
          <p:cNvPr id="128" name="TextBox 128"/>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在协议书中，双方当事人还可以注明各自的住所地和联系方式，以便在需要时进行联系和沟通。</a:t>
            </a:r>
          </a:p>
        </p:txBody>
      </p:sp>
      <p:grpSp>
        <p:nvGrpSpPr>
          <p:cNvPr id="129" name="Group 129"/>
          <p:cNvGrpSpPr/>
          <p:nvPr/>
        </p:nvGrpSpPr>
        <p:grpSpPr>
          <a:xfrm>
            <a:off x="454963" y="93878"/>
            <a:ext cx="10641129" cy="914400"/>
            <a:chOff x="454963" y="93878"/>
            <a:chExt cx="10641129" cy="914400"/>
          </a:xfrm>
        </p:grpSpPr>
        <p:sp>
          <p:nvSpPr>
            <p:cNvPr id="130" name="AutoShape 1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TextBox 1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双方当事人基本信息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离婚协议书的签署背景通常是夫妻双方因感情不和或其他原因自愿协商离婚。</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在签署协议书前，双方应对财产分割、子女抚养等问题进行充分协商，达成一致意见。</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协议书的签署原因可能包括双方对财产分割方案的认可、对子女抚养安排的满意等。</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协议签署背景及原因</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978" b="197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法律效力及约束力</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离婚协议书在双方签署后即具有法律效力，对双方当事人均具有约束力。</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协议书的内容应符合法律规定和社会公德，否则可能导致协议无效或被撤销。</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双方当事人应严格遵守协议书的规定，履行各自的义务，不得随意变更或解除协议。如一方违反协议规定，应承担相应的法律责任。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房产分割原则与方法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双方应平等地享有房产分割的权利，不偏袒任何一方。</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分割时应考虑双方在婚姻期间的贡献，包括经济贡献、家务贡献等。</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分割结果应使双方在经济上都能得到合理的安排。</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公平合理原则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t="12500" b="1250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双方应通过协商达成一致意见，确定房产分割的具体方案。</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协商过程中，双方应充分沟通，尊重对方的意见和权益。</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如无法协商一致，可寻求第三方调解或法律途径解决。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协商一致原则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评估时应考虑房产的市场价值、折旧程度、地理位置等因素。</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双方可协商确定房产的作价方法，如按照评估价、市场价或双方协商价进行作价。</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房产评估应由专业机构进行，评估结果应具有客观性和公正性。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房产评估与作价方法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48133" y="4110503"/>
            <a:ext cx="2590565" cy="15624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3128212" y="4950826"/>
            <a:ext cx="710486" cy="718012"/>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134233" y="3388358"/>
            <a:ext cx="2590566" cy="15624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014313" y="4232813"/>
            <a:ext cx="710486" cy="718013"/>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6786" y="2677872"/>
            <a:ext cx="2592071" cy="1562468"/>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886866" y="3510284"/>
            <a:ext cx="711991" cy="716507"/>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901919" y="1624184"/>
            <a:ext cx="3200199" cy="2539899"/>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48133" y="4153549"/>
            <a:ext cx="1880079"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房产分割可采取实物分割、变价分割、作价补偿等方式进行。</a:t>
            </a:r>
          </a:p>
        </p:txBody>
      </p:sp>
      <p:sp>
        <p:nvSpPr>
          <p:cNvPr id="10" name="TextBox 10"/>
          <p:cNvSpPr txBox="1"/>
          <p:nvPr/>
        </p:nvSpPr>
        <p:spPr>
          <a:xfrm>
            <a:off x="3128212" y="3415808"/>
            <a:ext cx="1886101"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实物分割是指将房产按照一定比例或份额直接分配给双方。</a:t>
            </a:r>
          </a:p>
        </p:txBody>
      </p:sp>
      <p:sp>
        <p:nvSpPr>
          <p:cNvPr id="11" name="TextBox 11"/>
          <p:cNvSpPr txBox="1"/>
          <p:nvPr/>
        </p:nvSpPr>
        <p:spPr>
          <a:xfrm>
            <a:off x="5014313" y="2876331"/>
            <a:ext cx="1872553" cy="1165551"/>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变价分割是指将房产出售后，按照所得价款进行分割。</a:t>
            </a:r>
          </a:p>
        </p:txBody>
      </p:sp>
      <p:sp>
        <p:nvSpPr>
          <p:cNvPr id="12" name="TextBox 12"/>
          <p:cNvSpPr txBox="1"/>
          <p:nvPr/>
        </p:nvSpPr>
        <p:spPr>
          <a:xfrm>
            <a:off x="6957710" y="2291084"/>
            <a:ext cx="1931664" cy="1219200"/>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lt1">
                    <a:alpha val="100000"/>
                  </a:schemeClr>
                </a:solidFill>
                <a:latin typeface="Microsoft Yahei"/>
                <a:ea typeface="Microsoft Yahei"/>
                <a:cs typeface="Microsoft Yahei"/>
              </a:rPr>
              <a:t>作价补偿是指一方取得房产所有权，另一方得到相应的经济补偿。</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分割方式选择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各类房产分割具体规定</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商品房分割规定</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若一方父母出资购买并登记在自己子女名下，则视为对自己子女的赠与，不属于夫妻共同财产。</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一方父母出资购买登记在自己子女名下的房产视为对自己子…</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根据夫妻双方在购买商品房时的出资比例，按照相应比例进行分割。</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商品房按出资比例分割</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若婚后共同还贷，则还贷部分及其对应的增值部分应平均分割。</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婚后共同还贷部分及其增值部分平均分割</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经济适用房分割规定</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若离婚时未取得完全产权，则双方可协商或由评估机构评估后，由取得产权一方给予另一方补偿。</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离婚时未取得经济适用房完全产权的一方主张分割的，可就…</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经济适用房的购买资格属于夫妻共同财产，应综合考虑出资比例、婚姻关系存续时间等因素进行分割。</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经济适用房购买资格属于夫妻共同财产</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若经济适用房为有限产权，则在取得完全产权前不得进行分割。</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有限产权的经济适用房在取得完全产权前不得分割</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共有住房分割规定</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若双方均不主张房屋所有权，则可申请拍卖房屋并就所得价款进行分割。</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双方均不主张房屋所有权的，根据当事人的申请拍卖房屋，…</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根据夫妻双方在共有住房中的份额，按照份额进行分割。</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共有住房按份共有</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若一方主张房屋所有权，则由评估机构按市场价格评估后，取得所有权一方给予另一方补偿。</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离婚时一方主张房屋所有权的，由评估机构按市场价格对房…</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https://d.book118.com/545142341321011111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2024-09-17T20:57:40.230</cp:lastPrinted>
  <dcterms:created xsi:type="dcterms:W3CDTF">2024-09-17T12:57:40Z</dcterms:created>
  <dcterms:modified xsi:type="dcterms:W3CDTF">2024-09-17T12:57:42Z</dcterms:modified>
</cp:coreProperties>
</file>