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57E53-36BD-4588-96C4-11369C253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BC1A6-C467-4375-A26F-A1144EBBF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34F38-FF67-4B83-9E9E-1CC4792D2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02F41-4C29-4856-AABB-17DF0CF18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41A6F6-074F-4367-A475-FE9F3A76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57B201-50CA-410D-8A7F-AA31DE64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859A2-B90B-4FCC-AE72-82C666C45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92FC2-08F0-4936-8216-E1A9AA5D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56BF1-6072-417C-95BC-B71D23AF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2064B-8900-4C83-B279-535E9E77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7F3FD-6960-4985-87EC-E15A4F76E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3302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结石术前术后护理PPT\n## 1.肾结石概述及病因\n### 1.1肾结石的定义与分类\n### 1.2肾结石的发病原因\n### 1.3肾结石的诊断方法\n## 2.肾结石的治疗方法\n### 2.1药物治疗肾结石\n### 2.2体外冲击波碎石术治疗肾结石\n### 2.3经皮肾镜碎石术治疗肾结石\n## 3.肾结石术前护理\n### 3.1心理护理与健康教育\n### 3.2饮食指导与生活习惯改善\n### 3.3术前检查与准备\n## 4.肾结石术后护理\n### 4.1术后观察与生命体征监测\n### 4.2导管护理与疼痛管理\n### 4.3预防感染与并发症的护理\n## 5.肾结石患者的康复指导\n### 5.1术后活动与锻炼指导\n### 5.2药物治疗与复查安排\n### 5.3预防肾结石复发的健康教育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肾结石术前术后护理PPT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肾结石概述及病因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肾结石是指肾脏内形成的固体结晶体</a:t>
                </a:r>
                <a:endParaRPr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以钙盐、磷酸盐、尿酸盐等为主要成分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结石大小不一，可导致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肾绞痛、血尿、尿路感染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</p:txBody>
          </p:sp>
          <p:sp>
            <p:nvSpPr>
              <p:cNvPr id="1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肾结石的分类</a:t>
                </a:r>
                <a:endParaRPr/>
              </a:p>
            </p:txBody>
          </p:sp>
          <p:sp>
            <p:nvSpPr>
              <p:cNvPr id="1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钙盐结石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：以钙为主要成分，占肾结石的**70%**以上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磷酸盐结石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：以磷酸盐为主要成分，占肾结石的**15%**左右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尿酸盐结石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：以尿酸盐为主要成分，占肾结石的**10%**左右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胱氨酸结石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：以胱氨酸为主要成分，占肾结石的**5%**以下</a:t>
                </a:r>
                <a:endParaRPr/>
              </a:p>
            </p:txBody>
          </p:sp>
          <p:sp>
            <p:nvSpPr>
              <p:cNvPr id="1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肾结石的定义与分类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7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7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7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7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78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7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遗传因素：家族遗传、种族差异等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某些基因突变可能导致结石形成风险增加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家族性肾结石病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高温、干燥环境可能增加结石形成风险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高钙、高磷、高尿酸饮食可能增加结石形成风险</a:t>
                </a:r>
                <a:endParaRPr/>
              </a:p>
            </p:txBody>
          </p:sp>
          <p:sp>
            <p:nvSpPr>
              <p:cNvPr id="18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环境因素：气候、水质、饮食等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18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生活习惯：久坐、饮水不足、憋尿等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久坐可能导致尿液滞留，增加结石形成风险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饮水不足、憋尿可能导致尿液浓缩，增加结石形成风险</a:t>
                </a:r>
                <a:endParaRPr/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这些疾病可能影响尿液成分，增加结石形成风险</a:t>
                </a:r>
                <a:endParaRPr/>
              </a:p>
            </p:txBody>
          </p:sp>
          <p:sp>
            <p:nvSpPr>
              <p:cNvPr id="189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疾病因素：糖尿病、肾脏疾病、肥胖等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肾结石的发病原因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肾结石的诊断方法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病史和体格检查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：了解患者的结石病史、家族史等，进行腹部检查、肾区叩击痛等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尿液检查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：检查尿液中的钙、磷、尿酸等成分，评估结石类型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腹部B超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腹部CT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肾盂造影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了解结石的位置、大小、数量等信息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评估肾脏功能、输尿管通畅情况等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血常规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电解质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了解患者的一般状况，评估手术风险</a:t>
            </a:r>
            <a:endParaRPr/>
          </a:p>
        </p:txBody>
      </p:sp>
      <p:cxnSp>
        <p:nvCxnSpPr>
          <p:cNvPr id="19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肾结石的治疗方法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止痛药物：如非甾体抗炎药（NSAIDs）、阿片类止痛药等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缓解肾绞痛、腰痛等症状   -需在医生指导下使用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酸化尿液药物：如枸橼酸钾、碳酸氢钠等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降低尿液pH值，抑制结石形成   -需在医生指导下使用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溶石药物：如尿酸酶、碳酸酐酶抑制剂等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溶解尿酸盐结石，降低结石形成风险   -需在医生指导下使用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药物治疗肾结石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体外冲击波碎石术治疗肾结石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高能冲击波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将结石粉碎成小碎片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小碎片可自行排出体外，无需开刀手术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直径&lt;2cm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的肾结石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术后需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密切观察排石情况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，如有需要可进行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辅助治疗</a:t>
            </a:r>
            <a:endParaRPr/>
          </a:p>
        </p:txBody>
      </p:sp>
      <p:cxnSp>
        <p:nvCxnSpPr>
          <p:cNvPr id="2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经皮肾镜碎石术治疗肾结石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皮肤穿刺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进入肾脏，利用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直接取出或碎石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直径&gt;2cm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的肾结石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可以同时处理多个结石，手术效果较好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术后需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密切观察病情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，注意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出血、感染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等并发症</a:t>
            </a:r>
            <a:endParaRPr/>
          </a:p>
        </p:txBody>
      </p:sp>
      <p:cxnSp>
        <p:nvCxnSpPr>
          <p:cNvPr id="22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肾结石术前护理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向患者及家属解释手术的必要性和安全性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缓解患者的紧张、焦虑情绪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提高患者的治疗信心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提供术前准备的指导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禁食禁水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告知患者术后可能出现的症状及应对措施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https://d.book118.com/545233024114011111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肾结石术前术后护理PPT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2024-09-17T01:03:37.099</cp:lastPrinted>
  <dcterms:created xsi:type="dcterms:W3CDTF">2024-09-16T17:03:37Z</dcterms:created>
  <dcterms:modified xsi:type="dcterms:W3CDTF">2024-09-16T17:03:39Z</dcterms:modified>
</cp:coreProperties>
</file>