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672B0-886A-4D69-B98C-F0C017CB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A7BFC-000B-4427-A93B-4804BB1A1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05887-525F-41CB-B6D4-4296C3BFE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BC10B-87D5-497B-BE5D-749EECEA8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112C22-DBEF-407F-8CEE-7139FC248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B2C7E-5178-4F87-BB5C-DB6B148D2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84A254-1258-4F9C-8D60-5C22AF349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78F4F-FF1A-41DF-8826-D16D38921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A0756-5075-444C-8174-471AC822C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E899B-736F-42CD-932A-746A65F51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E3835-FE73-4631-A4D5-037F07832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20143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先兆早产：识别与应对\n## 1.先兆早产的定义与原因\n### 1.1什么是先兆早产及其症状\n### 1.2先兆早产的原因分析\n### 1.3高危人群与风险因素\n## 2.先兆早产的诊断与评估\n### 2.1如何诊断先兆早产\n### 2.2产前检查与评估的重要性\n### 2.3医生建议与治疗方案\n## 3.先兆早产的预防与自我管理\n### 3.1预防先兆早产的日常生活措施\n### 3.2孕妇心理调适与应对压力\n### 3.3与医生的定期沟通与随访\n## 4.先兆早产的家庭护理与急救措施\n### 4.1家庭护理的基本原则与方法\n### 4.2紧急情况下的急救措施\n### 4.3分娩前的准备与计划\n## 5.先兆早产对母婴的影响及应对措施\n### 5.1对新生儿的影响及干预措施\n### 5.2对孕妇的影响及康复计划\n### 5.3长期随访与儿童发育监测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先兆早产：识别与应对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先兆早产的定义与原因</a:t>
            </a:r>
            <a:endParaRPr/>
          </a:p>
        </p:txBody>
      </p:sp>
      <p:sp>
        <p:nvSpPr>
          <p:cNvPr id="1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组合 1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8" name="组合 177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先兆早产是指在妊娠28周至37周之间出现的子宫收缩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频率：每小时大于3次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持续时间：每次至少30分钟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强度：中度至重度</a:t>
                </a:r>
                <a:endParaRPr/>
              </a:p>
            </p:txBody>
          </p:sp>
        </p:grpSp>
        <p:grpSp>
          <p:nvGrpSpPr>
            <p:cNvPr id="181" name="组合 180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症状包括：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腹部疼痛或不适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阴道出血或分泌物增多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胎儿活动减少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宫颈扩张或缩短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什么是先兆早产及其症状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87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88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89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90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91" name="组合 1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92" name="组合 191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9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胎盘因素：胎盘位置低、胎盘早剥等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影响胎盘的血供，导致胎儿缺氧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增加子宫收缩的敏感性</a:t>
                </a:r>
                <a:endParaRPr/>
              </a:p>
            </p:txBody>
          </p:sp>
        </p:grpSp>
        <p:grpSp>
          <p:nvGrpSpPr>
            <p:cNvPr id="195" name="组合 194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宫颈松弛容易导致胎膜早破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宫颈过长可能增加分娩困难</a:t>
                </a:r>
                <a:endParaRPr/>
              </a:p>
            </p:txBody>
          </p:sp>
          <p:sp>
            <p:nvSpPr>
              <p:cNvPr id="19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宫颈因素：宫颈过长、宫颈松弛等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197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19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胎儿因素：胎儿过大、多胎等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增加子宫的负担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导致子宫收缩不协调</a:t>
                </a:r>
                <a:endParaRPr/>
              </a:p>
            </p:txBody>
          </p:sp>
        </p:grpSp>
        <p:grpSp>
          <p:nvGrpSpPr>
            <p:cNvPr id="201" name="组合 200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影响子宫和胎儿的健康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增加早产的风险</a:t>
                </a:r>
                <a:endParaRPr/>
              </a:p>
            </p:txBody>
          </p:sp>
          <p:sp>
            <p:nvSpPr>
              <p:cNvPr id="203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孕妇因素：高血压、糖尿病、感染等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先兆早产的原因分析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06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08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09" name="组合 20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210" name="组合 209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高危人群：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有早产史的女性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孕妇年龄较大或较小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患有慢性疾病（如高血压、糖尿病）的孕妇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孕期吸烟、饮酒的孕妇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多次怀孕的孕妇</a:t>
                </a:r>
                <a:endParaRPr/>
              </a:p>
            </p:txBody>
          </p:sp>
        </p:grpSp>
        <p:grpSp>
          <p:nvGrpSpPr>
            <p:cNvPr id="213" name="组合 212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风险因素：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孕期感染（如尿路感染、生殖道感染）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孕期过度劳累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情绪波动大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胎盘位置低或胎盘早剥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宫颈损伤或手术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高危人群与风险因素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先兆早产的诊断与评估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根据孕妇的症状和体征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腹部疼痛或不适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阴道出血或分泌物增多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胎儿活动减少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宫颈扩张或缩短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结合产前检查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胎儿监测：胎心率、胎动等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宫颈检查：宫颈长度、宫颈扩张度等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胎盘检查：胎盘位置、胎盘成熟度等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如何诊断先兆早产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定期产前检查</a:t>
                </a:r>
                <a:endParaRPr/>
              </a:p>
            </p:txBody>
          </p:sp>
          <p:sp>
            <p:nvSpPr>
              <p:cNvPr id="24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及时发现并处理潜在问题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评估胎儿生长发育和孕妇健康状况</a:t>
                </a:r>
                <a:endParaRPr/>
              </a:p>
            </p:txBody>
          </p:sp>
        </p:grpSp>
        <p:grpSp>
          <p:nvGrpSpPr>
            <p:cNvPr id="24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高危孕妇的密切监测</a:t>
                </a:r>
                <a:endParaRPr/>
              </a:p>
            </p:txBody>
          </p:sp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及时发现并处理高危因素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降低早产的风险</a:t>
                </a:r>
                <a:endParaRPr/>
              </a:p>
            </p:txBody>
          </p:sp>
        </p:grpSp>
        <p:grpSp>
          <p:nvGrpSpPr>
            <p:cNvPr id="24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生殖道感染和炎症的筛查</a:t>
                </a:r>
                <a:endParaRPr/>
              </a:p>
            </p:txBody>
          </p:sp>
          <p:sp>
            <p:nvSpPr>
              <p:cNvPr id="24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预防感染导致的早产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及时发现并治疗感染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产前检查与评估的重要性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药物治疗：</a:t>
                </a:r>
                <a:endParaRPr/>
              </a:p>
            </p:txBody>
          </p:sp>
          <p:sp>
            <p:nvSpPr>
              <p:cNvPr id="25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抑制子宫收缩的药物（如安宫缩）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抗生素（如青霉素、红霉素）</a:t>
                </a:r>
                <a:endParaRPr/>
              </a:p>
            </p:txBody>
          </p:sp>
        </p:grpSp>
        <p:grpSp>
          <p:nvGrpSpPr>
            <p:cNvPr id="25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卧床休息：</a:t>
                </a:r>
                <a:endParaRPr/>
              </a:p>
            </p:txBody>
          </p:sp>
          <p:sp>
            <p:nvSpPr>
              <p:cNvPr id="26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减轻子宫收缩的压力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缓解孕妇的不适症状</a:t>
                </a:r>
                <a:endParaRPr/>
              </a:p>
            </p:txBody>
          </p:sp>
        </p:grpSp>
        <p:grpSp>
          <p:nvGrpSpPr>
            <p:cNvPr id="26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心理支持：</a:t>
                </a:r>
                <a:endParaRPr/>
              </a:p>
            </p:txBody>
          </p:sp>
          <p:sp>
            <p:nvSpPr>
              <p:cNvPr id="26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减轻孕妇的焦虑和压力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增强孕妇的信心和应对能力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医生建议与治疗方案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先兆早产的预防与自我管理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组合 11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保持良好的生活习惯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适当的运动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避免过度劳累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适当减轻工作负担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适当休息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注意个人卫生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避免接触感染源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组合 26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遵医嘱用药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按时服用孕期维生素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预防先兆早产的日常生活措施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https://d.book118.com/545320143003011114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先兆早产：识别与应对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2024-09-20T23:08:39.024</cp:lastPrinted>
  <dcterms:created xsi:type="dcterms:W3CDTF">2024-09-20T15:08:39Z</dcterms:created>
  <dcterms:modified xsi:type="dcterms:W3CDTF">2024-09-20T15:08:40Z</dcterms:modified>
</cp:coreProperties>
</file>