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667849-08D8-4AC1-8977-501033F97D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73D2CA-5457-4BF0-BF9E-DDC4B6CE5F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B1D7A9-553A-46E5-A298-861C5D6876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8D8F35-1A78-4E6F-85A2-08C68DA390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8B4F08E-D8AB-46A9-B05A-4AF2378FEF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9F89C24-11EF-43A9-A098-A5300B1B6E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AE8E7CB-95F0-474A-95CC-EAC89DED3F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65B748-B219-4E4C-BCBD-E90416350D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A1ECD9-994A-485F-A48B-F7CA86FEBC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B933E2-E97D-4F54-9604-52BBC67147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A8ADD8-519C-4CBF-A4F8-C1E5E495B5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5320321320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最新内科护理课件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内科护理基础知识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常见内科疾病的护理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内科护理操作技能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案例分析与实践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000" r="31000"/>
          <a:stretch>
            <a:fillRect/>
          </a:stretch>
        </p:blipFill>
        <p:spPr>
          <a:xfrm>
            <a:off x="1241255" y="1314002"/>
            <a:ext cx="2902138" cy="509023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课程背景</a:t>
              </a:r>
            </a:p>
          </p:txBody>
        </p:sp>
      </p:grpSp>
      <p:cxnSp>
        <p:nvCxnSpPr>
          <p:cNvPr id="25" name="Connector 25"/>
          <p:cNvCxnSpPr/>
          <p:nvPr/>
        </p:nvCxnSpPr>
        <p:spPr>
          <a:xfrm>
            <a:off x="4146550" y="1868488"/>
            <a:ext cx="141922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3970338" y="3735388"/>
            <a:ext cx="230187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>
            <a:off x="2298700" y="5591175"/>
            <a:ext cx="2921000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8" name="Freeform 28"/>
          <p:cNvSpPr/>
          <p:nvPr/>
        </p:nvSpPr>
        <p:spPr>
          <a:xfrm>
            <a:off x="5541931" y="1397032"/>
            <a:ext cx="1192244" cy="973169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643563" y="1495425"/>
            <a:ext cx="773144" cy="77628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5986463" y="3243263"/>
            <a:ext cx="1192244" cy="971550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088094" y="3341656"/>
            <a:ext cx="773144" cy="77466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918043" y="5105400"/>
            <a:ext cx="1193768" cy="971550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022818" y="5203793"/>
            <a:ext cx="774668" cy="77466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5753100" y="1618821"/>
            <a:ext cx="693277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176010" y="3464243"/>
            <a:ext cx="6972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118735" y="5326380"/>
            <a:ext cx="6972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861239" y="1206532"/>
            <a:ext cx="4364355" cy="135716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当前医疗技术的快速发展对内科护理提出了更高的要求，需要不断更新护理知识和技能。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178707" y="3037856"/>
            <a:ext cx="4364355" cy="1377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随着人口老龄化和慢性病患者的增多，内科护理的需求日益增加，需要提高护理质量和效率。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118675" y="4936127"/>
            <a:ext cx="4362450" cy="1348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传统的内科护理培训方式已不能满足现代医疗的需求，需要引入新的培训方法和手段。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8792" r="18792"/>
          <a:stretch>
            <a:fillRect/>
          </a:stretch>
        </p:blipFill>
        <p:spPr>
          <a:xfrm>
            <a:off x="652455" y="1326357"/>
            <a:ext cx="3050441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4542" r="14542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8833" r="18833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掌握内科护理的新理念、新知识和新技能，提高护理人员的专业水平。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培养护理人员解决问题的能力、团队协作精神和创新思维。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提高护理人员在内科护理实践中的应对能力和服务质量，为患者提供更好的护理服务。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内科护理基础知识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130" r="24130"/>
          <a:stretch>
            <a:fillRect/>
          </a:stretch>
        </p:blipFill>
        <p:spPr>
          <a:xfrm>
            <a:off x="1256535" y="1126660"/>
            <a:ext cx="3172115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内科疾病定义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内科疾病是指以非外伤性原因引起的系统性疾病，涉及人体多个器官和系统。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内科疾病特点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内科疾病通常病程较长，病情复杂，需要综合治疗和管理。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内科疾病常见类型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心血管疾病、呼吸系统疾病、消化系统疾病、内分泌系统疾病等。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内科疾病概述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原发性内科疾病和继发性内科疾病。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按病因分类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9482" r="19482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急性内科疾病和慢性内科疾病。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按病情分类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药物治疗和非药物治疗。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按治疗分类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内科疾病的分类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3232150"/>
            <a:ext cx="12192000" cy="36258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408081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98856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89631" y="1698593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82025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408081" y="4497387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通过询问患者症状、家族史、生活习惯等，了解患者情况。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98856" y="4497387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对患者的身体进行全面检查，包括一般检查、心肺听诊、腹部触诊等。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89631" y="4531775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通过血液、尿液、粪便等标本进行化验，检测相关指标。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582025" y="4531775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借助X线、超声、CT等影像学手段，观察人体内部结构。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408081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病史采集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3798856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体格检查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189631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582025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影像学检查</a:t>
            </a:r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08081" y="1897094"/>
            <a:ext cx="2133600" cy="2133600"/>
          </a:xfrm>
          <a:prstGeom prst="rect">
            <a:avLst/>
          </a:prstGeom>
        </p:spPr>
      </p:pic>
      <p:pic>
        <p:nvPicPr>
          <p:cNvPr id="16" name="Picture 1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98856" y="1897094"/>
            <a:ext cx="2133600" cy="2133600"/>
          </a:xfrm>
          <a:prstGeom prst="rect">
            <a:avLst/>
          </a:prstGeom>
        </p:spPr>
      </p:pic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89631" y="1897094"/>
            <a:ext cx="2133600" cy="2133600"/>
          </a:xfrm>
          <a:prstGeom prst="rect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82025" y="1897094"/>
            <a:ext cx="2133600" cy="2133600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内科疾病的诊断方法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常见内科疾病的护理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关注患者的心理健康状况，提供心理疏导和支持，帮助患者保持良好的心态。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生活方式调整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指导患者保持健康的生活方式，包括合理饮食、适量运动、戒烟限酒等。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协助医生制定药物治疗计划，确保患者按时服药，并注意观察药物反应。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心血管疾病患者的护理需要关注病情监测、药物治疗、生活方式的调整以及心理支持。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病情监测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密切观察患者的生命体征，如心率、血压、呼吸等，及时发现异常情况。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心血管疾病的护理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815" r="19815"/>
          <a:stretch>
            <a:fillRect/>
          </a:stretch>
        </p:blipFill>
        <p:spPr>
          <a:xfrm>
            <a:off x="6913630" y="790094"/>
            <a:ext cx="4562665" cy="566833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2470150" y="1725613"/>
            <a:ext cx="1614488" cy="46672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606925" y="1597025"/>
            <a:ext cx="3244850" cy="72548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06925" y="2544763"/>
            <a:ext cx="3244850" cy="72707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606925" y="3494088"/>
            <a:ext cx="3244850" cy="725487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606925" y="4443413"/>
            <a:ext cx="3244850" cy="725487"/>
          </a:xfrm>
          <a:prstGeom prst="rect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06925" y="5392738"/>
            <a:ext cx="3244850" cy="725487"/>
          </a:xfrm>
          <a:prstGeom prst="rect">
            <a:avLst/>
          </a:pr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16200000">
            <a:off x="3984625" y="1700213"/>
            <a:ext cx="722313" cy="522287"/>
          </a:xfrm>
          <a:prstGeom prst="trapezoid">
            <a:avLst>
              <a:gd name="adj" fmla="val 25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159000" y="2676525"/>
            <a:ext cx="1925638" cy="46672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16200000">
            <a:off x="3984625" y="2649538"/>
            <a:ext cx="722313" cy="522287"/>
          </a:xfrm>
          <a:prstGeom prst="trapezoid">
            <a:avLst>
              <a:gd name="adj" fmla="val 25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852613" y="3624263"/>
            <a:ext cx="2232025" cy="466725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16200000">
            <a:off x="3984625" y="3598863"/>
            <a:ext cx="722313" cy="522287"/>
          </a:xfrm>
          <a:prstGeom prst="trapezoid">
            <a:avLst>
              <a:gd name="adj" fmla="val 25000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550988" y="4573588"/>
            <a:ext cx="2533650" cy="466725"/>
          </a:xfrm>
          <a:prstGeom prst="rect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 rot="16200000">
            <a:off x="3984626" y="4546600"/>
            <a:ext cx="722312" cy="522287"/>
          </a:xfrm>
          <a:prstGeom prst="trapezoid">
            <a:avLst>
              <a:gd name="adj" fmla="val 25000"/>
            </a:avLst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11250" y="5529263"/>
            <a:ext cx="2973388" cy="466725"/>
          </a:xfrm>
          <a:prstGeom prst="rect">
            <a:avLst/>
          </a:pr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 rot="16200000">
            <a:off x="3984625" y="5491163"/>
            <a:ext cx="722313" cy="522287"/>
          </a:xfrm>
          <a:prstGeom prst="trapezoid">
            <a:avLst>
              <a:gd name="adj" fmla="val 25000"/>
            </a:avLst>
          </a:pr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355440" y="118708"/>
            <a:ext cx="8413466" cy="619125"/>
            <a:chOff x="355440" y="118708"/>
            <a:chExt cx="8413466" cy="619125"/>
          </a:xfrm>
        </p:grpSpPr>
        <p:sp>
          <p:nvSpPr>
            <p:cNvPr id="19" name="TextBox 19"/>
            <p:cNvSpPr txBox="1"/>
            <p:nvPr/>
          </p:nvSpPr>
          <p:spPr>
            <a:xfrm>
              <a:off x="948881" y="118708"/>
              <a:ext cx="7820025" cy="619125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12000"/>
                </a:lnSpc>
              </a:pPr>
              <a:r>
                <a:rPr lang="en-US" sz="2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呼吸系统疾病的护理</a:t>
              </a:r>
            </a:p>
          </p:txBody>
        </p:sp>
        <p:sp>
          <p:nvSpPr>
            <p:cNvPr id="20" name="AutoShape 20"/>
            <p:cNvSpPr/>
            <p:nvPr/>
          </p:nvSpPr>
          <p:spPr>
            <a:xfrm>
              <a:off x="355440" y="277586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49257" y="275282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38379" y="276623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24819" y="283630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06988" y="280402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355440" y="369597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49257" y="367292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38379" y="368633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24819" y="375641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06988" y="372412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355440" y="461608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49257" y="459303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38379" y="460644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24819" y="467652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06988" y="464423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355440" y="553618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49257" y="551314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38379" y="552655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24819" y="559663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06988" y="556434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0" name="TextBox 40"/>
          <p:cNvSpPr txBox="1"/>
          <p:nvPr/>
        </p:nvSpPr>
        <p:spPr>
          <a:xfrm>
            <a:off x="2370277" y="1725613"/>
            <a:ext cx="1923592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2232063" y="2674938"/>
            <a:ext cx="1923592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呼吸道通畅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2006830" y="3623469"/>
            <a:ext cx="1923592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氧疗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1852613" y="4572794"/>
            <a:ext cx="1923592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排痰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684494" y="5522119"/>
            <a:ext cx="1923592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预防感染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693239" y="1627505"/>
            <a:ext cx="3158536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呼吸系统疾病患者的护理需要注重呼吸道通畅、氧疗、排痰、预防感染等方面。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693239" y="2573655"/>
            <a:ext cx="3158536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保持室内空气流通，定期清洁患者呼吸道，协助患者排痰。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4693239" y="3522345"/>
            <a:ext cx="3158536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根据医生指示，为患者提供适当的氧疗，确保患者氧饱和度维持在正常水平。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693239" y="4471988"/>
            <a:ext cx="3158536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指导患者正确的咳嗽和排痰方式，促进痰液排出。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693239" y="5421630"/>
            <a:ext cx="3158536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注意患者保暖，避免与感染源接触，预防呼吸道感染。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H="1">
            <a:off x="2266950" y="2012950"/>
            <a:ext cx="9925050" cy="4845050"/>
          </a:xfrm>
          <a:prstGeom prst="triangle">
            <a:avLst>
              <a:gd name="adj" fmla="val 0"/>
            </a:avLst>
          </a:prstGeom>
          <a:blipFill dpi="0" rotWithShape="1">
            <a:blip r:embed="rId2">
              <a:alphaModFix/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V="1">
            <a:off x="1966913" y="6027738"/>
            <a:ext cx="1973262" cy="985837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4" name="AutoShape 4"/>
          <p:cNvSpPr/>
          <p:nvPr/>
        </p:nvSpPr>
        <p:spPr>
          <a:xfrm rot="2700000">
            <a:off x="4090988" y="5378450"/>
            <a:ext cx="723900" cy="7239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 flipV="1">
            <a:off x="4991100" y="5230813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6" name="AutoShape 6"/>
          <p:cNvSpPr/>
          <p:nvPr/>
        </p:nvSpPr>
        <p:spPr>
          <a:xfrm rot="2700000">
            <a:off x="5791200" y="4559300"/>
            <a:ext cx="723900" cy="72390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V="1">
            <a:off x="6677025" y="4410075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8" name="AutoShape 8"/>
          <p:cNvSpPr/>
          <p:nvPr/>
        </p:nvSpPr>
        <p:spPr>
          <a:xfrm rot="2700000">
            <a:off x="7454900" y="3749675"/>
            <a:ext cx="723900" cy="72390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 flipV="1">
            <a:off x="8316913" y="3598863"/>
            <a:ext cx="598487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0" name="Connector 10"/>
          <p:cNvCxnSpPr/>
          <p:nvPr/>
        </p:nvCxnSpPr>
        <p:spPr>
          <a:xfrm flipV="1">
            <a:off x="10059988" y="1960563"/>
            <a:ext cx="2282825" cy="109220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1" name="Connector 11"/>
          <p:cNvCxnSpPr/>
          <p:nvPr/>
        </p:nvCxnSpPr>
        <p:spPr>
          <a:xfrm>
            <a:off x="936625" y="5559425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2873375" y="4413250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>
            <a:off x="4702175" y="3371850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6293055" y="2249488"/>
            <a:ext cx="2614612" cy="0"/>
          </a:xfrm>
          <a:prstGeom prst="line">
            <a:avLst/>
          </a:prstGeom>
          <a:ln w="6350">
            <a:solidFill>
              <a:schemeClr val="dk1"/>
            </a:solidFill>
            <a:prstDash val="dash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5680775" y="1185863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192588" y="2351088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2397125" y="3321050"/>
            <a:ext cx="2647950" cy="39528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98463" y="4514850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5942712" y="1157288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454525" y="2326005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饮食调整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2672304" y="3273425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0401" y="4492943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并发症预防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064251" y="1465262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消化系统疾病患者的护理需关注饮食调整、药物治疗、并发症预防等方面。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17039" y="2626606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根据患者的病情制定合理的饮食计划，给予易消化、营养丰富的食物。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829310" y="3652203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协助医生制定药物治疗计划，确保患者按时服药，并注意观察药物反应。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818089" y="4836890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密切观察患者病情变化，预防并发症的发生，如电解质紊乱、脱水等。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82934" y="3775250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819234" y="4591137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119022" y="5410287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0" name="AutoShape 30"/>
          <p:cNvSpPr/>
          <p:nvPr/>
        </p:nvSpPr>
        <p:spPr>
          <a:xfrm rot="2700000">
            <a:off x="9081813" y="2848704"/>
            <a:ext cx="745088" cy="74508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9120441" y="2921881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消化系统疾病的护理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https://d.book118.com/545320321320011042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2024-09-04T07:54:36.157</cp:lastPrinted>
  <dcterms:created xsi:type="dcterms:W3CDTF">2024-09-03T23:54:36Z</dcterms:created>
  <dcterms:modified xsi:type="dcterms:W3CDTF">2024-09-03T23:54:37Z</dcterms:modified>
</cp:coreProperties>
</file>