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D560-DB58-4E34-87DB-49A65448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F0D9-E649-4D09-A22F-4BA25A2D0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C5CFD-6B16-4514-917F-A976BA94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FD777-89D2-400F-8703-4CD4F8B3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8E9DC-F783-4EEB-A260-49247BEC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37576-00F8-4F81-9EFA-94CCB15A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7F655-6D67-4F6D-A8C6-13F236ED4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7B0C1-9D77-41CC-8ABF-9E6C9070C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764E5-920A-46AC-932D-69BF84F0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B364-8779-4BB8-AC28-F7E51C2D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7C8E8-C715-4DB6-A587-0DFDE5AE6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34104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899642" y="1833494"/>
            <a:ext cx="6588759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9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对行业的竞争分析报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472398" y="1581004"/>
            <a:ext cx="20415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3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  <a:endParaRPr lang="Microsoft YaHei" altLang="Microsoft YaHei" sz="24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777394" y="2397923"/>
            <a:ext cx="2646045" cy="1935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97"/>
              </a:lnSpc>
            </a:pPr>
            <a:endParaRPr lang="Arial" altLang="Arial" sz="100"/>
          </a:p>
          <a:p>
            <a:pPr marL="756371" algn="l" rtl="0" eaLnBrk="0">
              <a:lnSpc>
                <a:spcPct val="67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marL="12700" algn="l" rtl="0" eaLnBrk="0">
              <a:lnSpc>
                <a:spcPts val="8938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1174638" y="1651034"/>
            <a:ext cx="4405629" cy="2259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3"/>
              </a:lnSpc>
            </a:pPr>
            <a:endParaRPr lang="Arial" altLang="Arial" sz="100"/>
          </a:p>
          <a:p>
            <a:pPr marL="14148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Microsoft YaHei" altLang="Microsoft YaHei" sz="1800"/>
          </a:p>
          <a:p>
            <a:pPr marL="16700" indent="-2857" algn="l" rtl="0" eaLnBrk="0">
              <a:lnSpc>
                <a:spcPct val="123000"/>
              </a:lnSpc>
              <a:spcBef>
                <a:spcPts val="120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业的起始背景，包括技术发展、市场需求等因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148" algn="l" rtl="0" eaLnBrk="0">
              <a:lnSpc>
                <a:spcPct val="91000"/>
              </a:lnSpc>
              <a:spcBef>
                <a:spcPts val="545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分析行业在国民经济中的地位，对经济增长的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1174638" y="5240664"/>
            <a:ext cx="44056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54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影响行业发展的政策法规，包括国家政策、地方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政策等。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1210920" y="378647"/>
            <a:ext cx="154495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sp>
        <p:nvSpPr>
          <p:cNvPr id="23" name="textbox 23"/>
          <p:cNvSpPr/>
          <p:nvPr/>
        </p:nvSpPr>
        <p:spPr>
          <a:xfrm>
            <a:off x="1175629" y="4758170"/>
            <a:ext cx="937894" cy="27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endParaRPr lang="Microsoft YaHei" altLang="Microsoft YaHei" sz="18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1097469" y="3185388"/>
            <a:ext cx="4024629" cy="2694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6"/>
              </a:lnSpc>
            </a:pPr>
            <a:endParaRPr lang="Arial" altLang="Arial" sz="100"/>
          </a:p>
          <a:p>
            <a:pPr marL="1737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2300"/>
          </a:p>
          <a:p>
            <a:pPr marL="13461" indent="-380" algn="l" rtl="0" eaLnBrk="0">
              <a:lnSpc>
                <a:spcPct val="123000"/>
              </a:lnSpc>
              <a:spcBef>
                <a:spcPts val="116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行业内具有代表性的大型企业，分析其市场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3026" algn="l" rtl="0" eaLnBrk="0">
              <a:lnSpc>
                <a:spcPct val="91000"/>
              </a:lnSpc>
              <a:spcBef>
                <a:spcPts val="697"/>
              </a:spcBef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3461" indent="-76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行业的区域分布情况，包括主要集中地区和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发展趋势。</a:t>
            </a:r>
            <a:endParaRPr lang="Microsoft YaHei" altLang="Microsoft YaHei" sz="1500"/>
          </a:p>
        </p:txBody>
      </p:sp>
      <p:sp>
        <p:nvSpPr>
          <p:cNvPr id="50" name="textbox 50"/>
          <p:cNvSpPr/>
          <p:nvPr/>
        </p:nvSpPr>
        <p:spPr>
          <a:xfrm>
            <a:off x="1098421" y="1576634"/>
            <a:ext cx="3796665" cy="783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4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统计行业的总体规模，如产值、就业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数等。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1210920" y="378647"/>
            <a:ext cx="154495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3000"/>
          </a:p>
        </p:txBody>
      </p:sp>
      <p:sp>
        <p:nvSpPr>
          <p:cNvPr id="52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76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8634CD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816BB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textbox 82"/>
          <p:cNvSpPr/>
          <p:nvPr/>
        </p:nvSpPr>
        <p:spPr>
          <a:xfrm>
            <a:off x="496411" y="4660662"/>
            <a:ext cx="3797934" cy="1026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29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3444176" indent="-3431476" algn="l" rtl="0" eaLnBrk="0">
              <a:lnSpc>
                <a:spcPct val="145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市场需求的增长趋势，预测未来市场需   </a:t>
            </a:r>
            <a:r>
              <a:rPr sz="10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0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000"/>
          </a:p>
        </p:txBody>
      </p:sp>
      <p:sp>
        <p:nvSpPr>
          <p:cNvPr id="83" name="textbox 83"/>
          <p:cNvSpPr/>
          <p:nvPr/>
        </p:nvSpPr>
        <p:spPr>
          <a:xfrm>
            <a:off x="8167452" y="4661252"/>
            <a:ext cx="3643629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62"/>
              </a:lnSpc>
            </a:pPr>
            <a:endParaRPr lang="Arial" altLang="Arial" sz="100"/>
          </a:p>
          <a:p>
            <a:pPr marL="27711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4223" indent="-1523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行业内企业在国际市场上的竞争力，以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及国际市场的开拓情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4" name="textbox 84"/>
          <p:cNvSpPr/>
          <p:nvPr/>
        </p:nvSpPr>
        <p:spPr>
          <a:xfrm>
            <a:off x="4308824" y="1385584"/>
            <a:ext cx="3607434" cy="758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48"/>
              </a:lnSpc>
            </a:pPr>
            <a:endParaRPr lang="Arial" altLang="Arial" sz="100"/>
          </a:p>
          <a:p>
            <a:pPr marL="123703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分析行业内的新技术、新产品的发展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5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4121484" y="2401809"/>
            <a:ext cx="3959225" cy="1999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41228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algn="l" rtl="0" eaLnBrk="0">
              <a:lnSpc>
                <a:spcPct val="163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9" name="picture 1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10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C95E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1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BC95E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2" name="textbox 112"/>
            <p:cNvSpPr/>
            <p:nvPr/>
          </p:nvSpPr>
          <p:spPr>
            <a:xfrm>
              <a:off x="315587" y="217798"/>
              <a:ext cx="307022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593"/>
                </a:lnSpc>
              </a:pPr>
              <a:endParaRPr lang="Arial" altLang="Arial" sz="100"/>
            </a:p>
            <a:p>
              <a:pPr marL="25194" algn="l" rtl="0" eaLnBrk="0">
                <a:lnSpc>
                  <a:spcPct val="92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直接竞争对手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与目标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企业在同一行业中，提供相同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或类似产品或服务的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13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C95E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4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BC95E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5" name="textbox 115"/>
            <p:cNvSpPr/>
            <p:nvPr/>
          </p:nvSpPr>
          <p:spPr>
            <a:xfrm>
              <a:off x="313491" y="217798"/>
              <a:ext cx="3072764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593"/>
                </a:lnSpc>
              </a:pPr>
              <a:endParaRPr lang="Arial" altLang="Arial" sz="100"/>
            </a:p>
            <a:p>
              <a:pPr marL="34633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间接竞争对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与目标企业产品或服务相关的企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，通过提供替代品或满足不同消费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者需求的企业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16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C95E8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7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BC95E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8" name="textbox 118"/>
            <p:cNvSpPr/>
            <p:nvPr/>
          </p:nvSpPr>
          <p:spPr>
            <a:xfrm>
              <a:off x="314825" y="217390"/>
              <a:ext cx="307149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874"/>
                </a:lnSpc>
              </a:pPr>
              <a:endParaRPr lang="Arial" altLang="Arial" sz="100"/>
            </a:p>
            <a:p>
              <a:pPr marL="25140" algn="l" rtl="0" eaLnBrk="0">
                <a:lnSpc>
                  <a:spcPct val="92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在竞争对手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142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入行业的新企业，带来新的生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产能力和资源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19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C95E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0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BC95E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1" name="textbox 121"/>
            <p:cNvSpPr/>
            <p:nvPr/>
          </p:nvSpPr>
          <p:spPr>
            <a:xfrm>
              <a:off x="313301" y="218001"/>
              <a:ext cx="3072764" cy="1238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651"/>
                </a:lnSpc>
              </a:pPr>
              <a:endParaRPr lang="Arial" altLang="Arial" sz="100"/>
            </a:p>
            <a:p>
              <a:pPr marL="26461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替代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品竞争对手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523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与目标企业产品不同的产品，满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足相同市场需求的企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业。</a:t>
              </a:r>
              <a:endParaRPr lang="Microsoft YaHei" altLang="Microsoft YaHei" sz="1500"/>
            </a:p>
          </p:txBody>
        </p:sp>
      </p:grpSp>
      <p:sp>
        <p:nvSpPr>
          <p:cNvPr id="122" name="textbox 122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45" name="textbox 145"/>
          <p:cNvSpPr/>
          <p:nvPr/>
        </p:nvSpPr>
        <p:spPr>
          <a:xfrm>
            <a:off x="2362515" y="4915423"/>
            <a:ext cx="4177665" cy="666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集中度低</a:t>
            </a:r>
            <a:endParaRPr lang="Microsoft YaHei" altLang="Microsoft YaHei" sz="1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893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行业中企业数量较多，市场份额分散，竞争激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6" name="textbox 146"/>
          <p:cNvSpPr/>
          <p:nvPr/>
        </p:nvSpPr>
        <p:spPr>
          <a:xfrm>
            <a:off x="2362708" y="3581619"/>
            <a:ext cx="4023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存在一定数量的竞争者，市场份额相对分</a:t>
            </a:r>
            <a:endParaRPr lang="Microsoft YaHei" altLang="Microsoft YaHei" sz="1500"/>
          </a:p>
          <a:p>
            <a:pPr marL="13461" algn="l" rtl="0" eaLnBrk="0">
              <a:lnSpc>
                <a:spcPts val="2687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2362708" y="1928045"/>
            <a:ext cx="402335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的企业数量较少，市场份额集中在少数企</a:t>
            </a:r>
            <a:endParaRPr lang="Microsoft YaHei" altLang="Microsoft YaHei" sz="1500"/>
          </a:p>
          <a:p>
            <a:pPr marL="13271" algn="l" rtl="0" eaLnBrk="0">
              <a:lnSpc>
                <a:spcPts val="2685"/>
              </a:lnSpc>
            </a:pPr>
            <a:r>
              <a:rPr sz="14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业手中。</a:t>
            </a:r>
            <a:endParaRPr lang="Microsoft YaHei" altLang="Microsoft YaHei" sz="1400"/>
          </a:p>
        </p:txBody>
      </p:sp>
      <p:sp>
        <p:nvSpPr>
          <p:cNvPr id="148" name="textbox 148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BC95E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49" name="textbox 149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BC95E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50" name="textbox 150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BC95E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2694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textbox 172"/>
          <p:cNvSpPr/>
          <p:nvPr/>
        </p:nvSpPr>
        <p:spPr>
          <a:xfrm>
            <a:off x="2362515" y="3149571"/>
            <a:ext cx="104266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集中度适中</a:t>
            </a:r>
            <a:endParaRPr lang="Microsoft YaHei" altLang="Microsoft YaHei" sz="1600"/>
          </a:p>
        </p:txBody>
      </p:sp>
      <p:sp>
        <p:nvSpPr>
          <p:cNvPr id="173" name="textbox 173"/>
          <p:cNvSpPr/>
          <p:nvPr/>
        </p:nvSpPr>
        <p:spPr>
          <a:xfrm>
            <a:off x="2362515" y="1470795"/>
            <a:ext cx="83883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集中度高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5" name="picture 1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176" name="table 176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69"/>
                        </a:lnSpc>
                      </a:pPr>
                      <a:endParaRPr lang="Arial" altLang="Arial" sz="100"/>
                    </a:p>
                    <a:p>
                      <a:pPr marL="1584900" algn="l" rtl="0" eaLnBrk="0">
                        <a:lnSpc>
                          <a:spcPct val="92000"/>
                        </a:lnSpc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市场领导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者</a:t>
                      </a:r>
                      <a:endParaRPr lang="Microsoft YaHei" altLang="Microsoft YaHei" sz="2300"/>
                    </a:p>
                    <a:p>
                      <a:pPr marL="2125958" indent="-1620773" algn="l" rtl="0" eaLnBrk="0">
                        <a:lnSpc>
                          <a:spcPct val="123000"/>
                        </a:lnSpc>
                        <a:spcBef>
                          <a:spcPts val="299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拥有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最大的市场份额，对市场具有较大影响         </a:t>
                      </a:r>
                      <a:r>
                        <a:rPr sz="15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力。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8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7" name="table 177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584901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市场挑战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者</a:t>
                      </a:r>
                      <a:endParaRPr lang="Microsoft YaHei" altLang="Microsoft YaHei" sz="2300"/>
                    </a:p>
                    <a:p>
                      <a:pPr marL="1459400" indent="-953834" algn="l" rtl="0" eaLnBrk="0">
                        <a:lnSpc>
                          <a:spcPct val="122000"/>
                        </a:lnSpc>
                        <a:spcBef>
                          <a:spcPts val="340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具备一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定市场份额，积极寻求扩大规模和提         </a:t>
                      </a:r>
                      <a:r>
                        <a:rPr sz="15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升市场地位的企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8FF"/>
                    </a:solidFill>
                  </a:tcPr>
                </a:tc>
              </a:tr>
            </a:tbl>
          </a:graphicData>
        </a:graphic>
      </p:graphicFrame>
      <p:sp>
        <p:nvSpPr>
          <p:cNvPr id="178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FAF5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79" name="table 179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73"/>
                        </a:lnSpc>
                      </a:pPr>
                      <a:endParaRPr lang="Arial" altLang="Arial" sz="100"/>
                    </a:p>
                    <a:p>
                      <a:pPr marL="1584900" algn="l" rtl="0" eaLnBrk="0">
                        <a:lnSpc>
                          <a:spcPct val="92000"/>
                        </a:lnSpc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市场追随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者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50537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跟随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市场领导者步伐，力求保持市场份额的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0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FAF5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1" name="table 181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584901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市场利基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AF79D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者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728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专注于某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一特定市场或产品，力求在特定领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62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2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7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textbox 188"/>
          <p:cNvSpPr/>
          <p:nvPr/>
        </p:nvSpPr>
        <p:spPr>
          <a:xfrm>
            <a:off x="1211682" y="377885"/>
            <a:ext cx="2686685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37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场份额</a:t>
            </a:r>
            <a:endParaRPr lang="Microsoft YaHei" altLang="Microsoft YaHei" sz="3000"/>
          </a:p>
        </p:txBody>
      </p:sp>
      <p:sp>
        <p:nvSpPr>
          <p:cNvPr id="189" name="textbox 189"/>
          <p:cNvSpPr/>
          <p:nvPr/>
        </p:nvSpPr>
        <p:spPr>
          <a:xfrm>
            <a:off x="7840421" y="5601707"/>
            <a:ext cx="20828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域取得竞争优势的企业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0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textbox 192"/>
          <p:cNvSpPr/>
          <p:nvPr/>
        </p:nvSpPr>
        <p:spPr>
          <a:xfrm>
            <a:off x="3230690" y="5605326"/>
            <a:ext cx="560069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83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9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3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62F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62F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textbox 218"/>
          <p:cNvSpPr/>
          <p:nvPr/>
        </p:nvSpPr>
        <p:spPr>
          <a:xfrm>
            <a:off x="1211682" y="378266"/>
            <a:ext cx="6570980" cy="154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争优势</a:t>
            </a:r>
            <a:endParaRPr lang="Microsoft YaHei" altLang="Microsoft YaHei" sz="30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1037464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具备先进的技术和研发能力，能够提供优质的产品或服务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企业。</a:t>
            </a:r>
            <a:endParaRPr lang="Microsoft YaHei" altLang="Microsoft YaHei" sz="1500"/>
          </a:p>
        </p:txBody>
      </p:sp>
      <p:sp>
        <p:nvSpPr>
          <p:cNvPr id="219" name="textbox 219"/>
          <p:cNvSpPr/>
          <p:nvPr/>
        </p:nvSpPr>
        <p:spPr>
          <a:xfrm>
            <a:off x="2613808" y="4998797"/>
            <a:ext cx="6689725" cy="767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49137" algn="l" rtl="0" eaLnBrk="0">
              <a:lnSpc>
                <a:spcPct val="91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能够通过有效成本控制和资源利用，提供价格竞争力较强的产品或服务的企业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0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3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textbox 225"/>
          <p:cNvSpPr/>
          <p:nvPr/>
        </p:nvSpPr>
        <p:spPr>
          <a:xfrm>
            <a:off x="2236446" y="3714561"/>
            <a:ext cx="6308090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7976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具备完善的销售渠道和客户关系管理能力，能够快速响应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场需求的企业。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2627095" y="2433870"/>
            <a:ext cx="4199890" cy="769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34897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拥有知名品牌，具有品牌忠诚度和美誉度的企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7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1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1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5" name="textbox 255"/>
          <p:cNvSpPr/>
          <p:nvPr/>
        </p:nvSpPr>
        <p:spPr>
          <a:xfrm>
            <a:off x="4121484" y="2401809"/>
            <a:ext cx="3959225" cy="1999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41228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algn="l" rtl="0" eaLnBrk="0">
              <a:lnSpc>
                <a:spcPct val="163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竞争策略分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https://d.book118.com/545334104201011121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2024-09-24T14:37:29.362</cp:lastPrinted>
  <dcterms:created xsi:type="dcterms:W3CDTF">2024-09-24T06:37:29Z</dcterms:created>
  <dcterms:modified xsi:type="dcterms:W3CDTF">2024-09-24T06:37:30Z</dcterms:modified>
</cp:coreProperties>
</file>