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emf" ContentType="image/x-emf"/>
  <Default Extension="wdp" ContentType="image/vnd.ms-photo"/>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51435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68D230F3-CF80-4859-8CE7-A43EE81993B5}" styleName="Light Style 1 - Accent 6">
    <a:wholeTbl>
      <a:tcTxStyle>
        <a:fontRef idx="minor"/>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fill>
          <a:solidFill>
            <a:schemeClr val="accent6">
              <a:alpha val="20000"/>
            </a:schemeClr>
          </a:solidFill>
        </a:fill>
      </a:tcStyle>
    </a:band1H>
    <a:band1V>
      <a:tcStyle>
        <a:fill>
          <a:solidFill>
            <a:schemeClr val="accent6">
              <a:alpha val="20000"/>
            </a:schemeClr>
          </a:solidFill>
        </a:fill>
      </a:tcStyle>
    </a:band1V>
    <a:lastCol>
      <a:tcTxStyle b="on"/>
    </a:lastCol>
    <a:firstCol>
      <a:tcTxStyle b="on"/>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emf" /><Relationship Id="rId2" Type="http://schemas.openxmlformats.org/officeDocument/2006/relationships/image" Target="../media/image2.emf"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1E2EE4-C4FE-45F9-9024-E861A9167B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7B2108-6004-4D14-A870-13BA8A093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5526FE-70F9-4CA7-87F3-F2904B4B1C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3AD26D-BCA9-424A-8B92-FF65100B8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1D8D50-F123-4326-BC52-8C95FE02C0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5F1CF8-8BAC-4E6F-9AE8-BE5FF881CA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4DA85E-2EC8-4DF6-9C4F-EEEF7457BE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D042D-642D-40B2-94E9-714997EDFD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EEBBD3-3455-474D-9E16-53726C2484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9242FA-D658-4CAA-820C-A359B89F34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35F75B-8071-48A9-8128-6C50081FD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9" name="Freeform 7"/>
          <p:cNvSpPr/>
          <p:nvPr/>
        </p:nvSpPr>
        <p:spPr bwMode="auto">
          <a:xfrm>
            <a:off x="1" y="0"/>
            <a:ext cx="3814763" cy="5143500"/>
          </a:xfrm>
          <a:prstGeom prst="parallelogram">
            <a:avLst>
              <a:gd name="adj" fmla="val 18186"/>
            </a:avLst>
          </a:prstGeom>
          <a:solidFill>
            <a:schemeClr val="accent1">
              <a:alpha val="60000"/>
            </a:schemeClr>
          </a:solidFill>
          <a:ln>
            <a:noFill/>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6" name="AutoShape 3"/>
          <p:cNvSpPr>
            <a:spLocks noChangeAspect="1" noChangeArrowheads="1" noTextEdit="1"/>
          </p:cNvSpPr>
          <p:nvPr/>
        </p:nvSpPr>
        <p:spPr bwMode="auto">
          <a:xfrm>
            <a:off x="0" y="0"/>
            <a:ext cx="916305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10" name="Freeform 8"/>
          <p:cNvSpPr/>
          <p:nvPr/>
        </p:nvSpPr>
        <p:spPr bwMode="auto">
          <a:xfrm>
            <a:off x="1" y="23812"/>
            <a:ext cx="4383881" cy="5119688"/>
          </a:xfrm>
          <a:custGeom>
            <a:gdLst>
              <a:gd name="T0" fmla="*/ 2709 w 3682"/>
              <a:gd name="T1" fmla="*/ 4300 h 4300"/>
              <a:gd name="T2" fmla="*/ 0 w 3682"/>
              <a:gd name="T3" fmla="*/ 4300 h 4300"/>
              <a:gd name="T4" fmla="*/ 0 w 3682"/>
              <a:gd name="T5" fmla="*/ 0 h 4300"/>
              <a:gd name="T6" fmla="*/ 3682 w 3682"/>
              <a:gd name="T7" fmla="*/ 0 h 4300"/>
              <a:gd name="T8" fmla="*/ 2709 w 3682"/>
              <a:gd name="T9" fmla="*/ 4300 h 4300"/>
            </a:gdLst>
            <a:cxnLst>
              <a:cxn ang="0">
                <a:pos x="T0" y="T1"/>
              </a:cxn>
              <a:cxn ang="0">
                <a:pos x="T2" y="T3"/>
              </a:cxn>
              <a:cxn ang="0">
                <a:pos x="T4" y="T5"/>
              </a:cxn>
              <a:cxn ang="0">
                <a:pos x="T6" y="T7"/>
              </a:cxn>
              <a:cxn ang="0">
                <a:pos x="T8" y="T9"/>
              </a:cxn>
            </a:cxnLst>
            <a:rect l="0" t="0" r="r" b="b"/>
            <a:pathLst>
              <a:path w="3682" h="4300">
                <a:moveTo>
                  <a:pt x="2709" y="4300"/>
                </a:moveTo>
                <a:lnTo>
                  <a:pt x="0" y="4300"/>
                </a:lnTo>
                <a:lnTo>
                  <a:pt x="0" y="0"/>
                </a:lnTo>
                <a:lnTo>
                  <a:pt x="3682" y="0"/>
                </a:lnTo>
                <a:lnTo>
                  <a:pt x="2709" y="430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12" name="Freeform 10"/>
          <p:cNvSpPr/>
          <p:nvPr/>
        </p:nvSpPr>
        <p:spPr bwMode="auto">
          <a:xfrm>
            <a:off x="88107" y="0"/>
            <a:ext cx="4069556" cy="5119688"/>
          </a:xfrm>
          <a:custGeom>
            <a:gdLst>
              <a:gd name="T0" fmla="*/ 2447 w 3418"/>
              <a:gd name="T1" fmla="*/ 4300 h 4300"/>
              <a:gd name="T2" fmla="*/ 0 w 3418"/>
              <a:gd name="T3" fmla="*/ 4300 h 4300"/>
              <a:gd name="T4" fmla="*/ 0 w 3418"/>
              <a:gd name="T5" fmla="*/ 0 h 4300"/>
              <a:gd name="T6" fmla="*/ 3418 w 3418"/>
              <a:gd name="T7" fmla="*/ 0 h 4300"/>
              <a:gd name="T8" fmla="*/ 2447 w 3418"/>
              <a:gd name="T9" fmla="*/ 4300 h 4300"/>
            </a:gdLst>
            <a:cxnLst>
              <a:cxn ang="0">
                <a:pos x="T0" y="T1"/>
              </a:cxn>
              <a:cxn ang="0">
                <a:pos x="T2" y="T3"/>
              </a:cxn>
              <a:cxn ang="0">
                <a:pos x="T4" y="T5"/>
              </a:cxn>
              <a:cxn ang="0">
                <a:pos x="T6" y="T7"/>
              </a:cxn>
              <a:cxn ang="0">
                <a:pos x="T8" y="T9"/>
              </a:cxn>
            </a:cxnLst>
            <a:rect l="0" t="0" r="r" b="b"/>
            <a:pathLst>
              <a:path w="3418" h="4300">
                <a:moveTo>
                  <a:pt x="2447" y="4300"/>
                </a:moveTo>
                <a:lnTo>
                  <a:pt x="0" y="4300"/>
                </a:lnTo>
                <a:lnTo>
                  <a:pt x="0" y="0"/>
                </a:lnTo>
                <a:lnTo>
                  <a:pt x="3418" y="0"/>
                </a:lnTo>
                <a:lnTo>
                  <a:pt x="2447" y="430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3" name="副标题 2"/>
          <p:cNvSpPr>
            <a:spLocks noGrp="1"/>
          </p:cNvSpPr>
          <p:nvPr>
            <p:ph type="subTitle" idx="1" hasCustomPrompt="1"/>
          </p:nvPr>
        </p:nvSpPr>
        <p:spPr>
          <a:xfrm>
            <a:off x="4644439" y="1930987"/>
            <a:ext cx="3978067" cy="419099"/>
          </a:xfrm>
        </p:spPr>
        <p:txBody>
          <a:bodyPr anchor="ctr">
            <a:normAutofit/>
          </a:bodyPr>
          <a:lstStyle>
            <a:lvl1pPr marL="0" indent="0" algn="r">
              <a:buNone/>
              <a:defRPr sz="1200" baseline="0">
                <a:solidFill>
                  <a:sysClr val="windowText" lastClr="000000"/>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第一节 </a:t>
            </a:r>
            <a:endParaRPr lang="zh-CN" altLang="en-US"/>
          </a:p>
        </p:txBody>
      </p:sp>
      <p:sp>
        <p:nvSpPr>
          <p:cNvPr id="2" name="标题 1"/>
          <p:cNvSpPr>
            <a:spLocks noGrp="1"/>
          </p:cNvSpPr>
          <p:nvPr>
            <p:ph type="ctrTitle" hasCustomPrompt="1"/>
          </p:nvPr>
        </p:nvSpPr>
        <p:spPr>
          <a:xfrm>
            <a:off x="4644439" y="1084684"/>
            <a:ext cx="3978067" cy="846302"/>
          </a:xfrm>
        </p:spPr>
        <p:txBody>
          <a:bodyPr anchor="ctr">
            <a:normAutofit/>
          </a:bodyPr>
          <a:lstStyle>
            <a:lvl1pPr algn="r">
              <a:defRPr sz="2700">
                <a:solidFill>
                  <a:sysClr val="windowText" lastClr="000000"/>
                </a:solidFill>
              </a:defRPr>
            </a:lvl1pPr>
          </a:lstStyle>
          <a:p>
            <a:r>
              <a:rPr lang="zh-CN" altLang="en-US" smtClean="0"/>
              <a:t>第一章 </a:t>
            </a:r>
            <a:endParaRPr lang="zh-CN" altLang="en-US"/>
          </a:p>
        </p:txBody>
      </p:sp>
      <p:grpSp>
        <p:nvGrpSpPr>
          <p:cNvPr id="5" name="组合 4"/>
          <p:cNvGrpSpPr/>
          <p:nvPr userDrawn="1"/>
        </p:nvGrpSpPr>
        <p:grpSpPr>
          <a:xfrm>
            <a:off x="1" y="0"/>
            <a:ext cx="4103894" cy="5143501"/>
            <a:chOff x="1" y="0"/>
            <a:chExt cx="5471859" cy="6858001"/>
          </a:xfrm>
        </p:grpSpPr>
        <p:sp>
          <p:nvSpPr>
            <p:cNvPr id="17" name="Freeform 7"/>
            <p:cNvSpPr/>
            <p:nvPr userDrawn="1"/>
          </p:nvSpPr>
          <p:spPr bwMode="auto">
            <a:xfrm>
              <a:off x="161926" y="0"/>
              <a:ext cx="5309934" cy="6858000"/>
            </a:xfrm>
            <a:prstGeom prst="parallelogram">
              <a:avLst>
                <a:gd name="adj" fmla="val 31121"/>
              </a:avLst>
            </a:prstGeom>
            <a:solidFill>
              <a:schemeClr val="accent1">
                <a:lumMod val="75000"/>
                <a:alpha val="16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11" name="Freeform 9"/>
            <p:cNvSpPr/>
            <p:nvPr/>
          </p:nvSpPr>
          <p:spPr bwMode="auto">
            <a:xfrm>
              <a:off x="1" y="1"/>
              <a:ext cx="5010508" cy="6858000"/>
            </a:xfrm>
            <a:custGeom>
              <a:gdLst>
                <a:gd name="T0" fmla="*/ 2447 w 3418"/>
                <a:gd name="T1" fmla="*/ 4300 h 4300"/>
                <a:gd name="T2" fmla="*/ 0 w 3418"/>
                <a:gd name="T3" fmla="*/ 4300 h 4300"/>
                <a:gd name="T4" fmla="*/ 0 w 3418"/>
                <a:gd name="T5" fmla="*/ 0 h 4300"/>
                <a:gd name="T6" fmla="*/ 3418 w 3418"/>
                <a:gd name="T7" fmla="*/ 0 h 4300"/>
                <a:gd name="T8" fmla="*/ 2447 w 3418"/>
                <a:gd name="T9" fmla="*/ 4300 h 4300"/>
              </a:gdLst>
              <a:cxnLst>
                <a:cxn ang="0">
                  <a:pos x="T0" y="T1"/>
                </a:cxn>
                <a:cxn ang="0">
                  <a:pos x="T2" y="T3"/>
                </a:cxn>
                <a:cxn ang="0">
                  <a:pos x="T4" y="T5"/>
                </a:cxn>
                <a:cxn ang="0">
                  <a:pos x="T6" y="T7"/>
                </a:cxn>
                <a:cxn ang="0">
                  <a:pos x="T8" y="T9"/>
                </a:cxn>
              </a:cxnLst>
              <a:rect l="0" t="0" r="r" b="b"/>
              <a:pathLst>
                <a:path w="3418" h="4300">
                  <a:moveTo>
                    <a:pt x="2447" y="4300"/>
                  </a:moveTo>
                  <a:lnTo>
                    <a:pt x="0" y="4300"/>
                  </a:lnTo>
                  <a:lnTo>
                    <a:pt x="0" y="0"/>
                  </a:lnTo>
                  <a:lnTo>
                    <a:pt x="3418" y="0"/>
                  </a:lnTo>
                  <a:lnTo>
                    <a:pt x="2447" y="4300"/>
                  </a:lnTo>
                  <a:close/>
                </a:path>
              </a:pathLst>
            </a:custGeom>
            <a:solidFill>
              <a:schemeClr val="tx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grpSp>
        <p:nvGrpSpPr>
          <p:cNvPr id="329" name="组合 328"/>
          <p:cNvGrpSpPr/>
          <p:nvPr/>
        </p:nvGrpSpPr>
        <p:grpSpPr>
          <a:xfrm>
            <a:off x="442725" y="882559"/>
            <a:ext cx="3766073" cy="3402194"/>
            <a:chOff x="423090" y="994900"/>
            <a:chExt cx="5333987" cy="4818615"/>
          </a:xfrm>
        </p:grpSpPr>
        <p:pic>
          <p:nvPicPr>
            <p:cNvPr id="327" name="图片 326"/>
            <p:cNvPicPr>
              <a:picLocks noChangeAspect="1"/>
            </p:cNvPicPr>
            <p:nvPr/>
          </p:nvPicPr>
          <p:blipFill>
            <a:blip r:embed="rId1">
              <a:duotone>
                <a:schemeClr val="bg2">
                  <a:shade val="45000"/>
                  <a:satMod val="135000"/>
                </a:schemeClr>
                <a:prstClr val="white"/>
              </a:duotone>
            </a:blip>
            <a:stretch>
              <a:fillRect/>
            </a:stretch>
          </p:blipFill>
          <p:spPr>
            <a:xfrm>
              <a:off x="909401" y="994900"/>
              <a:ext cx="4634944" cy="4628714"/>
            </a:xfrm>
            <a:prstGeom prst="rect">
              <a:avLst/>
            </a:prstGeom>
          </p:spPr>
        </p:pic>
        <p:pic>
          <p:nvPicPr>
            <p:cNvPr id="328" name="图片 327"/>
            <p:cNvPicPr>
              <a:picLocks noChangeAspect="1"/>
            </p:cNvPicPr>
            <p:nvPr/>
          </p:nvPicPr>
          <p:blipFill>
            <a:blip r:embed="rId2"/>
            <a:stretch>
              <a:fillRect/>
            </a:stretch>
          </p:blipFill>
          <p:spPr>
            <a:xfrm>
              <a:off x="423090" y="2857547"/>
              <a:ext cx="5333987" cy="2955968"/>
            </a:xfrm>
            <a:prstGeom prst="rect">
              <a:avLst/>
            </a:prstGeom>
          </p:spPr>
        </p:pic>
      </p:gr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节标题">
    <p:spTree>
      <p:nvGrpSpPr>
        <p:cNvPr id="1" name=""/>
        <p:cNvGrpSpPr/>
        <p:nvPr/>
      </p:nvGrpSpPr>
      <p:grpSpPr>
        <a:xfrm>
          <a:off x="0" y="0"/>
          <a:ext cx="0" cy="0"/>
        </a:xfrm>
      </p:grpSpPr>
      <p:sp>
        <p:nvSpPr>
          <p:cNvPr id="2" name="标题 1"/>
          <p:cNvSpPr>
            <a:spLocks noGrp="1"/>
          </p:cNvSpPr>
          <p:nvPr>
            <p:ph type="title" hasCustomPrompt="1"/>
          </p:nvPr>
        </p:nvSpPr>
        <p:spPr>
          <a:xfrm>
            <a:off x="2727262" y="1968054"/>
            <a:ext cx="5895244" cy="321469"/>
          </a:xfrm>
        </p:spPr>
        <p:txBody>
          <a:bodyPr anchor="ctr">
            <a:normAutofit/>
          </a:bodyPr>
          <a:lstStyle>
            <a:lvl1pPr>
              <a:defRPr sz="1800" b="1">
                <a:solidFill>
                  <a:schemeClr val="tx1"/>
                </a:solidFill>
              </a:defRPr>
            </a:lvl1pPr>
          </a:lstStyle>
          <a:p>
            <a:r>
              <a:rPr lang="zh-CN" altLang="en-US"/>
              <a:t>单击此处添加幻灯片章节标题</a:t>
            </a:r>
            <a:endParaRPr lang="zh-CN" altLang="en-US"/>
          </a:p>
        </p:txBody>
      </p:sp>
      <p:sp>
        <p:nvSpPr>
          <p:cNvPr id="3" name="文本占位符 2"/>
          <p:cNvSpPr>
            <a:spLocks noGrp="1"/>
          </p:cNvSpPr>
          <p:nvPr>
            <p:ph type="body" idx="1"/>
          </p:nvPr>
        </p:nvSpPr>
        <p:spPr>
          <a:xfrm>
            <a:off x="2727262" y="2356723"/>
            <a:ext cx="5895244" cy="821531"/>
          </a:xfrm>
        </p:spPr>
        <p:txBody>
          <a:bodyPr anchor="t">
            <a:normAutofit/>
          </a:bodyPr>
          <a:lstStyle>
            <a:lvl1pPr marL="0" indent="0">
              <a:buNone/>
              <a:defRPr sz="825">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a:t>单击此处编辑母版文本样式</a:t>
            </a:r>
            <a:endParaRPr lang="zh-CN" altLang="en-US"/>
          </a:p>
        </p:txBody>
      </p:sp>
      <p:grpSp>
        <p:nvGrpSpPr>
          <p:cNvPr id="45" name="组合 44"/>
          <p:cNvGrpSpPr/>
          <p:nvPr/>
        </p:nvGrpSpPr>
        <p:grpSpPr>
          <a:xfrm>
            <a:off x="570616" y="1414463"/>
            <a:ext cx="2045585" cy="1847939"/>
            <a:chOff x="423090" y="994900"/>
            <a:chExt cx="5333987" cy="4818615"/>
          </a:xfrm>
        </p:grpSpPr>
        <p:pic>
          <p:nvPicPr>
            <p:cNvPr id="46" name="图片 45"/>
            <p:cNvPicPr>
              <a:picLocks noChangeAspect="1"/>
            </p:cNvPicPr>
            <p:nvPr/>
          </p:nvPicPr>
          <p:blipFill>
            <a:blip r:embed="rId1"/>
            <a:stretch>
              <a:fillRect/>
            </a:stretch>
          </p:blipFill>
          <p:spPr>
            <a:xfrm>
              <a:off x="909400" y="994900"/>
              <a:ext cx="4634944" cy="4628714"/>
            </a:xfrm>
            <a:prstGeom prst="rect">
              <a:avLst/>
            </a:prstGeom>
          </p:spPr>
        </p:pic>
        <p:pic>
          <p:nvPicPr>
            <p:cNvPr id="47" name="图片 46"/>
            <p:cNvPicPr>
              <a:picLocks noChangeAspect="1"/>
            </p:cNvPicPr>
            <p:nvPr/>
          </p:nvPicPr>
          <p:blipFill>
            <a:blip r:embed="rId2"/>
            <a:stretch>
              <a:fillRect/>
            </a:stretch>
          </p:blipFill>
          <p:spPr>
            <a:xfrm>
              <a:off x="423090" y="2857547"/>
              <a:ext cx="5333987" cy="2955968"/>
            </a:xfrm>
            <a:prstGeom prst="rect">
              <a:avLst/>
            </a:prstGeom>
          </p:spPr>
        </p:pic>
      </p:grpSp>
      <p:sp>
        <p:nvSpPr>
          <p:cNvPr id="9" name="灯片编号占位符 8"/>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标题 3"/>
          <p:cNvSpPr>
            <a:spLocks noGrp="1"/>
          </p:cNvSpPr>
          <p:nvPr>
            <p:ph type="title"/>
          </p:nvPr>
        </p:nvSpPr>
        <p:spPr/>
        <p:txBody>
          <a:bodyPr/>
          <a:lstStyle/>
          <a:p>
            <a:r>
              <a:rPr lang="zh-CN" altLang="en-US"/>
              <a:t>单击此处编辑母版标题样式</a:t>
            </a:r>
            <a:endParaRPr lang="zh-CN" altLang="en-US"/>
          </a:p>
        </p:txBody>
      </p:sp>
      <p:sp>
        <p:nvSpPr>
          <p:cNvPr id="11" name="日期占位符 10"/>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13" name="灯片编号占位符 12"/>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spTree>
      <p:nvGrpSpPr>
        <p:cNvPr id="1" name=""/>
        <p:cNvGrpSpPr/>
        <p:nvPr/>
      </p:nvGrpSpPr>
      <p:grpSpPr>
        <a:xfrm>
          <a:off x="0" y="0"/>
          <a:ext cx="0" cy="0"/>
        </a:xfrm>
      </p:grpSpPr>
      <p:sp>
        <p:nvSpPr>
          <p:cNvPr id="9" name="직사각형 45"/>
          <p:cNvSpPr/>
          <p:nvPr userDrawn="1"/>
        </p:nvSpPr>
        <p:spPr>
          <a:xfrm>
            <a:off x="521494" y="771525"/>
            <a:ext cx="8118872" cy="6575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350"/>
          </a:p>
        </p:txBody>
      </p:sp>
      <p:sp>
        <p:nvSpPr>
          <p:cNvPr id="3" name="日期占位符 2"/>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5" name="灯片编号占位符 4"/>
          <p:cNvSpPr>
            <a:spLocks noGrp="1"/>
          </p:cNvSpPr>
          <p:nvPr>
            <p:ph type="sldNum" sz="quarter" idx="12"/>
          </p:nvPr>
        </p:nvSpPr>
        <p:spPr/>
        <p:txBody>
          <a:bodyPr/>
          <a:lstStyle/>
          <a:p>
            <a:fld id="{5DD3DB80-B894-403A-B48E-6FDC1A72010E}" type="slidenum">
              <a:rPr lang="zh-CN" altLang="en-US" smtClean="0"/>
              <a:t/>
            </a:fld>
            <a:endParaRPr lang="zh-CN" altLang="en-US"/>
          </a:p>
        </p:txBody>
      </p:sp>
      <p:sp>
        <p:nvSpPr>
          <p:cNvPr id="10" name="标题 9"/>
          <p:cNvSpPr>
            <a:spLocks noGrp="1"/>
          </p:cNvSpPr>
          <p:nvPr>
            <p:ph type="title"/>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5" name="日期占位符 4"/>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7" name="灯片编号占位符 6"/>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grpSp>
        <p:nvGrpSpPr>
          <p:cNvPr id="10" name="组合 9"/>
          <p:cNvGrpSpPr/>
          <p:nvPr userDrawn="1"/>
        </p:nvGrpSpPr>
        <p:grpSpPr>
          <a:xfrm rot="5400000">
            <a:off x="2996802" y="-2996801"/>
            <a:ext cx="3150395" cy="9144000"/>
            <a:chOff x="1" y="0"/>
            <a:chExt cx="5471859" cy="6858001"/>
          </a:xfrm>
        </p:grpSpPr>
        <p:sp>
          <p:nvSpPr>
            <p:cNvPr id="11" name="Freeform 7"/>
            <p:cNvSpPr/>
            <p:nvPr userDrawn="1"/>
          </p:nvSpPr>
          <p:spPr bwMode="auto">
            <a:xfrm>
              <a:off x="161926" y="0"/>
              <a:ext cx="5309934" cy="6858000"/>
            </a:xfrm>
            <a:prstGeom prst="parallelogram">
              <a:avLst>
                <a:gd name="adj" fmla="val 31121"/>
              </a:avLst>
            </a:prstGeom>
            <a:solidFill>
              <a:schemeClr val="accent1">
                <a:lumMod val="75000"/>
                <a:alpha val="16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12" name="Freeform 9"/>
            <p:cNvSpPr/>
            <p:nvPr/>
          </p:nvSpPr>
          <p:spPr bwMode="auto">
            <a:xfrm>
              <a:off x="1" y="1"/>
              <a:ext cx="5010508" cy="6858000"/>
            </a:xfrm>
            <a:custGeom>
              <a:gdLst>
                <a:gd name="T0" fmla="*/ 2447 w 3418"/>
                <a:gd name="T1" fmla="*/ 4300 h 4300"/>
                <a:gd name="T2" fmla="*/ 0 w 3418"/>
                <a:gd name="T3" fmla="*/ 4300 h 4300"/>
                <a:gd name="T4" fmla="*/ 0 w 3418"/>
                <a:gd name="T5" fmla="*/ 0 h 4300"/>
                <a:gd name="T6" fmla="*/ 3418 w 3418"/>
                <a:gd name="T7" fmla="*/ 0 h 4300"/>
                <a:gd name="T8" fmla="*/ 2447 w 3418"/>
                <a:gd name="T9" fmla="*/ 4300 h 4300"/>
              </a:gdLst>
              <a:cxnLst>
                <a:cxn ang="0">
                  <a:pos x="T0" y="T1"/>
                </a:cxn>
                <a:cxn ang="0">
                  <a:pos x="T2" y="T3"/>
                </a:cxn>
                <a:cxn ang="0">
                  <a:pos x="T4" y="T5"/>
                </a:cxn>
                <a:cxn ang="0">
                  <a:pos x="T6" y="T7"/>
                </a:cxn>
                <a:cxn ang="0">
                  <a:pos x="T8" y="T9"/>
                </a:cxn>
              </a:cxnLst>
              <a:rect l="0" t="0" r="r" b="b"/>
              <a:pathLst>
                <a:path w="3418" h="4300">
                  <a:moveTo>
                    <a:pt x="2447" y="4300"/>
                  </a:moveTo>
                  <a:lnTo>
                    <a:pt x="0" y="4300"/>
                  </a:lnTo>
                  <a:lnTo>
                    <a:pt x="0" y="0"/>
                  </a:lnTo>
                  <a:lnTo>
                    <a:pt x="3418" y="0"/>
                  </a:lnTo>
                  <a:lnTo>
                    <a:pt x="2447" y="4300"/>
                  </a:lnTo>
                  <a:close/>
                </a:path>
              </a:pathLst>
            </a:custGeom>
            <a:solidFill>
              <a:schemeClr val="tx2">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sp>
        <p:nvSpPr>
          <p:cNvPr id="2" name="标题 1"/>
          <p:cNvSpPr>
            <a:spLocks noGrp="1"/>
          </p:cNvSpPr>
          <p:nvPr>
            <p:ph type="ctrTitle" hasCustomPrompt="1"/>
          </p:nvPr>
        </p:nvSpPr>
        <p:spPr>
          <a:xfrm>
            <a:off x="502444" y="3198897"/>
            <a:ext cx="8137923" cy="709301"/>
          </a:xfrm>
        </p:spPr>
        <p:txBody>
          <a:bodyPr anchor="ctr">
            <a:normAutofit/>
          </a:bodyPr>
          <a:lstStyle>
            <a:lvl1pPr marL="0" indent="0" algn="ctr">
              <a:buFont typeface="Arial" pitchFamily="34" charset="0"/>
              <a:buNone/>
              <a:defRPr sz="2400">
                <a:solidFill>
                  <a:schemeClr val="tx1"/>
                </a:solidFill>
              </a:defRPr>
            </a:lvl1pPr>
          </a:lstStyle>
          <a:p>
            <a:r>
              <a:rPr lang="zh-CN" altLang="en-US" smtClean="0"/>
              <a:t>感谢观看</a:t>
            </a:r>
            <a:endParaRPr lang="zh-CN" altLang="en-US"/>
          </a:p>
        </p:txBody>
      </p:sp>
      <p:grpSp>
        <p:nvGrpSpPr>
          <p:cNvPr id="193" name="组合 192"/>
          <p:cNvGrpSpPr/>
          <p:nvPr/>
        </p:nvGrpSpPr>
        <p:grpSpPr>
          <a:xfrm>
            <a:off x="3355714" y="762000"/>
            <a:ext cx="2403738" cy="2171488"/>
            <a:chOff x="423090" y="994900"/>
            <a:chExt cx="5333987" cy="4818615"/>
          </a:xfrm>
        </p:grpSpPr>
        <p:pic>
          <p:nvPicPr>
            <p:cNvPr id="194" name="图片 193"/>
            <p:cNvPicPr>
              <a:picLocks noChangeAspect="1"/>
            </p:cNvPicPr>
            <p:nvPr/>
          </p:nvPicPr>
          <p:blipFill>
            <a:blip r:embed="rId1"/>
            <a:stretch>
              <a:fillRect/>
            </a:stretch>
          </p:blipFill>
          <p:spPr>
            <a:xfrm>
              <a:off x="909400" y="994900"/>
              <a:ext cx="4634944" cy="4628714"/>
            </a:xfrm>
            <a:prstGeom prst="rect">
              <a:avLst/>
            </a:prstGeom>
          </p:spPr>
        </p:pic>
        <p:pic>
          <p:nvPicPr>
            <p:cNvPr id="195" name="图片 194"/>
            <p:cNvPicPr>
              <a:picLocks noChangeAspect="1"/>
            </p:cNvPicPr>
            <p:nvPr/>
          </p:nvPicPr>
          <p:blipFill>
            <a:blip r:embed="rId2"/>
            <a:stretch>
              <a:fillRect/>
            </a:stretch>
          </p:blipFill>
          <p:spPr>
            <a:xfrm>
              <a:off x="423090" y="2857547"/>
              <a:ext cx="5333987" cy="2955968"/>
            </a:xfrm>
            <a:prstGeom prst="rect">
              <a:avLst/>
            </a:prstGeom>
          </p:spPr>
        </p:pic>
      </p:gr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1_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6489D9C7-5DC6-4263-87FF-7C99F6FB63C3}" type="datetime1">
              <a:rPr lang="zh-CN" altLang="en-US" smtClean="0"/>
              <a:t/>
            </a:fld>
            <a:endParaRPr lang="zh-CN" altLang="en-US"/>
          </a:p>
        </p:txBody>
      </p:sp>
      <p:sp>
        <p:nvSpPr>
          <p:cNvPr id="5" name="灯片编号占位符 4"/>
          <p:cNvSpPr>
            <a:spLocks noGrp="1"/>
          </p:cNvSpPr>
          <p:nvPr>
            <p:ph type="sldNum" sz="quarter" idx="12"/>
          </p:nvPr>
        </p:nvSpPr>
        <p:spPr/>
        <p:txBody>
          <a:bodyPr/>
          <a:lstStyle/>
          <a:p>
            <a:fld id="{5DD3DB80-B894-403A-B48E-6FDC1A72010E}"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image" Target="file:///D:\qq&#25991;&#20214;\712321467\Image\C2C\Image2\%7b75232B38-A165-1FB7-499C-2E1C792CACB5%7d.png" TargetMode="External" /><Relationship Id="rId9"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gray">
      <p:bgPr>
        <a:noFill/>
        <a:effectLst/>
      </p:bgPr>
    </p:bg>
    <p:spTree>
      <p:nvGrpSpPr>
        <p:cNvPr id="1" name=""/>
        <p:cNvGrpSpPr/>
        <p:nvPr/>
      </p:nvGrpSpPr>
      <p:grpSpPr>
        <a:xfrm>
          <a:off x="0" y="0"/>
          <a:ext cx="0" cy="0"/>
        </a:xfrm>
      </p:grpSpPr>
      <p:sp>
        <p:nvSpPr>
          <p:cNvPr id="45" name="직사각형 45"/>
          <p:cNvSpPr/>
          <p:nvPr/>
        </p:nvSpPr>
        <p:spPr>
          <a:xfrm>
            <a:off x="-450" y="703494"/>
            <a:ext cx="9144000" cy="79773"/>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sz="1350"/>
          </a:p>
        </p:txBody>
      </p:sp>
      <p:sp>
        <p:nvSpPr>
          <p:cNvPr id="2" name="标题占位符 1"/>
          <p:cNvSpPr>
            <a:spLocks noGrp="1"/>
          </p:cNvSpPr>
          <p:nvPr>
            <p:ph type="title"/>
          </p:nvPr>
        </p:nvSpPr>
        <p:spPr>
          <a:xfrm>
            <a:off x="502444" y="1"/>
            <a:ext cx="7049888" cy="690397"/>
          </a:xfrm>
          <a:prstGeom prst="rect">
            <a:avLst/>
          </a:prstGeom>
        </p:spPr>
        <p:txBody>
          <a:bodyPr vert="horz" lIns="91440" tIns="45720" rIns="91440" bIns="45720" rtlCol="0" anchor="b">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499544" y="844154"/>
            <a:ext cx="8144393" cy="3758803"/>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051299" y="4680348"/>
            <a:ext cx="1041402" cy="154786"/>
          </a:xfrm>
          <a:prstGeom prst="rect">
            <a:avLst/>
          </a:prstGeom>
        </p:spPr>
        <p:txBody>
          <a:bodyPr vert="horz" lIns="91440" tIns="45720" rIns="91440" bIns="45720" rtlCol="0" anchor="ctr"/>
          <a:lstStyle>
            <a:defPPr>
              <a:defRPr lang="zh-CN"/>
            </a:defPPr>
            <a:lvl1pPr marL="0" algn="ctr" defTabSz="914400" rtl="0" eaLnBrk="1" latinLnBrk="0" hangingPunct="1">
              <a:defRPr sz="7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489D9C7-5DC6-4263-87FF-7C99F6FB63C3}" type="datetime1">
              <a:rPr lang="zh-CN" altLang="en-US" smtClean="0"/>
              <a:t/>
            </a:fld>
            <a:endParaRPr lang="zh-CN" altLang="en-US"/>
          </a:p>
        </p:txBody>
      </p:sp>
      <p:sp>
        <p:nvSpPr>
          <p:cNvPr id="6" name="灯片编号占位符 5"/>
          <p:cNvSpPr>
            <a:spLocks noGrp="1"/>
          </p:cNvSpPr>
          <p:nvPr>
            <p:ph type="sldNum" sz="quarter" idx="4"/>
          </p:nvPr>
        </p:nvSpPr>
        <p:spPr>
          <a:xfrm>
            <a:off x="6479381" y="4680348"/>
            <a:ext cx="2164556" cy="154786"/>
          </a:xfrm>
          <a:prstGeom prst="rect">
            <a:avLst/>
          </a:prstGeom>
        </p:spPr>
        <p:txBody>
          <a:bodyPr vert="horz" lIns="91440" tIns="45720" rIns="91440" bIns="45720" rtlCol="0" anchor="ctr"/>
          <a:lstStyle>
            <a:defPPr>
              <a:defRPr lang="zh-CN"/>
            </a:defPPr>
            <a:lvl1pPr marL="0" algn="r" defTabSz="914400" rtl="0" eaLnBrk="1" latinLnBrk="0" hangingPunct="1">
              <a:defRPr sz="7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D3DB80-B894-403A-B48E-6FDC1A72010E}" type="slidenum">
              <a:rPr lang="zh-CN" altLang="en-US" smtClean="0"/>
              <a:t/>
            </a:fld>
            <a:endParaRPr lang="zh-CN" altLang="en-US"/>
          </a:p>
        </p:txBody>
      </p:sp>
      <p:grpSp>
        <p:nvGrpSpPr>
          <p:cNvPr id="72" name="组合 71"/>
          <p:cNvGrpSpPr/>
          <p:nvPr/>
        </p:nvGrpSpPr>
        <p:grpSpPr>
          <a:xfrm>
            <a:off x="7542807" y="248677"/>
            <a:ext cx="1472803" cy="792956"/>
            <a:chOff x="5268913" y="2360613"/>
            <a:chExt cx="1963737" cy="1057275"/>
          </a:xfrm>
        </p:grpSpPr>
        <p:sp>
          <p:nvSpPr>
            <p:cNvPr id="39" name="Freeform 32"/>
            <p:cNvSpPr/>
            <p:nvPr/>
          </p:nvSpPr>
          <p:spPr bwMode="auto">
            <a:xfrm>
              <a:off x="7069138" y="3162300"/>
              <a:ext cx="163512" cy="192087"/>
            </a:xfrm>
            <a:custGeom>
              <a:gdLst>
                <a:gd name="T0" fmla="*/ 83 w 86"/>
                <a:gd name="T1" fmla="*/ 81 h 102"/>
                <a:gd name="T2" fmla="*/ 86 w 86"/>
                <a:gd name="T3" fmla="*/ 79 h 102"/>
                <a:gd name="T4" fmla="*/ 38 w 86"/>
                <a:gd name="T5" fmla="*/ 12 h 102"/>
                <a:gd name="T6" fmla="*/ 13 w 86"/>
                <a:gd name="T7" fmla="*/ 18 h 102"/>
                <a:gd name="T8" fmla="*/ 27 w 86"/>
                <a:gd name="T9" fmla="*/ 102 h 102"/>
                <a:gd name="T10" fmla="*/ 63 w 86"/>
                <a:gd name="T11" fmla="*/ 88 h 102"/>
                <a:gd name="T12" fmla="*/ 65 w 86"/>
                <a:gd name="T13" fmla="*/ 62 h 102"/>
                <a:gd name="T14" fmla="*/ 83 w 86"/>
                <a:gd name="T15" fmla="*/ 81 h 10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6" h="102">
                  <a:moveTo>
                    <a:pt x="83" y="81"/>
                  </a:moveTo>
                  <a:cubicBezTo>
                    <a:pt x="86" y="79"/>
                    <a:pt x="86" y="79"/>
                    <a:pt x="86" y="79"/>
                  </a:cubicBezTo>
                  <a:cubicBezTo>
                    <a:pt x="76" y="59"/>
                    <a:pt x="56" y="20"/>
                    <a:pt x="38" y="12"/>
                  </a:cubicBezTo>
                  <a:cubicBezTo>
                    <a:pt x="14" y="0"/>
                    <a:pt x="13" y="18"/>
                    <a:pt x="13" y="18"/>
                  </a:cubicBezTo>
                  <a:cubicBezTo>
                    <a:pt x="0" y="54"/>
                    <a:pt x="27" y="102"/>
                    <a:pt x="27" y="102"/>
                  </a:cubicBezTo>
                  <a:cubicBezTo>
                    <a:pt x="63" y="88"/>
                    <a:pt x="63" y="88"/>
                    <a:pt x="63" y="88"/>
                  </a:cubicBezTo>
                  <a:cubicBezTo>
                    <a:pt x="65" y="62"/>
                    <a:pt x="65" y="62"/>
                    <a:pt x="65" y="62"/>
                  </a:cubicBezTo>
                  <a:lnTo>
                    <a:pt x="83" y="81"/>
                  </a:lnTo>
                  <a:close/>
                </a:path>
              </a:pathLst>
            </a:custGeom>
            <a:solidFill>
              <a:srgbClr val="7F1F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40" name="Freeform 33"/>
            <p:cNvSpPr/>
            <p:nvPr/>
          </p:nvSpPr>
          <p:spPr bwMode="auto">
            <a:xfrm>
              <a:off x="5764213" y="2560638"/>
              <a:ext cx="1042987" cy="857250"/>
            </a:xfrm>
            <a:custGeom>
              <a:gdLst>
                <a:gd name="T0" fmla="*/ 551 w 551"/>
                <a:gd name="T1" fmla="*/ 263 h 452"/>
                <a:gd name="T2" fmla="*/ 425 w 551"/>
                <a:gd name="T3" fmla="*/ 0 h 452"/>
                <a:gd name="T4" fmla="*/ 0 w 551"/>
                <a:gd name="T5" fmla="*/ 156 h 452"/>
                <a:gd name="T6" fmla="*/ 74 w 551"/>
                <a:gd name="T7" fmla="*/ 438 h 452"/>
                <a:gd name="T8" fmla="*/ 327 w 551"/>
                <a:gd name="T9" fmla="*/ 390 h 452"/>
                <a:gd name="T10" fmla="*/ 551 w 551"/>
                <a:gd name="T11" fmla="*/ 263 h 452"/>
              </a:gdLst>
              <a:cxnLst>
                <a:cxn ang="0">
                  <a:pos x="T0" y="T1"/>
                </a:cxn>
                <a:cxn ang="0">
                  <a:pos x="T2" y="T3"/>
                </a:cxn>
                <a:cxn ang="0">
                  <a:pos x="T4" y="T5"/>
                </a:cxn>
                <a:cxn ang="0">
                  <a:pos x="T6" y="T7"/>
                </a:cxn>
                <a:cxn ang="0">
                  <a:pos x="T8" y="T9"/>
                </a:cxn>
                <a:cxn ang="0">
                  <a:pos x="T10" y="T11"/>
                </a:cxn>
              </a:cxnLst>
              <a:rect l="0" t="0" r="r" b="b"/>
              <a:pathLst>
                <a:path w="551" h="452">
                  <a:moveTo>
                    <a:pt x="551" y="263"/>
                  </a:moveTo>
                  <a:cubicBezTo>
                    <a:pt x="425" y="0"/>
                    <a:pt x="425" y="0"/>
                    <a:pt x="425" y="0"/>
                  </a:cubicBezTo>
                  <a:cubicBezTo>
                    <a:pt x="0" y="156"/>
                    <a:pt x="0" y="156"/>
                    <a:pt x="0" y="156"/>
                  </a:cubicBezTo>
                  <a:cubicBezTo>
                    <a:pt x="74" y="438"/>
                    <a:pt x="74" y="438"/>
                    <a:pt x="74" y="438"/>
                  </a:cubicBezTo>
                  <a:cubicBezTo>
                    <a:pt x="107" y="452"/>
                    <a:pt x="211" y="433"/>
                    <a:pt x="327" y="390"/>
                  </a:cubicBezTo>
                  <a:cubicBezTo>
                    <a:pt x="444" y="347"/>
                    <a:pt x="535" y="294"/>
                    <a:pt x="551" y="263"/>
                  </a:cubicBezTo>
                </a:path>
              </a:pathLst>
            </a:custGeom>
            <a:solidFill>
              <a:srgbClr val="384C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41" name="Freeform 34"/>
            <p:cNvSpPr/>
            <p:nvPr/>
          </p:nvSpPr>
          <p:spPr bwMode="auto">
            <a:xfrm>
              <a:off x="5764213" y="2560638"/>
              <a:ext cx="923925" cy="598487"/>
            </a:xfrm>
            <a:custGeom>
              <a:gdLst>
                <a:gd name="T0" fmla="*/ 507 w 582"/>
                <a:gd name="T1" fmla="*/ 0 h 377"/>
                <a:gd name="T2" fmla="*/ 507 w 582"/>
                <a:gd name="T3" fmla="*/ 0 h 377"/>
                <a:gd name="T4" fmla="*/ 0 w 582"/>
                <a:gd name="T5" fmla="*/ 187 h 377"/>
                <a:gd name="T6" fmla="*/ 44 w 582"/>
                <a:gd name="T7" fmla="*/ 355 h 377"/>
                <a:gd name="T8" fmla="*/ 358 w 582"/>
                <a:gd name="T9" fmla="*/ 377 h 377"/>
                <a:gd name="T10" fmla="*/ 582 w 582"/>
                <a:gd name="T11" fmla="*/ 157 h 377"/>
                <a:gd name="T12" fmla="*/ 507 w 582"/>
                <a:gd name="T13" fmla="*/ 0 h 377"/>
              </a:gdLst>
              <a:cxnLst>
                <a:cxn ang="0">
                  <a:pos x="T0" y="T1"/>
                </a:cxn>
                <a:cxn ang="0">
                  <a:pos x="T2" y="T3"/>
                </a:cxn>
                <a:cxn ang="0">
                  <a:pos x="T4" y="T5"/>
                </a:cxn>
                <a:cxn ang="0">
                  <a:pos x="T6" y="T7"/>
                </a:cxn>
                <a:cxn ang="0">
                  <a:pos x="T8" y="T9"/>
                </a:cxn>
                <a:cxn ang="0">
                  <a:pos x="T10" y="T11"/>
                </a:cxn>
                <a:cxn ang="0">
                  <a:pos x="T12" y="T13"/>
                </a:cxn>
              </a:cxnLst>
              <a:rect l="0" t="0" r="r" b="b"/>
              <a:pathLst>
                <a:path w="582" h="377">
                  <a:moveTo>
                    <a:pt x="507" y="0"/>
                  </a:moveTo>
                  <a:lnTo>
                    <a:pt x="507" y="0"/>
                  </a:lnTo>
                  <a:lnTo>
                    <a:pt x="0" y="187"/>
                  </a:lnTo>
                  <a:lnTo>
                    <a:pt x="44" y="355"/>
                  </a:lnTo>
                  <a:lnTo>
                    <a:pt x="358" y="377"/>
                  </a:lnTo>
                  <a:lnTo>
                    <a:pt x="582" y="157"/>
                  </a:lnTo>
                  <a:lnTo>
                    <a:pt x="507" y="0"/>
                  </a:lnTo>
                  <a:close/>
                </a:path>
              </a:pathLst>
            </a:custGeom>
            <a:solidFill>
              <a:srgbClr val="0C17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42" name="Freeform 35"/>
            <p:cNvSpPr/>
            <p:nvPr/>
          </p:nvSpPr>
          <p:spPr bwMode="auto">
            <a:xfrm>
              <a:off x="5764213" y="2560638"/>
              <a:ext cx="923925" cy="598487"/>
            </a:xfrm>
            <a:custGeom>
              <a:gdLst>
                <a:gd name="T0" fmla="*/ 507 w 582"/>
                <a:gd name="T1" fmla="*/ 0 h 377"/>
                <a:gd name="T2" fmla="*/ 507 w 582"/>
                <a:gd name="T3" fmla="*/ 0 h 377"/>
                <a:gd name="T4" fmla="*/ 0 w 582"/>
                <a:gd name="T5" fmla="*/ 187 h 377"/>
                <a:gd name="T6" fmla="*/ 44 w 582"/>
                <a:gd name="T7" fmla="*/ 355 h 377"/>
                <a:gd name="T8" fmla="*/ 358 w 582"/>
                <a:gd name="T9" fmla="*/ 377 h 377"/>
                <a:gd name="T10" fmla="*/ 582 w 582"/>
                <a:gd name="T11" fmla="*/ 157 h 377"/>
                <a:gd name="T12" fmla="*/ 507 w 582"/>
                <a:gd name="T13" fmla="*/ 0 h 377"/>
              </a:gdLst>
              <a:cxnLst>
                <a:cxn ang="0">
                  <a:pos x="T0" y="T1"/>
                </a:cxn>
                <a:cxn ang="0">
                  <a:pos x="T2" y="T3"/>
                </a:cxn>
                <a:cxn ang="0">
                  <a:pos x="T4" y="T5"/>
                </a:cxn>
                <a:cxn ang="0">
                  <a:pos x="T6" y="T7"/>
                </a:cxn>
                <a:cxn ang="0">
                  <a:pos x="T8" y="T9"/>
                </a:cxn>
                <a:cxn ang="0">
                  <a:pos x="T10" y="T11"/>
                </a:cxn>
                <a:cxn ang="0">
                  <a:pos x="T12" y="T13"/>
                </a:cxn>
              </a:cxnLst>
              <a:rect l="0" t="0" r="r" b="b"/>
              <a:pathLst>
                <a:path w="582" h="377">
                  <a:moveTo>
                    <a:pt x="507" y="0"/>
                  </a:moveTo>
                  <a:lnTo>
                    <a:pt x="507" y="0"/>
                  </a:lnTo>
                  <a:lnTo>
                    <a:pt x="0" y="187"/>
                  </a:lnTo>
                  <a:lnTo>
                    <a:pt x="44" y="355"/>
                  </a:lnTo>
                  <a:lnTo>
                    <a:pt x="358" y="377"/>
                  </a:lnTo>
                  <a:lnTo>
                    <a:pt x="582" y="157"/>
                  </a:lnTo>
                  <a:lnTo>
                    <a:pt x="50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43" name="Freeform 36"/>
            <p:cNvSpPr/>
            <p:nvPr/>
          </p:nvSpPr>
          <p:spPr bwMode="auto">
            <a:xfrm>
              <a:off x="5281613" y="2398713"/>
              <a:ext cx="1782762" cy="730250"/>
            </a:xfrm>
            <a:custGeom>
              <a:gdLst>
                <a:gd name="T0" fmla="*/ 654 w 1123"/>
                <a:gd name="T1" fmla="*/ 460 h 460"/>
                <a:gd name="T2" fmla="*/ 0 w 1123"/>
                <a:gd name="T3" fmla="*/ 413 h 460"/>
                <a:gd name="T4" fmla="*/ 511 w 1123"/>
                <a:gd name="T5" fmla="*/ 71 h 460"/>
                <a:gd name="T6" fmla="*/ 1123 w 1123"/>
                <a:gd name="T7" fmla="*/ 0 h 460"/>
                <a:gd name="T8" fmla="*/ 654 w 1123"/>
                <a:gd name="T9" fmla="*/ 460 h 460"/>
              </a:gdLst>
              <a:cxnLst>
                <a:cxn ang="0">
                  <a:pos x="T0" y="T1"/>
                </a:cxn>
                <a:cxn ang="0">
                  <a:pos x="T2" y="T3"/>
                </a:cxn>
                <a:cxn ang="0">
                  <a:pos x="T4" y="T5"/>
                </a:cxn>
                <a:cxn ang="0">
                  <a:pos x="T6" y="T7"/>
                </a:cxn>
                <a:cxn ang="0">
                  <a:pos x="T8" y="T9"/>
                </a:cxn>
              </a:cxnLst>
              <a:rect l="0" t="0" r="r" b="b"/>
              <a:pathLst>
                <a:path w="1123" h="460">
                  <a:moveTo>
                    <a:pt x="654" y="460"/>
                  </a:moveTo>
                  <a:lnTo>
                    <a:pt x="0" y="413"/>
                  </a:lnTo>
                  <a:lnTo>
                    <a:pt x="511" y="71"/>
                  </a:lnTo>
                  <a:lnTo>
                    <a:pt x="1123" y="0"/>
                  </a:lnTo>
                  <a:lnTo>
                    <a:pt x="654" y="460"/>
                  </a:lnTo>
                  <a:close/>
                </a:path>
              </a:pathLst>
            </a:custGeom>
            <a:solidFill>
              <a:srgbClr val="1F2B3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58" name="Freeform 37"/>
            <p:cNvSpPr/>
            <p:nvPr/>
          </p:nvSpPr>
          <p:spPr bwMode="auto">
            <a:xfrm>
              <a:off x="5268913" y="2360613"/>
              <a:ext cx="1781175" cy="730250"/>
            </a:xfrm>
            <a:custGeom>
              <a:gdLst>
                <a:gd name="T0" fmla="*/ 654 w 1122"/>
                <a:gd name="T1" fmla="*/ 460 h 460"/>
                <a:gd name="T2" fmla="*/ 0 w 1122"/>
                <a:gd name="T3" fmla="*/ 414 h 460"/>
                <a:gd name="T4" fmla="*/ 511 w 1122"/>
                <a:gd name="T5" fmla="*/ 72 h 460"/>
                <a:gd name="T6" fmla="*/ 1122 w 1122"/>
                <a:gd name="T7" fmla="*/ 0 h 460"/>
                <a:gd name="T8" fmla="*/ 654 w 1122"/>
                <a:gd name="T9" fmla="*/ 460 h 460"/>
              </a:gdLst>
              <a:cxnLst>
                <a:cxn ang="0">
                  <a:pos x="T0" y="T1"/>
                </a:cxn>
                <a:cxn ang="0">
                  <a:pos x="T2" y="T3"/>
                </a:cxn>
                <a:cxn ang="0">
                  <a:pos x="T4" y="T5"/>
                </a:cxn>
                <a:cxn ang="0">
                  <a:pos x="T6" y="T7"/>
                </a:cxn>
                <a:cxn ang="0">
                  <a:pos x="T8" y="T9"/>
                </a:cxn>
              </a:cxnLst>
              <a:rect l="0" t="0" r="r" b="b"/>
              <a:pathLst>
                <a:path w="1122" h="460">
                  <a:moveTo>
                    <a:pt x="654" y="460"/>
                  </a:moveTo>
                  <a:lnTo>
                    <a:pt x="0" y="414"/>
                  </a:lnTo>
                  <a:lnTo>
                    <a:pt x="511" y="72"/>
                  </a:lnTo>
                  <a:lnTo>
                    <a:pt x="1122" y="0"/>
                  </a:lnTo>
                  <a:lnTo>
                    <a:pt x="654" y="460"/>
                  </a:lnTo>
                  <a:close/>
                </a:path>
              </a:pathLst>
            </a:custGeom>
            <a:solidFill>
              <a:srgbClr val="54667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59" name="Freeform 38"/>
            <p:cNvSpPr/>
            <p:nvPr/>
          </p:nvSpPr>
          <p:spPr bwMode="auto">
            <a:xfrm>
              <a:off x="5268913" y="3017838"/>
              <a:ext cx="1050925" cy="111125"/>
            </a:xfrm>
            <a:custGeom>
              <a:gdLst>
                <a:gd name="T0" fmla="*/ 0 w 662"/>
                <a:gd name="T1" fmla="*/ 0 h 70"/>
                <a:gd name="T2" fmla="*/ 8 w 662"/>
                <a:gd name="T3" fmla="*/ 23 h 70"/>
                <a:gd name="T4" fmla="*/ 662 w 662"/>
                <a:gd name="T5" fmla="*/ 70 h 70"/>
                <a:gd name="T6" fmla="*/ 654 w 662"/>
                <a:gd name="T7" fmla="*/ 46 h 70"/>
                <a:gd name="T8" fmla="*/ 0 w 662"/>
                <a:gd name="T9" fmla="*/ 0 h 70"/>
              </a:gdLst>
              <a:cxnLst>
                <a:cxn ang="0">
                  <a:pos x="T0" y="T1"/>
                </a:cxn>
                <a:cxn ang="0">
                  <a:pos x="T2" y="T3"/>
                </a:cxn>
                <a:cxn ang="0">
                  <a:pos x="T4" y="T5"/>
                </a:cxn>
                <a:cxn ang="0">
                  <a:pos x="T6" y="T7"/>
                </a:cxn>
                <a:cxn ang="0">
                  <a:pos x="T8" y="T9"/>
                </a:cxn>
              </a:cxnLst>
              <a:rect l="0" t="0" r="r" b="b"/>
              <a:pathLst>
                <a:path w="662" h="70">
                  <a:moveTo>
                    <a:pt x="0" y="0"/>
                  </a:moveTo>
                  <a:lnTo>
                    <a:pt x="8" y="23"/>
                  </a:lnTo>
                  <a:lnTo>
                    <a:pt x="662" y="70"/>
                  </a:lnTo>
                  <a:lnTo>
                    <a:pt x="654" y="46"/>
                  </a:lnTo>
                  <a:lnTo>
                    <a:pt x="0" y="0"/>
                  </a:lnTo>
                  <a:close/>
                </a:path>
              </a:pathLst>
            </a:custGeom>
            <a:solidFill>
              <a:srgbClr val="1F2B35"/>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60" name="Freeform 39"/>
            <p:cNvSpPr/>
            <p:nvPr/>
          </p:nvSpPr>
          <p:spPr bwMode="auto">
            <a:xfrm>
              <a:off x="6307138" y="2360613"/>
              <a:ext cx="757237" cy="768350"/>
            </a:xfrm>
            <a:custGeom>
              <a:gdLst>
                <a:gd name="T0" fmla="*/ 468 w 477"/>
                <a:gd name="T1" fmla="*/ 0 h 484"/>
                <a:gd name="T2" fmla="*/ 477 w 477"/>
                <a:gd name="T3" fmla="*/ 24 h 484"/>
                <a:gd name="T4" fmla="*/ 8 w 477"/>
                <a:gd name="T5" fmla="*/ 484 h 484"/>
                <a:gd name="T6" fmla="*/ 0 w 477"/>
                <a:gd name="T7" fmla="*/ 460 h 484"/>
                <a:gd name="T8" fmla="*/ 468 w 477"/>
                <a:gd name="T9" fmla="*/ 0 h 484"/>
              </a:gdLst>
              <a:cxnLst>
                <a:cxn ang="0">
                  <a:pos x="T0" y="T1"/>
                </a:cxn>
                <a:cxn ang="0">
                  <a:pos x="T2" y="T3"/>
                </a:cxn>
                <a:cxn ang="0">
                  <a:pos x="T4" y="T5"/>
                </a:cxn>
                <a:cxn ang="0">
                  <a:pos x="T6" y="T7"/>
                </a:cxn>
                <a:cxn ang="0">
                  <a:pos x="T8" y="T9"/>
                </a:cxn>
              </a:cxnLst>
              <a:rect l="0" t="0" r="r" b="b"/>
              <a:pathLst>
                <a:path w="477" h="482">
                  <a:moveTo>
                    <a:pt x="468" y="0"/>
                  </a:moveTo>
                  <a:lnTo>
                    <a:pt x="477" y="24"/>
                  </a:lnTo>
                  <a:lnTo>
                    <a:pt x="8" y="484"/>
                  </a:lnTo>
                  <a:lnTo>
                    <a:pt x="0" y="460"/>
                  </a:lnTo>
                  <a:lnTo>
                    <a:pt x="468" y="0"/>
                  </a:lnTo>
                  <a:close/>
                </a:path>
              </a:pathLst>
            </a:custGeom>
            <a:solidFill>
              <a:srgbClr val="384C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61" name="Freeform 40"/>
            <p:cNvSpPr/>
            <p:nvPr/>
          </p:nvSpPr>
          <p:spPr bwMode="auto">
            <a:xfrm>
              <a:off x="6088063" y="2692400"/>
              <a:ext cx="177800" cy="87312"/>
            </a:xfrm>
            <a:custGeom>
              <a:gdLst>
                <a:gd name="T0" fmla="*/ 91 w 94"/>
                <a:gd name="T1" fmla="*/ 7 h 46"/>
                <a:gd name="T2" fmla="*/ 51 w 94"/>
                <a:gd name="T3" fmla="*/ 36 h 46"/>
                <a:gd name="T4" fmla="*/ 3 w 94"/>
                <a:gd name="T5" fmla="*/ 40 h 46"/>
                <a:gd name="T6" fmla="*/ 42 w 94"/>
                <a:gd name="T7" fmla="*/ 11 h 46"/>
                <a:gd name="T8" fmla="*/ 91 w 94"/>
                <a:gd name="T9" fmla="*/ 7 h 46"/>
              </a:gdLst>
              <a:cxnLst>
                <a:cxn ang="0">
                  <a:pos x="T0" y="T1"/>
                </a:cxn>
                <a:cxn ang="0">
                  <a:pos x="T2" y="T3"/>
                </a:cxn>
                <a:cxn ang="0">
                  <a:pos x="T4" y="T5"/>
                </a:cxn>
                <a:cxn ang="0">
                  <a:pos x="T6" y="T7"/>
                </a:cxn>
                <a:cxn ang="0">
                  <a:pos x="T8" y="T9"/>
                </a:cxn>
              </a:cxnLst>
              <a:rect l="0" t="0" r="r" b="b"/>
              <a:pathLst>
                <a:path w="94" h="46">
                  <a:moveTo>
                    <a:pt x="91" y="7"/>
                  </a:moveTo>
                  <a:cubicBezTo>
                    <a:pt x="94" y="14"/>
                    <a:pt x="76" y="27"/>
                    <a:pt x="51" y="36"/>
                  </a:cubicBezTo>
                  <a:cubicBezTo>
                    <a:pt x="27" y="45"/>
                    <a:pt x="5" y="46"/>
                    <a:pt x="3" y="40"/>
                  </a:cubicBezTo>
                  <a:cubicBezTo>
                    <a:pt x="0" y="33"/>
                    <a:pt x="18" y="20"/>
                    <a:pt x="42" y="11"/>
                  </a:cubicBezTo>
                  <a:cubicBezTo>
                    <a:pt x="67" y="2"/>
                    <a:pt x="89" y="0"/>
                    <a:pt x="91" y="7"/>
                  </a:cubicBezTo>
                  <a:close/>
                </a:path>
              </a:pathLst>
            </a:custGeom>
            <a:solidFill>
              <a:srgbClr val="384C5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62" name="Freeform 41"/>
            <p:cNvSpPr/>
            <p:nvPr/>
          </p:nvSpPr>
          <p:spPr bwMode="auto">
            <a:xfrm>
              <a:off x="6130925" y="2547938"/>
              <a:ext cx="1003300" cy="657225"/>
            </a:xfrm>
            <a:custGeom>
              <a:gdLst>
                <a:gd name="T0" fmla="*/ 32 w 530"/>
                <a:gd name="T1" fmla="*/ 111 h 347"/>
                <a:gd name="T2" fmla="*/ 322 w 530"/>
                <a:gd name="T3" fmla="*/ 30 h 347"/>
                <a:gd name="T4" fmla="*/ 361 w 530"/>
                <a:gd name="T5" fmla="*/ 28 h 347"/>
                <a:gd name="T6" fmla="*/ 359 w 530"/>
                <a:gd name="T7" fmla="*/ 20 h 347"/>
                <a:gd name="T8" fmla="*/ 376 w 530"/>
                <a:gd name="T9" fmla="*/ 60 h 347"/>
                <a:gd name="T10" fmla="*/ 496 w 530"/>
                <a:gd name="T11" fmla="*/ 330 h 347"/>
                <a:gd name="T12" fmla="*/ 522 w 530"/>
                <a:gd name="T13" fmla="*/ 320 h 347"/>
                <a:gd name="T14" fmla="*/ 385 w 530"/>
                <a:gd name="T15" fmla="*/ 9 h 347"/>
                <a:gd name="T16" fmla="*/ 370 w 530"/>
                <a:gd name="T17" fmla="*/ 0 h 347"/>
                <a:gd name="T18" fmla="*/ 16 w 530"/>
                <a:gd name="T19" fmla="*/ 88 h 347"/>
                <a:gd name="T20" fmla="*/ 32 w 530"/>
                <a:gd name="T21" fmla="*/ 111 h 3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30" h="347">
                  <a:moveTo>
                    <a:pt x="32" y="111"/>
                  </a:moveTo>
                  <a:cubicBezTo>
                    <a:pt x="119" y="59"/>
                    <a:pt x="222" y="38"/>
                    <a:pt x="322" y="30"/>
                  </a:cubicBezTo>
                  <a:cubicBezTo>
                    <a:pt x="333" y="29"/>
                    <a:pt x="350" y="32"/>
                    <a:pt x="361" y="28"/>
                  </a:cubicBezTo>
                  <a:cubicBezTo>
                    <a:pt x="379" y="22"/>
                    <a:pt x="361" y="33"/>
                    <a:pt x="359" y="20"/>
                  </a:cubicBezTo>
                  <a:cubicBezTo>
                    <a:pt x="361" y="33"/>
                    <a:pt x="371" y="48"/>
                    <a:pt x="376" y="60"/>
                  </a:cubicBezTo>
                  <a:cubicBezTo>
                    <a:pt x="416" y="150"/>
                    <a:pt x="456" y="240"/>
                    <a:pt x="496" y="330"/>
                  </a:cubicBezTo>
                  <a:cubicBezTo>
                    <a:pt x="503" y="347"/>
                    <a:pt x="530" y="337"/>
                    <a:pt x="522" y="320"/>
                  </a:cubicBezTo>
                  <a:cubicBezTo>
                    <a:pt x="476" y="217"/>
                    <a:pt x="431" y="113"/>
                    <a:pt x="385" y="9"/>
                  </a:cubicBezTo>
                  <a:cubicBezTo>
                    <a:pt x="382" y="3"/>
                    <a:pt x="377" y="0"/>
                    <a:pt x="370" y="0"/>
                  </a:cubicBezTo>
                  <a:cubicBezTo>
                    <a:pt x="249" y="0"/>
                    <a:pt x="120" y="25"/>
                    <a:pt x="16" y="88"/>
                  </a:cubicBezTo>
                  <a:cubicBezTo>
                    <a:pt x="0" y="97"/>
                    <a:pt x="17" y="120"/>
                    <a:pt x="32" y="111"/>
                  </a:cubicBezTo>
                  <a:close/>
                </a:path>
              </a:pathLst>
            </a:custGeom>
            <a:solidFill>
              <a:srgbClr val="7F1F1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sp>
          <p:nvSpPr>
            <p:cNvPr id="63" name="Freeform 42"/>
            <p:cNvSpPr/>
            <p:nvPr/>
          </p:nvSpPr>
          <p:spPr bwMode="auto">
            <a:xfrm>
              <a:off x="7035800" y="3117850"/>
              <a:ext cx="139700" cy="138112"/>
            </a:xfrm>
            <a:custGeom>
              <a:gdLst>
                <a:gd name="T0" fmla="*/ 68 w 74"/>
                <a:gd name="T1" fmla="*/ 25 h 73"/>
                <a:gd name="T2" fmla="*/ 48 w 74"/>
                <a:gd name="T3" fmla="*/ 67 h 73"/>
                <a:gd name="T4" fmla="*/ 7 w 74"/>
                <a:gd name="T5" fmla="*/ 48 h 73"/>
                <a:gd name="T6" fmla="*/ 26 w 74"/>
                <a:gd name="T7" fmla="*/ 6 h 73"/>
                <a:gd name="T8" fmla="*/ 68 w 74"/>
                <a:gd name="T9" fmla="*/ 25 h 73"/>
              </a:gdLst>
              <a:cxnLst>
                <a:cxn ang="0">
                  <a:pos x="T0" y="T1"/>
                </a:cxn>
                <a:cxn ang="0">
                  <a:pos x="T2" y="T3"/>
                </a:cxn>
                <a:cxn ang="0">
                  <a:pos x="T4" y="T5"/>
                </a:cxn>
                <a:cxn ang="0">
                  <a:pos x="T6" y="T7"/>
                </a:cxn>
                <a:cxn ang="0">
                  <a:pos x="T8" y="T9"/>
                </a:cxn>
              </a:cxnLst>
              <a:rect l="0" t="0" r="r" b="b"/>
              <a:pathLst>
                <a:path w="74" h="73">
                  <a:moveTo>
                    <a:pt x="68" y="25"/>
                  </a:moveTo>
                  <a:cubicBezTo>
                    <a:pt x="74" y="42"/>
                    <a:pt x="65" y="61"/>
                    <a:pt x="48" y="67"/>
                  </a:cubicBezTo>
                  <a:cubicBezTo>
                    <a:pt x="32" y="73"/>
                    <a:pt x="13" y="65"/>
                    <a:pt x="7" y="48"/>
                  </a:cubicBezTo>
                  <a:cubicBezTo>
                    <a:pt x="0" y="31"/>
                    <a:pt x="9" y="12"/>
                    <a:pt x="26" y="6"/>
                  </a:cubicBezTo>
                  <a:cubicBezTo>
                    <a:pt x="43" y="0"/>
                    <a:pt x="62" y="8"/>
                    <a:pt x="68" y="25"/>
                  </a:cubicBezTo>
                  <a:close/>
                </a:path>
              </a:pathLst>
            </a:custGeom>
            <a:solidFill>
              <a:srgbClr val="B52828"/>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pic>
        <p:nvPicPr>
          <p:cNvPr id="73" name="图片 1073743875" descr="学科网 zxxk.com"/>
          <p:cNvPicPr>
            <a:picLocks noChangeAspect="1"/>
          </p:cNvPicPr>
          <p:nvPr/>
        </p:nvPicPr>
        <p:blipFill>
          <a:blip r:embed="rId9" r:link="rId8"/>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hf hdr="0" dt="0"/>
  <p:txStyles>
    <p:titleStyle>
      <a:lvl1pPr algn="l" defTabSz="685800" rtl="0" eaLnBrk="1" latinLnBrk="0" hangingPunct="1">
        <a:lnSpc>
          <a:spcPct val="90000"/>
        </a:lnSpc>
        <a:spcBef>
          <a:spcPct val="0"/>
        </a:spcBef>
        <a:buNone/>
        <a:defRPr sz="21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15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2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0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tags" Target="../tags/tag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audio111.wav"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microsoft.com/office/2007/relationships/hdphoto" Target="../media/image6.wdp" /><Relationship Id="rId4" Type="http://schemas.openxmlformats.org/officeDocument/2006/relationships/image" Target="../media/image7.png" /><Relationship Id="rId5" Type="http://schemas.microsoft.com/office/2007/relationships/hdphoto" Target="../media/image8.wdp" /><Relationship Id="rId6" Type="http://schemas.openxmlformats.org/officeDocument/2006/relationships/image" Target="../media/image9.png" /><Relationship Id="rId7" Type="http://schemas.microsoft.com/office/2007/relationships/hdphoto" Target="../media/image10.wdp" /><Relationship Id="rId8" Type="http://schemas.openxmlformats.org/officeDocument/2006/relationships/image" Target="../media/image1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17.jpeg" /><Relationship Id="rId7" Type="http://schemas.openxmlformats.org/officeDocument/2006/relationships/image" Target="../media/image18.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23.jpeg" /><Relationship Id="rId7" Type="http://schemas.openxmlformats.org/officeDocument/2006/relationships/image" Target="../media/image1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34113030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p:cNvSpPr>
            <a:spLocks noGrp="1"/>
          </p:cNvSpPr>
          <p:nvPr>
            <p:ph type="ctrTitle"/>
          </p:nvPr>
        </p:nvSpPr>
        <p:spPr>
          <a:xfrm>
            <a:off x="3444263" y="1079653"/>
            <a:ext cx="5130627" cy="846302"/>
          </a:xfrm>
        </p:spPr>
        <p:txBody>
          <a:bodyPr>
            <a:noAutofit/>
          </a:bodyPr>
          <a:lstStyle/>
          <a:p>
            <a:pPr>
              <a:lnSpc>
                <a:spcPct val="130000"/>
              </a:lnSpc>
            </a:pPr>
            <a:r>
              <a:rPr lang="zh-CN" altLang="en-US" sz="3200" smtClean="0">
                <a:latin typeface="Times New Roman" panose="02020603050405020304" pitchFamily="18" charset="0"/>
                <a:ea typeface="微软雅黑" panose="020b0503020204020204" pitchFamily="34" charset="-122"/>
                <a:sym typeface="Times New Roman" panose="02020603050405020304" pitchFamily="18" charset="0"/>
              </a:rPr>
              <a:t>第五章 </a:t>
            </a:r>
            <a:r>
              <a:rPr lang="zh-CN" altLang="en-US" sz="3200">
                <a:latin typeface="Times New Roman" panose="02020603050405020304" pitchFamily="18" charset="0"/>
                <a:ea typeface="微软雅黑" panose="020b0503020204020204" pitchFamily="34" charset="-122"/>
                <a:sym typeface="Times New Roman" panose="02020603050405020304" pitchFamily="18" charset="0"/>
              </a:rPr>
              <a:t>欧姆定律</a:t>
            </a:r>
            <a:endParaRPr lang="zh-CN" altLang="en-US" sz="3200">
              <a:latin typeface="Times New Roman" panose="02020603050405020304" pitchFamily="18" charset="0"/>
              <a:ea typeface="微软雅黑" panose="020b0503020204020204" pitchFamily="34" charset="-122"/>
              <a:sym typeface="Times New Roman" panose="02020603050405020304" pitchFamily="18" charset="0"/>
            </a:endParaRPr>
          </a:p>
        </p:txBody>
      </p:sp>
      <p:cxnSp>
        <p:nvCxnSpPr>
          <p:cNvPr id="5" name="直接连接符 4"/>
          <p:cNvCxnSpPr/>
          <p:nvPr/>
        </p:nvCxnSpPr>
        <p:spPr>
          <a:xfrm>
            <a:off x="5546785" y="1907687"/>
            <a:ext cx="2925938" cy="0"/>
          </a:xfrm>
          <a:prstGeom prst="line">
            <a:avLst/>
          </a:prstGeom>
          <a:ln w="38100">
            <a:solidFill>
              <a:srgbClr val="333F50"/>
            </a:solidFill>
          </a:ln>
        </p:spPr>
        <p:style>
          <a:lnRef idx="1">
            <a:schemeClr val="accent1"/>
          </a:lnRef>
          <a:fillRef idx="0">
            <a:schemeClr val="accent1"/>
          </a:fillRef>
          <a:effectRef idx="0">
            <a:schemeClr val="accent1"/>
          </a:effectRef>
          <a:fontRef idx="minor">
            <a:schemeClr val="tx1"/>
          </a:fontRef>
        </p:style>
      </p:cxnSp>
      <p:sp>
        <p:nvSpPr>
          <p:cNvPr id="7" name="副标题 2"/>
          <p:cNvSpPr txBox="1"/>
          <p:nvPr/>
        </p:nvSpPr>
        <p:spPr>
          <a:xfrm>
            <a:off x="4932045" y="2652395"/>
            <a:ext cx="3575050" cy="1059815"/>
          </a:xfrm>
          <a:prstGeom prst="rect">
            <a:avLst/>
          </a:prstGeom>
        </p:spPr>
        <p:txBody>
          <a:bodyPr vert="horz" lIns="68580" tIns="34290" rIns="68580" bIns="34290" rtlCol="0" anchor="ctr">
            <a:noAutofit/>
          </a:bodyPr>
          <a:lstStyle>
            <a:defPPr>
              <a:defRPr lang="zh-CN"/>
            </a:defPPr>
            <a:lvl1pPr marL="0" indent="0" algn="r" defTabSz="914400" rtl="0" eaLnBrk="1" latinLnBrk="0" hangingPunct="1">
              <a:lnSpc>
                <a:spcPct val="90000"/>
              </a:lnSpc>
              <a:spcBef>
                <a:spcPts val="1000"/>
              </a:spcBef>
              <a:buFont typeface="Arial" pitchFamily="34" charset="0"/>
              <a:buNone/>
              <a:defRPr sz="1600" kern="1200" baseline="0">
                <a:solidFill>
                  <a:sysClr val="windowText" lastClr="000000"/>
                </a:solidFill>
                <a:latin typeface="+mn-lt"/>
                <a:ea typeface="+mn-ea"/>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marL="0" marR="0" lvl="0" indent="0" algn="r" defTabSz="914400" rtl="0" eaLnBrk="1" fontAlgn="auto" latinLnBrk="0" hangingPunct="1">
              <a:lnSpc>
                <a:spcPct val="130000"/>
              </a:lnSpc>
              <a:spcBef>
                <a:spcPct val="0"/>
              </a:spcBef>
              <a:buClrTx/>
              <a:buSzTx/>
              <a:buFont typeface="Arial" pitchFamily="34" charset="0"/>
              <a:buNone/>
              <a:defRPr/>
            </a:pPr>
            <a:r>
              <a:rPr kumimoji="0" lang="en-US" altLang="zh-CN" sz="24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a:t>
            </a:r>
            <a:r>
              <a:rPr kumimoji="0" lang="zh-CN" altLang="en-US" sz="24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第</a:t>
            </a:r>
            <a:r>
              <a:rPr kumimoji="0" lang="en-US" altLang="zh-CN" sz="2400" b="1" i="0" u="none" strike="noStrike" kern="1200" cap="none" spc="0" normalizeH="0" baseline="0" noProof="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1</a:t>
            </a:r>
            <a:r>
              <a:rPr kumimoji="0" lang="zh-CN" altLang="en-US" sz="24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课时</a:t>
            </a:r>
            <a:r>
              <a:rPr kumimoji="0" lang="en-US" altLang="zh-CN" sz="24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a:t>
            </a:r>
            <a:r>
              <a:rPr kumimoji="0" lang="zh-CN" altLang="en-US" sz="24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电流与电压和电阻的关系</a:t>
            </a:r>
            <a:endParaRPr kumimoji="0" lang="zh-CN" altLang="en-US" sz="24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8" name="副标题 2"/>
          <p:cNvSpPr txBox="1"/>
          <p:nvPr/>
        </p:nvSpPr>
        <p:spPr>
          <a:xfrm>
            <a:off x="3683602" y="1989747"/>
            <a:ext cx="4891288" cy="580460"/>
          </a:xfrm>
          <a:prstGeom prst="rect">
            <a:avLst/>
          </a:prstGeom>
        </p:spPr>
        <p:txBody>
          <a:bodyPr vert="horz" lIns="91440" tIns="45720" rIns="91440" bIns="45720" rtlCol="0" anchor="ctr">
            <a:noAutofit/>
          </a:bodyPr>
          <a:lstStyle>
            <a:defPPr>
              <a:defRPr lang="zh-CN"/>
            </a:defPPr>
            <a:lvl1pPr marL="0" indent="0" algn="r" defTabSz="685800" rtl="0" eaLnBrk="1" latinLnBrk="0" hangingPunct="1">
              <a:lnSpc>
                <a:spcPct val="90000"/>
              </a:lnSpc>
              <a:spcBef>
                <a:spcPts val="750"/>
              </a:spcBef>
              <a:buFont typeface="Arial" pitchFamily="34" charset="0"/>
              <a:buNone/>
              <a:defRPr sz="1200" kern="1200" baseline="0">
                <a:solidFill>
                  <a:sysClr val="windowText" lastClr="000000"/>
                </a:solidFill>
                <a:latin typeface="+mn-lt"/>
                <a:ea typeface="+mn-ea"/>
                <a:cs typeface="+mn-cs"/>
              </a:defRPr>
            </a:lvl1pPr>
            <a:lvl2pPr marL="342900" indent="0" algn="ctr" defTabSz="685800" rtl="0" eaLnBrk="1" latinLnBrk="0" hangingPunct="1">
              <a:lnSpc>
                <a:spcPct val="90000"/>
              </a:lnSpc>
              <a:spcBef>
                <a:spcPts val="375"/>
              </a:spcBef>
              <a:buFont typeface="Arial" pitchFamily="34" charset="0"/>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Arial" pitchFamily="34" charset="0"/>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itchFamily="34" charset="0"/>
              <a:buNone/>
              <a:defRPr sz="1200" kern="1200">
                <a:solidFill>
                  <a:schemeClr val="tx1"/>
                </a:solidFill>
                <a:latin typeface="+mn-lt"/>
                <a:ea typeface="+mn-ea"/>
                <a:cs typeface="+mn-cs"/>
              </a:defRPr>
            </a:lvl9pPr>
          </a:lstStyle>
          <a:p>
            <a:pPr marL="0" marR="0" lvl="0" indent="0" algn="r" defTabSz="685800" rtl="0" eaLnBrk="1" fontAlgn="auto" latinLnBrk="0" hangingPunct="1">
              <a:lnSpc>
                <a:spcPct val="130000"/>
              </a:lnSpc>
              <a:spcBef>
                <a:spcPct val="0"/>
              </a:spcBef>
              <a:buClrTx/>
              <a:buSzTx/>
              <a:buFont typeface="Arial" pitchFamily="34" charset="0"/>
              <a:buNone/>
              <a:defRPr/>
            </a:pPr>
            <a:r>
              <a:rPr kumimoji="0" lang="zh-CN" altLang="en-US" sz="26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第</a:t>
            </a:r>
            <a:r>
              <a:rPr kumimoji="0" lang="en-US" altLang="zh-CN" sz="26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1</a:t>
            </a:r>
            <a:r>
              <a:rPr kumimoji="0" lang="zh-CN" altLang="en-US" sz="26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节</a:t>
            </a:r>
            <a:r>
              <a:rPr kumimoji="0" lang="en-US" altLang="zh-CN" sz="26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   </a:t>
            </a:r>
            <a:r>
              <a:rPr kumimoji="0" lang="zh-CN" altLang="en-US" sz="26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rPr>
              <a:t> 欧姆定律</a:t>
            </a:r>
            <a:endParaRPr kumimoji="0" lang="zh-CN" altLang="en-US" sz="2600" b="1" i="0" u="none" strike="noStrike" kern="1200" cap="none" spc="0" normalizeH="0" baseline="0" noProof="0" smtClean="0">
              <a:ln>
                <a:noFill/>
              </a:ln>
              <a:solidFill>
                <a:srgbClr val="FF0000"/>
              </a:solidFill>
              <a:effectLst/>
              <a:uLnTx/>
              <a:uFillTx/>
              <a:latin typeface="Times New Roman" panose="02020603050405020304" pitchFamily="18" charset="0"/>
              <a:ea typeface="微软雅黑" panose="020b0503020204020204" pitchFamily="34" charset="-122"/>
              <a:sym typeface="Times New Roman" panose="02020603050405020304" pitchFamily="18" charset="0"/>
            </a:endParaRPr>
          </a:p>
        </p:txBody>
      </p:sp>
      <p:pic>
        <p:nvPicPr>
          <p:cNvPr id="100" name="图片 99"/>
          <p:cNvPicPr/>
          <p:nvPr>
            <p:custDataLst>
              <p:tags r:id="rId3"/>
            </p:custDataLst>
          </p:nvPr>
        </p:nvPicPr>
        <p:blipFill>
          <a:blip r:embed="rId2"/>
          <a:stretch>
            <a:fillRect/>
          </a:stretch>
        </p:blipFill>
        <p:spPr>
          <a:xfrm>
            <a:off x="179705" y="1275715"/>
            <a:ext cx="4091305" cy="2995930"/>
          </a:xfrm>
          <a:prstGeom prst="rect">
            <a:avLst/>
          </a:prstGeom>
          <a:noFill/>
          <a:ln w="9525">
            <a:noFill/>
          </a:ln>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8194" name="Text Box 2"/>
          <p:cNvSpPr txBox="1">
            <a:spLocks noChangeArrowheads="1"/>
          </p:cNvSpPr>
          <p:nvPr/>
        </p:nvSpPr>
        <p:spPr bwMode="auto">
          <a:xfrm>
            <a:off x="1143000" y="1428750"/>
            <a:ext cx="6858000" cy="572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endParaRPr kumimoji="1" lang="zh-CN" altLang="zh-CN" sz="2400" b="1">
              <a:latin typeface="Times New Roman" panose="02020603050405020304" pitchFamily="18" charset="0"/>
              <a:ea typeface="微软雅黑" panose="020b0503020204020204" pitchFamily="34" charset="-122"/>
              <a:sym typeface="Times New Roman" panose="02020603050405020304" pitchFamily="18" charset="0"/>
            </a:endParaRPr>
          </a:p>
        </p:txBody>
      </p:sp>
      <p:graphicFrame>
        <p:nvGraphicFramePr>
          <p:cNvPr id="8195" name="Group 3"/>
          <p:cNvGraphicFramePr>
            <a:graphicFrameLocks noGrp="1"/>
          </p:cNvGraphicFramePr>
          <p:nvPr/>
        </p:nvGraphicFramePr>
        <p:xfrm>
          <a:off x="755650" y="1349007"/>
          <a:ext cx="7632701" cy="3084986"/>
        </p:xfrm>
        <a:graphic>
          <a:graphicData uri="http://schemas.openxmlformats.org/drawingml/2006/table">
            <a:tbl>
              <a:tblPr>
                <a:tableStyleId>{68D230F3-CF80-4859-8CE7-A43EE81993B5}</a:tableStyleId>
              </a:tblPr>
              <a:tblGrid>
                <a:gridCol w="1260141"/>
                <a:gridCol w="3312368"/>
                <a:gridCol w="896728"/>
                <a:gridCol w="969232"/>
                <a:gridCol w="1194232"/>
              </a:tblGrid>
              <a:tr h="86270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400" b="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物理量</a:t>
                      </a: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400" b="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物理意义</a:t>
                      </a: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400" b="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符号</a:t>
                      </a: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400" b="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国际单位</a:t>
                      </a: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400" b="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测量</a:t>
                      </a:r>
                      <a:endParaRPr kumimoji="0" lang="en-US" altLang="zh-CN" sz="2400" b="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400" b="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工具</a:t>
                      </a: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r>
              <a:tr h="740761">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30000"/>
                        </a:lnSpc>
                        <a:spcBef>
                          <a:spcPct val="0"/>
                        </a:spcBef>
                        <a:spcAft>
                          <a:spcPct val="0"/>
                        </a:spcAft>
                        <a:buClrTx/>
                        <a:buSzTx/>
                        <a:buFontTx/>
                        <a:buNone/>
                        <a:defRPr/>
                      </a:pPr>
                      <a:r>
                        <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电流</a:t>
                      </a:r>
                      <a:endPar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r>
              <a:tr h="740761">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30000"/>
                        </a:lnSpc>
                        <a:spcBef>
                          <a:spcPct val="0"/>
                        </a:spcBef>
                        <a:spcAft>
                          <a:spcPct val="0"/>
                        </a:spcAft>
                        <a:buClrTx/>
                        <a:buSzTx/>
                        <a:buFontTx/>
                        <a:buNone/>
                        <a:defRPr/>
                      </a:pPr>
                      <a:r>
                        <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电压</a:t>
                      </a:r>
                      <a:endPar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r>
              <a:tr h="740761">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30000"/>
                        </a:lnSpc>
                        <a:spcBef>
                          <a:spcPct val="0"/>
                        </a:spcBef>
                        <a:spcAft>
                          <a:spcPct val="0"/>
                        </a:spcAft>
                        <a:buClrTx/>
                        <a:buSzTx/>
                        <a:buFontTx/>
                        <a:buNone/>
                        <a:defRPr/>
                      </a:pPr>
                      <a:r>
                        <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电阻</a:t>
                      </a:r>
                      <a:endPar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30000"/>
                        </a:lnSpc>
                        <a:spcBef>
                          <a:spcPct val="0"/>
                        </a:spcBef>
                        <a:spcAft>
                          <a:spcPct val="0"/>
                        </a:spcAft>
                        <a:buClrTx/>
                        <a:buSzTx/>
                        <a:buFontTx/>
                        <a:buNone/>
                      </a:pPr>
                      <a:endParaRPr kumimoji="0" lang="zh-CN" altLang="zh-CN" sz="2100" b="0"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L="54000" marR="54000" marT="35100" marB="35100" anchor="ctr" anchorCtr="1" horzOverflow="overflow">
                    <a:lnL w="12700" cap="flat" cmpd="sng" algn="ctr">
                      <a:solidFill>
                        <a:schemeClr val="accent4">
                          <a:lumMod val="60000"/>
                          <a:lumOff val="40000"/>
                        </a:schemeClr>
                      </a:solidFill>
                      <a:prstDash val="solid"/>
                      <a:round/>
                      <a:headEnd type="none" w="med" len="med"/>
                      <a:tailEnd type="none" w="med" len="med"/>
                    </a:lnL>
                    <a:lnR w="12700" cap="flat" cmpd="sng" algn="ctr">
                      <a:solidFill>
                        <a:schemeClr val="accent4">
                          <a:lumMod val="60000"/>
                          <a:lumOff val="40000"/>
                        </a:schemeClr>
                      </a:solidFill>
                      <a:prstDash val="solid"/>
                      <a:round/>
                      <a:headEnd type="none" w="med" len="med"/>
                      <a:tailEnd type="none" w="med" len="med"/>
                    </a:lnR>
                    <a:lnT w="12700" cap="flat" cmpd="sng" algn="ctr">
                      <a:solidFill>
                        <a:schemeClr val="accent4">
                          <a:lumMod val="60000"/>
                          <a:lumOff val="40000"/>
                        </a:schemeClr>
                      </a:solidFill>
                      <a:prstDash val="solid"/>
                      <a:round/>
                      <a:headEnd type="none" w="med" len="med"/>
                      <a:tailEnd type="none" w="med" len="med"/>
                    </a:lnT>
                    <a:lnB w="12700" cap="flat" cmpd="sng" algn="ctr">
                      <a:solidFill>
                        <a:schemeClr val="accent4">
                          <a:lumMod val="60000"/>
                          <a:lumOff val="40000"/>
                        </a:schemeClr>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sp>
        <p:nvSpPr>
          <p:cNvPr id="8228" name="Rectangle 36"/>
          <p:cNvSpPr>
            <a:spLocks noChangeArrowheads="1"/>
          </p:cNvSpPr>
          <p:nvPr/>
        </p:nvSpPr>
        <p:spPr bwMode="auto">
          <a:xfrm>
            <a:off x="2059324" y="2358477"/>
            <a:ext cx="323408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电荷的定向</a:t>
            </a:r>
            <a:r>
              <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移动</a:t>
            </a:r>
            <a:endPar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29" name="Rectangle 37"/>
          <p:cNvSpPr>
            <a:spLocks noChangeArrowheads="1"/>
          </p:cNvSpPr>
          <p:nvPr/>
        </p:nvSpPr>
        <p:spPr bwMode="auto">
          <a:xfrm>
            <a:off x="5324559" y="2358477"/>
            <a:ext cx="906307"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2400" b="1" i="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I</a:t>
            </a:r>
            <a:endParaRPr kumimoji="1" lang="en-US" altLang="zh-CN" sz="2400" b="1" i="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0" name="Rectangle 38"/>
          <p:cNvSpPr>
            <a:spLocks noChangeArrowheads="1"/>
          </p:cNvSpPr>
          <p:nvPr/>
        </p:nvSpPr>
        <p:spPr bwMode="auto">
          <a:xfrm>
            <a:off x="6238959" y="2358477"/>
            <a:ext cx="95485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A</a:t>
            </a:r>
            <a:endParaRPr kumimoji="1"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1" name="Rectangle 39"/>
          <p:cNvSpPr>
            <a:spLocks noChangeArrowheads="1"/>
          </p:cNvSpPr>
          <p:nvPr/>
        </p:nvSpPr>
        <p:spPr bwMode="auto">
          <a:xfrm>
            <a:off x="7216566" y="2358477"/>
            <a:ext cx="115212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电流表</a:t>
            </a:r>
            <a:endPar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3" name="Rectangle 41"/>
          <p:cNvSpPr>
            <a:spLocks noChangeArrowheads="1"/>
          </p:cNvSpPr>
          <p:nvPr/>
        </p:nvSpPr>
        <p:spPr bwMode="auto">
          <a:xfrm>
            <a:off x="2074319" y="3096817"/>
            <a:ext cx="320409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pPr>
            <a:r>
              <a:rPr kumimoji="1" lang="zh-CN" altLang="en-US" sz="2400" b="1" smtClean="0">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形成</a:t>
            </a:r>
            <a:r>
              <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电流的原因</a:t>
            </a:r>
            <a:endPar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4" name="Rectangle 42"/>
          <p:cNvSpPr>
            <a:spLocks noChangeArrowheads="1"/>
          </p:cNvSpPr>
          <p:nvPr/>
        </p:nvSpPr>
        <p:spPr bwMode="auto">
          <a:xfrm>
            <a:off x="5324560" y="3097266"/>
            <a:ext cx="89821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2400" b="1" i="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U</a:t>
            </a:r>
            <a:endParaRPr kumimoji="1" lang="en-US" altLang="zh-CN" sz="2400" b="1" i="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5" name="Rectangle 43"/>
          <p:cNvSpPr>
            <a:spLocks noChangeArrowheads="1"/>
          </p:cNvSpPr>
          <p:nvPr/>
        </p:nvSpPr>
        <p:spPr bwMode="auto">
          <a:xfrm>
            <a:off x="6230866" y="3097266"/>
            <a:ext cx="97104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pPr>
            <a:r>
              <a:rPr kumimoji="1"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V</a:t>
            </a:r>
            <a:endParaRPr kumimoji="1"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6" name="Rectangle 44"/>
          <p:cNvSpPr>
            <a:spLocks noChangeArrowheads="1"/>
          </p:cNvSpPr>
          <p:nvPr/>
        </p:nvSpPr>
        <p:spPr bwMode="auto">
          <a:xfrm>
            <a:off x="7201912" y="3073317"/>
            <a:ext cx="118143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电压表</a:t>
            </a:r>
            <a:endPar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8" name="Rectangle 46"/>
          <p:cNvSpPr>
            <a:spLocks noChangeArrowheads="1"/>
          </p:cNvSpPr>
          <p:nvPr/>
        </p:nvSpPr>
        <p:spPr bwMode="auto">
          <a:xfrm>
            <a:off x="2022986" y="3845549"/>
            <a:ext cx="330676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pPr>
            <a:r>
              <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导体对电流的阻碍作用</a:t>
            </a:r>
            <a:endParaRPr kumimoji="1"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39" name="Rectangle 47"/>
          <p:cNvSpPr>
            <a:spLocks noChangeArrowheads="1"/>
          </p:cNvSpPr>
          <p:nvPr/>
        </p:nvSpPr>
        <p:spPr bwMode="auto">
          <a:xfrm>
            <a:off x="5324560" y="3845549"/>
            <a:ext cx="89821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2400" b="1" i="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R</a:t>
            </a:r>
            <a:endParaRPr kumimoji="1" lang="en-US" altLang="zh-CN" sz="2400" b="1" i="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8240" name="Rectangle 48"/>
          <p:cNvSpPr>
            <a:spLocks noChangeArrowheads="1"/>
          </p:cNvSpPr>
          <p:nvPr/>
        </p:nvSpPr>
        <p:spPr bwMode="auto">
          <a:xfrm>
            <a:off x="6222776" y="3845549"/>
            <a:ext cx="97104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Ω</a:t>
            </a:r>
            <a:endParaRPr kumimoji="1"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cxnSp>
        <p:nvCxnSpPr>
          <p:cNvPr id="4" name="直接连接符 3"/>
          <p:cNvCxnSpPr/>
          <p:nvPr/>
        </p:nvCxnSpPr>
        <p:spPr>
          <a:xfrm>
            <a:off x="755650" y="1347614"/>
            <a:ext cx="7632700" cy="0"/>
          </a:xfrm>
          <a:prstGeom prst="line">
            <a:avLst/>
          </a:prstGeom>
          <a:ln w="28575">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755650" y="4433993"/>
            <a:ext cx="7632700" cy="0"/>
          </a:xfrm>
          <a:prstGeom prst="line">
            <a:avLst/>
          </a:prstGeom>
          <a:ln w="28575">
            <a:solidFill>
              <a:schemeClr val="accent4">
                <a:lumMod val="75000"/>
              </a:schemeClr>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p:nvPr>
        </p:nvSpPr>
        <p:spPr>
          <a:xfrm>
            <a:off x="502444" y="267336"/>
            <a:ext cx="7049888" cy="690397"/>
          </a:xfrm>
        </p:spPr>
        <p:txBody>
          <a:bodyPr/>
          <a:lstStyle/>
          <a:p>
            <a:pPr>
              <a:lnSpc>
                <a:spcPct val="130000"/>
              </a:lnSpc>
            </a:pPr>
            <a:r>
              <a:rPr lang="zh-CN" altLang="en-US" smtClean="0">
                <a:latin typeface="Times New Roman" panose="02020603050405020304" pitchFamily="18" charset="0"/>
                <a:ea typeface="微软雅黑" panose="020b0503020204020204" pitchFamily="34" charset="-122"/>
                <a:sym typeface="Times New Roman" panose="02020603050405020304" pitchFamily="18" charset="0"/>
              </a:rPr>
              <a:t>复习引入</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par>
                                <p:cTn id="8" presetID="22" presetClass="entr" presetSubtype="2" dur="500" fill="hold"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right)">
                                      <p:cBhvr>
                                        <p:cTn id="10" dur="500"/>
                                        <p:tgtEl>
                                          <p:spTgt spid="23"/>
                                        </p:tgtEl>
                                      </p:cBhvr>
                                    </p:animEffect>
                                  </p:childTnLst>
                                </p:cTn>
                              </p:par>
                            </p:childTnLst>
                          </p:cTn>
                        </p:par>
                        <p:par>
                          <p:cTn id="11" fill="hold" nodeType="afterGroup">
                            <p:stCondLst>
                              <p:cond delay="500"/>
                            </p:stCondLst>
                            <p:childTnLst>
                              <p:par>
                                <p:cTn id="12" presetID="10" presetClass="entr" presetSubtype="0" dur="500" fill="hold" nodeType="afterEffect">
                                  <p:stCondLst>
                                    <p:cond delay="0"/>
                                  </p:stCondLst>
                                  <p:childTnLst>
                                    <p:set>
                                      <p:cBhvr>
                                        <p:cTn id="13" dur="1" fill="hold">
                                          <p:stCondLst>
                                            <p:cond delay="0"/>
                                          </p:stCondLst>
                                        </p:cTn>
                                        <p:tgtEl>
                                          <p:spTgt spid="8195"/>
                                        </p:tgtEl>
                                        <p:attrNameLst>
                                          <p:attrName>style.visibility</p:attrName>
                                        </p:attrNameLst>
                                      </p:cBhvr>
                                      <p:to>
                                        <p:strVal val="visible"/>
                                      </p:to>
                                    </p:set>
                                    <p:animEffect transition="in" filter="fade">
                                      <p:cBhvr>
                                        <p:cTn id="14" dur="500"/>
                                        <p:tgtEl>
                                          <p:spTgt spid="8195"/>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2" presetClass="entr" presetSubtype="1" dur="75" fill="hold" grpId="0" nodeType="clickEffect">
                                  <p:stCondLst>
                                    <p:cond delay="0"/>
                                  </p:stCondLst>
                                  <p:iterate type="lt">
                                    <p:tmPct val="100000"/>
                                  </p:iterate>
                                  <p:childTnLst>
                                    <p:set>
                                      <p:cBhvr>
                                        <p:cTn id="18" dur="1" fill="hold">
                                          <p:stCondLst>
                                            <p:cond delay="0"/>
                                          </p:stCondLst>
                                        </p:cTn>
                                        <p:tgtEl>
                                          <p:spTgt spid="8228">
                                            <p:txEl>
                                              <p:pRg st="0" end="0"/>
                                            </p:txEl>
                                          </p:spTgt>
                                        </p:tgtEl>
                                        <p:attrNameLst>
                                          <p:attrName>style.visibility</p:attrName>
                                        </p:attrNameLst>
                                      </p:cBhvr>
                                      <p:to>
                                        <p:strVal val="visible"/>
                                      </p:to>
                                    </p:set>
                                    <p:animEffect transition="in" filter="wipe(up)">
                                      <p:cBhvr>
                                        <p:cTn id="19" dur="75"/>
                                        <p:tgtEl>
                                          <p:spTgt spid="8228">
                                            <p:txEl>
                                              <p:pRg st="0" end="0"/>
                                            </p:txEl>
                                          </p:spTgt>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22" presetClass="entr" presetSubtype="1" dur="75" fill="hold" grpId="0" nodeType="clickEffect">
                                  <p:stCondLst>
                                    <p:cond delay="0"/>
                                  </p:stCondLst>
                                  <p:iterate type="lt">
                                    <p:tmPct val="100000"/>
                                  </p:iterate>
                                  <p:childTnLst>
                                    <p:set>
                                      <p:cBhvr>
                                        <p:cTn id="23" dur="1" fill="hold">
                                          <p:stCondLst>
                                            <p:cond delay="0"/>
                                          </p:stCondLst>
                                        </p:cTn>
                                        <p:tgtEl>
                                          <p:spTgt spid="8229">
                                            <p:txEl>
                                              <p:pRg st="0" end="0"/>
                                            </p:txEl>
                                          </p:spTgt>
                                        </p:tgtEl>
                                        <p:attrNameLst>
                                          <p:attrName>style.visibility</p:attrName>
                                        </p:attrNameLst>
                                      </p:cBhvr>
                                      <p:to>
                                        <p:strVal val="visible"/>
                                      </p:to>
                                    </p:set>
                                    <p:animEffect transition="in" filter="wipe(up)">
                                      <p:cBhvr>
                                        <p:cTn id="24" dur="75"/>
                                        <p:tgtEl>
                                          <p:spTgt spid="8229">
                                            <p:txEl>
                                              <p:pRg st="0" end="0"/>
                                            </p:txEl>
                                          </p:spTgt>
                                        </p:tgtEl>
                                      </p:cBhvr>
                                    </p:animEffect>
                                  </p:childTnLst>
                                  <p:subTnLst>
                                    <p:audio>
                                      <p:cMediaNode>
                                        <p:cTn display="0" masterRel="sameClick">
                                          <p:stCondLst>
                                            <p:cond evt="begin" delay="0">
                                              <p:tn val="22"/>
                                            </p:cond>
                                          </p:stCondLst>
                                          <p:endCondLst>
                                            <p:cond evt="onStopAudio" delay="0">
                                              <p:tgtEl>
                                                <p:sldTgt/>
                                              </p:tgtEl>
                                            </p:cond>
                                          </p:endCondLst>
                                        </p:cTn>
                                        <p:tgtEl>
                                          <p:sndTgt r:embed="rId2" name="type.wav"/>
                                        </p:tgtEl>
                                      </p:cMediaNode>
                                    </p:audio>
                                  </p:sub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22" presetClass="entr" presetSubtype="1" dur="75" fill="hold" grpId="0" nodeType="clickEffect">
                                  <p:stCondLst>
                                    <p:cond delay="0"/>
                                  </p:stCondLst>
                                  <p:iterate type="lt">
                                    <p:tmPct val="100000"/>
                                  </p:iterate>
                                  <p:childTnLst>
                                    <p:set>
                                      <p:cBhvr>
                                        <p:cTn id="28" dur="1" fill="hold">
                                          <p:stCondLst>
                                            <p:cond delay="0"/>
                                          </p:stCondLst>
                                        </p:cTn>
                                        <p:tgtEl>
                                          <p:spTgt spid="8230">
                                            <p:txEl>
                                              <p:pRg st="0" end="0"/>
                                            </p:txEl>
                                          </p:spTgt>
                                        </p:tgtEl>
                                        <p:attrNameLst>
                                          <p:attrName>style.visibility</p:attrName>
                                        </p:attrNameLst>
                                      </p:cBhvr>
                                      <p:to>
                                        <p:strVal val="visible"/>
                                      </p:to>
                                    </p:set>
                                    <p:animEffect transition="in" filter="wipe(up)">
                                      <p:cBhvr>
                                        <p:cTn id="29" dur="75"/>
                                        <p:tgtEl>
                                          <p:spTgt spid="8230">
                                            <p:txEl>
                                              <p:pRg st="0" end="0"/>
                                            </p:txEl>
                                          </p:spTgt>
                                        </p:tgtEl>
                                      </p:cBhvr>
                                    </p:animEffect>
                                  </p:childTnLst>
                                  <p:subTnLst>
                                    <p:audio>
                                      <p:cMediaNode>
                                        <p:cTn display="0" masterRel="sameClick">
                                          <p:stCondLst>
                                            <p:cond evt="begin" delay="0">
                                              <p:tn val="27"/>
                                            </p:cond>
                                          </p:stCondLst>
                                          <p:endCondLst>
                                            <p:cond evt="onStopAudio" delay="0">
                                              <p:tgtEl>
                                                <p:sldTgt/>
                                              </p:tgtEl>
                                            </p:cond>
                                          </p:endCondLst>
                                        </p:cTn>
                                        <p:tgtEl>
                                          <p:sndTgt r:embed="rId2" name="type.wav"/>
                                        </p:tgtEl>
                                      </p:cMediaNode>
                                    </p:audio>
                                  </p:subTnLst>
                                </p:cTn>
                              </p:par>
                            </p:childTnLst>
                          </p:cTn>
                        </p:par>
                      </p:childTnLst>
                    </p:cTn>
                  </p:par>
                  <p:par>
                    <p:cTn id="30" fill="hold" nodeType="clickPar">
                      <p:stCondLst>
                        <p:cond delay="indefinite"/>
                        <p:cond evt="onBegin" delay="0">
                          <p:tn val="29"/>
                        </p:cond>
                      </p:stCondLst>
                      <p:childTnLst>
                        <p:par>
                          <p:cTn id="31" fill="hold">
                            <p:stCondLst>
                              <p:cond delay="0"/>
                            </p:stCondLst>
                            <p:childTnLst>
                              <p:par>
                                <p:cTn id="32" presetID="12" presetClass="entr" presetSubtype="2" dur="75" fill="hold" grpId="0" nodeType="clickEffect">
                                  <p:stCondLst>
                                    <p:cond delay="0"/>
                                  </p:stCondLst>
                                  <p:iterate type="lt">
                                    <p:tmPct val="100000"/>
                                  </p:iterate>
                                  <p:childTnLst>
                                    <p:set>
                                      <p:cBhvr>
                                        <p:cTn id="33" dur="1" fill="hold">
                                          <p:stCondLst>
                                            <p:cond delay="0"/>
                                          </p:stCondLst>
                                        </p:cTn>
                                        <p:tgtEl>
                                          <p:spTgt spid="8231"/>
                                        </p:tgtEl>
                                        <p:attrNameLst>
                                          <p:attrName>style.visibility</p:attrName>
                                        </p:attrNameLst>
                                      </p:cBhvr>
                                      <p:to>
                                        <p:strVal val="visible"/>
                                      </p:to>
                                    </p:set>
                                    <p:animEffect transition="in" filter="slide(fromRight)">
                                      <p:cBhvr>
                                        <p:cTn id="34" dur="75"/>
                                        <p:tgtEl>
                                          <p:spTgt spid="8231"/>
                                        </p:tgtEl>
                                      </p:cBhvr>
                                    </p:animEffect>
                                  </p:childTnLst>
                                </p:cTn>
                              </p:par>
                            </p:childTnLst>
                          </p:cTn>
                        </p:par>
                      </p:childTnLst>
                    </p:cTn>
                  </p:par>
                  <p:par>
                    <p:cTn id="35" fill="hold" nodeType="clickPar">
                      <p:stCondLst>
                        <p:cond delay="indefinite"/>
                        <p:cond evt="onBegin" delay="0">
                          <p:tn val="34"/>
                        </p:cond>
                      </p:stCondLst>
                      <p:childTnLst>
                        <p:par>
                          <p:cTn id="36" fill="hold">
                            <p:stCondLst>
                              <p:cond delay="0"/>
                            </p:stCondLst>
                            <p:childTnLst>
                              <p:par>
                                <p:cTn id="37" presetID="22" presetClass="entr" presetSubtype="1" dur="75" fill="hold" grpId="0" nodeType="clickEffect">
                                  <p:stCondLst>
                                    <p:cond delay="0"/>
                                  </p:stCondLst>
                                  <p:iterate type="lt">
                                    <p:tmPct val="100000"/>
                                  </p:iterate>
                                  <p:childTnLst>
                                    <p:set>
                                      <p:cBhvr>
                                        <p:cTn id="38" dur="1" fill="hold">
                                          <p:stCondLst>
                                            <p:cond delay="0"/>
                                          </p:stCondLst>
                                        </p:cTn>
                                        <p:tgtEl>
                                          <p:spTgt spid="8233">
                                            <p:txEl>
                                              <p:pRg st="0" end="0"/>
                                            </p:txEl>
                                          </p:spTgt>
                                        </p:tgtEl>
                                        <p:attrNameLst>
                                          <p:attrName>style.visibility</p:attrName>
                                        </p:attrNameLst>
                                      </p:cBhvr>
                                      <p:to>
                                        <p:strVal val="visible"/>
                                      </p:to>
                                    </p:set>
                                    <p:animEffect transition="in" filter="wipe(up)">
                                      <p:cBhvr>
                                        <p:cTn id="39" dur="75"/>
                                        <p:tgtEl>
                                          <p:spTgt spid="8233">
                                            <p:txEl>
                                              <p:pRg st="0" end="0"/>
                                            </p:txEl>
                                          </p:spTgt>
                                        </p:tgtEl>
                                      </p:cBhvr>
                                    </p:animEffect>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1" presetClass="entr" presetSubtype="0" dur="80" fill="hold" grpId="0" nodeType="clickEffect">
                                  <p:stCondLst>
                                    <p:cond delay="0"/>
                                  </p:stCondLst>
                                  <p:childTnLst>
                                    <p:set>
                                      <p:cBhvr>
                                        <p:cTn id="43" dur="1" fill="hold">
                                          <p:stCondLst>
                                            <p:cond delay="79"/>
                                          </p:stCondLst>
                                        </p:cTn>
                                        <p:tgtEl>
                                          <p:spTgt spid="8234">
                                            <p:txEl>
                                              <p:pRg st="0" end="0"/>
                                            </p:txEl>
                                          </p:spTgt>
                                        </p:tgtEl>
                                        <p:attrNameLst>
                                          <p:attrName>style.visibility</p:attrName>
                                        </p:attrNameLst>
                                      </p:cBhvr>
                                      <p:to>
                                        <p:strVal val="visible"/>
                                      </p:to>
                                    </p:set>
                                  </p:childTnLst>
                                </p:cTn>
                              </p:par>
                            </p:childTnLst>
                          </p:cTn>
                        </p:par>
                      </p:childTnLst>
                    </p:cTn>
                  </p:par>
                  <p:par>
                    <p:cTn id="44" fill="hold" nodeType="clickPar">
                      <p:stCondLst>
                        <p:cond delay="indefinite"/>
                        <p:cond evt="onBegin" delay="0">
                          <p:tn val="43"/>
                        </p:cond>
                      </p:stCondLst>
                      <p:childTnLst>
                        <p:par>
                          <p:cTn id="45" fill="hold">
                            <p:stCondLst>
                              <p:cond delay="0"/>
                            </p:stCondLst>
                            <p:childTnLst>
                              <p:par>
                                <p:cTn id="46" presetID="1" presetClass="entr" presetSubtype="0" dur="80" fill="hold" grpId="0" nodeType="clickEffect">
                                  <p:stCondLst>
                                    <p:cond delay="0"/>
                                  </p:stCondLst>
                                  <p:childTnLst>
                                    <p:set>
                                      <p:cBhvr>
                                        <p:cTn id="47" dur="1" fill="hold">
                                          <p:stCondLst>
                                            <p:cond delay="79"/>
                                          </p:stCondLst>
                                        </p:cTn>
                                        <p:tgtEl>
                                          <p:spTgt spid="8235">
                                            <p:txEl>
                                              <p:pRg st="0" end="0"/>
                                            </p:txEl>
                                          </p:spTgt>
                                        </p:tgtEl>
                                        <p:attrNameLst>
                                          <p:attrName>style.visibility</p:attrName>
                                        </p:attrNameLst>
                                      </p:cBhvr>
                                      <p:to>
                                        <p:strVal val="visible"/>
                                      </p:to>
                                    </p:set>
                                  </p:childTnLst>
                                </p:cTn>
                              </p:par>
                            </p:childTnLst>
                          </p:cTn>
                        </p:par>
                      </p:childTnLst>
                    </p:cTn>
                  </p:par>
                  <p:par>
                    <p:cTn id="48" fill="hold" nodeType="clickPar">
                      <p:stCondLst>
                        <p:cond delay="indefinite"/>
                        <p:cond evt="onBegin" delay="0">
                          <p:tn val="47"/>
                        </p:cond>
                      </p:stCondLst>
                      <p:childTnLst>
                        <p:par>
                          <p:cTn id="49" fill="hold">
                            <p:stCondLst>
                              <p:cond delay="0"/>
                            </p:stCondLst>
                            <p:childTnLst>
                              <p:par>
                                <p:cTn id="50" presetID="12" presetClass="entr" presetSubtype="2" dur="75" fill="hold" grpId="0" nodeType="clickEffect">
                                  <p:stCondLst>
                                    <p:cond delay="0"/>
                                  </p:stCondLst>
                                  <p:iterate type="lt">
                                    <p:tmPct val="100000"/>
                                  </p:iterate>
                                  <p:childTnLst>
                                    <p:set>
                                      <p:cBhvr>
                                        <p:cTn id="51" dur="1" fill="hold">
                                          <p:stCondLst>
                                            <p:cond delay="0"/>
                                          </p:stCondLst>
                                        </p:cTn>
                                        <p:tgtEl>
                                          <p:spTgt spid="8236"/>
                                        </p:tgtEl>
                                        <p:attrNameLst>
                                          <p:attrName>style.visibility</p:attrName>
                                        </p:attrNameLst>
                                      </p:cBhvr>
                                      <p:to>
                                        <p:strVal val="visible"/>
                                      </p:to>
                                    </p:set>
                                    <p:animEffect transition="in" filter="slide(fromRight)">
                                      <p:cBhvr>
                                        <p:cTn id="52" dur="75"/>
                                        <p:tgtEl>
                                          <p:spTgt spid="8236"/>
                                        </p:tgtEl>
                                      </p:cBhvr>
                                    </p:animEffect>
                                  </p:childTnLst>
                                </p:cTn>
                              </p:par>
                            </p:childTnLst>
                          </p:cTn>
                        </p:par>
                      </p:childTnLst>
                    </p:cTn>
                  </p:par>
                  <p:par>
                    <p:cTn id="53" fill="hold" nodeType="clickPar">
                      <p:stCondLst>
                        <p:cond delay="indefinite"/>
                        <p:cond evt="onBegin" delay="0">
                          <p:tn val="52"/>
                        </p:cond>
                      </p:stCondLst>
                      <p:childTnLst>
                        <p:par>
                          <p:cTn id="54" fill="hold">
                            <p:stCondLst>
                              <p:cond delay="0"/>
                            </p:stCondLst>
                            <p:childTnLst>
                              <p:par>
                                <p:cTn id="55" presetID="22" presetClass="entr" presetSubtype="1" dur="75" fill="hold" grpId="0" nodeType="clickEffect">
                                  <p:stCondLst>
                                    <p:cond delay="0"/>
                                  </p:stCondLst>
                                  <p:iterate type="lt">
                                    <p:tmPct val="100000"/>
                                  </p:iterate>
                                  <p:childTnLst>
                                    <p:set>
                                      <p:cBhvr>
                                        <p:cTn id="56" dur="1" fill="hold">
                                          <p:stCondLst>
                                            <p:cond delay="0"/>
                                          </p:stCondLst>
                                        </p:cTn>
                                        <p:tgtEl>
                                          <p:spTgt spid="8238">
                                            <p:txEl>
                                              <p:pRg st="0" end="0"/>
                                            </p:txEl>
                                          </p:spTgt>
                                        </p:tgtEl>
                                        <p:attrNameLst>
                                          <p:attrName>style.visibility</p:attrName>
                                        </p:attrNameLst>
                                      </p:cBhvr>
                                      <p:to>
                                        <p:strVal val="visible"/>
                                      </p:to>
                                    </p:set>
                                    <p:animEffect transition="in" filter="wipe(up)">
                                      <p:cBhvr>
                                        <p:cTn id="57" dur="75"/>
                                        <p:tgtEl>
                                          <p:spTgt spid="8238">
                                            <p:txEl>
                                              <p:pRg st="0" end="0"/>
                                            </p:txEl>
                                          </p:spTgt>
                                        </p:tgtEl>
                                      </p:cBhvr>
                                    </p:animEffect>
                                  </p:childTnLst>
                                </p:cTn>
                              </p:par>
                            </p:childTnLst>
                          </p:cTn>
                        </p:par>
                      </p:childTnLst>
                    </p:cTn>
                  </p:par>
                  <p:par>
                    <p:cTn id="58" fill="hold" nodeType="clickPar">
                      <p:stCondLst>
                        <p:cond delay="indefinite"/>
                        <p:cond evt="onBegin" delay="0">
                          <p:tn val="57"/>
                        </p:cond>
                      </p:stCondLst>
                      <p:childTnLst>
                        <p:par>
                          <p:cTn id="59" fill="hold">
                            <p:stCondLst>
                              <p:cond delay="0"/>
                            </p:stCondLst>
                            <p:childTnLst>
                              <p:par>
                                <p:cTn id="60" presetID="1" presetClass="entr" presetSubtype="0" dur="80" fill="hold" grpId="0" nodeType="clickEffect">
                                  <p:stCondLst>
                                    <p:cond delay="0"/>
                                  </p:stCondLst>
                                  <p:childTnLst>
                                    <p:set>
                                      <p:cBhvr>
                                        <p:cTn id="61" dur="1" fill="hold">
                                          <p:stCondLst>
                                            <p:cond delay="79"/>
                                          </p:stCondLst>
                                        </p:cTn>
                                        <p:tgtEl>
                                          <p:spTgt spid="8239">
                                            <p:txEl>
                                              <p:pRg st="0" end="0"/>
                                            </p:txEl>
                                          </p:spTgt>
                                        </p:tgtEl>
                                        <p:attrNameLst>
                                          <p:attrName>style.visibility</p:attrName>
                                        </p:attrNameLst>
                                      </p:cBhvr>
                                      <p:to>
                                        <p:strVal val="visible"/>
                                      </p:to>
                                    </p:set>
                                  </p:childTnLst>
                                </p:cTn>
                              </p:par>
                            </p:childTnLst>
                          </p:cTn>
                        </p:par>
                      </p:childTnLst>
                    </p:cTn>
                  </p:par>
                  <p:par>
                    <p:cTn id="62" fill="hold" nodeType="clickPar">
                      <p:stCondLst>
                        <p:cond delay="indefinite"/>
                        <p:cond evt="onBegin" delay="0">
                          <p:tn val="61"/>
                        </p:cond>
                      </p:stCondLst>
                      <p:childTnLst>
                        <p:par>
                          <p:cTn id="63" fill="hold">
                            <p:stCondLst>
                              <p:cond delay="0"/>
                            </p:stCondLst>
                            <p:childTnLst>
                              <p:par>
                                <p:cTn id="64" presetID="1" presetClass="entr" presetSubtype="0" dur="80" fill="hold" grpId="0" nodeType="clickEffect">
                                  <p:stCondLst>
                                    <p:cond delay="0"/>
                                  </p:stCondLst>
                                  <p:childTnLst>
                                    <p:set>
                                      <p:cBhvr>
                                        <p:cTn id="65" dur="1" fill="hold">
                                          <p:stCondLst>
                                            <p:cond delay="79"/>
                                          </p:stCondLst>
                                        </p:cTn>
                                        <p:tgtEl>
                                          <p:spTgt spid="824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28" grpId="0" build="p"/>
      <p:bldP spid="8229" grpId="0" build="p"/>
      <p:bldP spid="8230" grpId="0" build="p"/>
      <p:bldP spid="8231" grpId="0"/>
      <p:bldP spid="8233" grpId="0" build="p"/>
      <p:bldP spid="8234" grpId="0" build="p"/>
      <p:bldP spid="8235" grpId="0" build="p"/>
      <p:bldP spid="8236" grpId="0"/>
      <p:bldP spid="8238" grpId="0" build="p"/>
      <p:bldP spid="8239" grpId="0" build="p"/>
      <p:bldP spid="8240" grpId="0" build="p"/>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116" name="Text Box 20"/>
          <p:cNvSpPr txBox="1">
            <a:spLocks noChangeArrowheads="1"/>
          </p:cNvSpPr>
          <p:nvPr/>
        </p:nvSpPr>
        <p:spPr bwMode="auto">
          <a:xfrm>
            <a:off x="1178674" y="4080147"/>
            <a:ext cx="1150938"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pPr>
            <a:r>
              <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约</a:t>
            </a:r>
            <a:r>
              <a:rPr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5 A</a:t>
            </a:r>
            <a:endPar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4118" name="Text Box 22"/>
          <p:cNvSpPr txBox="1">
            <a:spLocks noChangeArrowheads="1"/>
          </p:cNvSpPr>
          <p:nvPr/>
        </p:nvSpPr>
        <p:spPr bwMode="auto">
          <a:xfrm>
            <a:off x="5062655" y="4080147"/>
            <a:ext cx="1189038" cy="572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pPr>
            <a:r>
              <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约</a:t>
            </a:r>
            <a:r>
              <a:rPr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1 A</a:t>
            </a:r>
            <a:endPar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4119" name="Text Box 23"/>
          <p:cNvSpPr txBox="1">
            <a:spLocks noChangeArrowheads="1"/>
          </p:cNvSpPr>
          <p:nvPr/>
        </p:nvSpPr>
        <p:spPr bwMode="auto">
          <a:xfrm>
            <a:off x="3054738" y="4080147"/>
            <a:ext cx="1150937"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pPr>
            <a:r>
              <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约</a:t>
            </a:r>
            <a:r>
              <a:rPr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2 A</a:t>
            </a:r>
            <a:endPar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4121" name="Text Box 25"/>
          <p:cNvSpPr txBox="1">
            <a:spLocks noChangeArrowheads="1"/>
          </p:cNvSpPr>
          <p:nvPr/>
        </p:nvSpPr>
        <p:spPr bwMode="auto">
          <a:xfrm>
            <a:off x="6909055" y="4080147"/>
            <a:ext cx="1441450"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spcBef>
                <a:spcPct val="0"/>
              </a:spcBef>
            </a:pPr>
            <a:r>
              <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约</a:t>
            </a:r>
            <a:r>
              <a:rPr lang="en-US" altLang="zh-CN"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rPr>
              <a:t>0.2 A</a:t>
            </a:r>
            <a:endParaRPr lang="zh-CN" altLang="en-US" sz="2400" b="1">
              <a:latin typeface="Times New Roman" panose="02020603050405020304" pitchFamily="18" charset="0"/>
              <a:ea typeface="微软雅黑" panose="020b0503020204020204" pitchFamily="34" charset="-122"/>
              <a:cs typeface="Times New Roman" panose="02020603050405020304" pitchFamily="18" charset="0"/>
              <a:sym typeface="Times New Roman" panose="02020603050405020304" pitchFamily="18" charset="0"/>
            </a:endParaRPr>
          </a:p>
        </p:txBody>
      </p:sp>
      <p:sp>
        <p:nvSpPr>
          <p:cNvPr id="4123" name="Rectangle 27"/>
          <p:cNvSpPr>
            <a:spLocks noChangeArrowheads="1"/>
          </p:cNvSpPr>
          <p:nvPr/>
        </p:nvSpPr>
        <p:spPr bwMode="auto">
          <a:xfrm>
            <a:off x="971600" y="1091380"/>
            <a:ext cx="7200800" cy="572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  你</a:t>
            </a: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知道下列用电器工作时的电流有多大吗？</a:t>
            </a: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 name="标题 1"/>
          <p:cNvSpPr>
            <a:spLocks noGrp="1"/>
          </p:cNvSpPr>
          <p:nvPr>
            <p:ph type="title"/>
          </p:nvPr>
        </p:nvSpPr>
        <p:spPr>
          <a:xfrm>
            <a:off x="539909" y="401321"/>
            <a:ext cx="7049888" cy="690397"/>
          </a:xfrm>
        </p:spPr>
        <p:txBody>
          <a:bodyPr/>
          <a:lstStyle/>
          <a:p>
            <a:pPr>
              <a:lnSpc>
                <a:spcPct val="130000"/>
              </a:lnSpc>
            </a:pPr>
            <a:r>
              <a:rPr lang="zh-CN" altLang="en-US" smtClean="0">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cxnSp>
        <p:nvCxnSpPr>
          <p:cNvPr id="5" name="直接连接符 4"/>
          <p:cNvCxnSpPr/>
          <p:nvPr/>
        </p:nvCxnSpPr>
        <p:spPr>
          <a:xfrm>
            <a:off x="1763688" y="1663844"/>
            <a:ext cx="5616624"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 name="组合 7"/>
          <p:cNvGrpSpPr/>
          <p:nvPr/>
        </p:nvGrpSpPr>
        <p:grpSpPr>
          <a:xfrm>
            <a:off x="846836" y="2048654"/>
            <a:ext cx="7690252" cy="2031493"/>
            <a:chOff x="846836" y="2048654"/>
            <a:chExt cx="7690252" cy="2031493"/>
          </a:xfrm>
        </p:grpSpPr>
        <p:grpSp>
          <p:nvGrpSpPr>
            <p:cNvPr id="6" name="组合 5"/>
            <p:cNvGrpSpPr/>
            <p:nvPr/>
          </p:nvGrpSpPr>
          <p:grpSpPr>
            <a:xfrm>
              <a:off x="938098" y="2048654"/>
              <a:ext cx="7267805" cy="1506028"/>
              <a:chOff x="615389" y="2048654"/>
              <a:chExt cx="7267805" cy="1506028"/>
            </a:xfrm>
          </p:grpSpPr>
          <p:pic>
            <p:nvPicPr>
              <p:cNvPr id="4108" name="Picture 12" descr="浴霸"/>
              <p:cNvPicPr>
                <a:picLocks noChangeAspect="1" noChangeArrowheads="1"/>
              </p:cNvPicPr>
              <p:nvPr/>
            </p:nvPicPr>
            <p:blipFill>
              <a:blip r:embed="rId2">
                <a:extLst>
                  <a:ext uri="{BEBA8EAE-BF5A-486C-A8C5-ECC9F3942E4B}">
                    <a14:imgProps xmlns:a14="http://schemas.microsoft.com/office/drawing/2010/main">
                      <a14:imgLayer r:embed="rId3">
                        <a14:imgEffect>
                          <a14:artisticPaintBrush/>
                        </a14:imgEffect>
                      </a14:imgLayer>
                    </a14:imgProps>
                  </a:ext>
                  <a:ext uri="{28A0092B-C50C-407E-A947-70E740481C1C}">
                    <a14:useLocalDpi xmlns:a14="http://schemas.microsoft.com/office/drawing/2010/main" val="0"/>
                  </a:ext>
                </a:extLst>
              </a:blip>
              <a:stretch>
                <a:fillRect/>
              </a:stretch>
            </p:blipFill>
            <p:spPr bwMode="auto">
              <a:xfrm>
                <a:off x="615389" y="2369658"/>
                <a:ext cx="1632093" cy="846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3" name="Picture 5" descr="http://bpic.588ku.com/element_pic/17/01/04/e020a760db030a626d0598816bb9b829.jpg"/>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0" b="100000" l="15385" r="82308">
                            <a14:foregroundMark x1="21923" y1="10345" x2="80000" y2="88506"/>
                            <a14:foregroundMark x1="19231" y1="68582" x2="75385" y2="78161"/>
                            <a14:foregroundMark x1="22692" y1="9195" x2="78462" y2="18008"/>
                            <a14:foregroundMark x1="75385" y1="7280" x2="79615" y2="75096"/>
                            <a14:foregroundMark x1="20000" y1="38697" x2="24231" y2="78927"/>
                            <a14:foregroundMark x1="36538" y1="47893" x2="61154" y2="67816"/>
                            <a14:foregroundMark x1="46154" y1="26054" x2="81923" y2="33716"/>
                            <a14:foregroundMark x1="20000" y1="14943" x2="26154" y2="26054"/>
                            <a14:foregroundMark x1="19615" y1="7280" x2="74615" y2="8812"/>
                            <a14:foregroundMark x1="78462" y1="9962" x2="80769" y2="27969"/>
                            <a14:foregroundMark x1="38846" y1="47510" x2="42308" y2="47893"/>
                          </a14:backgroundRemoval>
                        </a14:imgEffect>
                      </a14:imgLayer>
                    </a14:imgProps>
                  </a:ext>
                  <a:ext uri="{28A0092B-C50C-407E-A947-70E740481C1C}">
                    <a14:useLocalDpi xmlns:a14="http://schemas.microsoft.com/office/drawing/2010/main" val="0"/>
                  </a:ext>
                </a:extLst>
              </a:blip>
              <a:srcRect l="18628" r="16149"/>
              <a:stretch>
                <a:fillRect/>
              </a:stretch>
            </p:blipFill>
            <p:spPr bwMode="auto">
              <a:xfrm>
                <a:off x="4858742" y="2090336"/>
                <a:ext cx="951448" cy="1464346"/>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bpic.588ku.com/element_pic/00/93/63/4856f2a6b8bd413.jpg"/>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0" b="100000" l="10000" r="90000"/>
                        </a14:imgEffect>
                      </a14:imgLayer>
                    </a14:imgProps>
                  </a:ext>
                  <a:ext uri="{28A0092B-C50C-407E-A947-70E740481C1C}">
                    <a14:useLocalDpi xmlns:a14="http://schemas.microsoft.com/office/drawing/2010/main" val="0"/>
                  </a:ext>
                </a:extLst>
              </a:blip>
              <a:stretch>
                <a:fillRect/>
              </a:stretch>
            </p:blipFill>
            <p:spPr bwMode="auto">
              <a:xfrm>
                <a:off x="2554486" y="2048654"/>
                <a:ext cx="1506027" cy="1506028"/>
              </a:xfrm>
              <a:prstGeom prst="rect">
                <a:avLst/>
              </a:prstGeom>
              <a:noFill/>
              <a:extLst>
                <a:ext uri="{909E8E84-426E-40DD-AFC4-6F175D3DCCD1}">
                  <a14:hiddenFill xmlns:a14="http://schemas.microsoft.com/office/drawing/2010/main">
                    <a:solidFill>
                      <a:srgbClr val="FFFFFF"/>
                    </a:solidFill>
                  </a14:hiddenFill>
                </a:ext>
              </a:extLst>
            </p:spPr>
          </p:pic>
          <p:pic>
            <p:nvPicPr>
              <p:cNvPr id="3" name="图片 2"/>
              <p:cNvPicPr>
                <a:picLocks noChangeAspect="1"/>
              </p:cNvPicPr>
              <p:nvPr/>
            </p:nvPicPr>
            <p:blipFill>
              <a:blip r:embed="rId8"/>
              <a:stretch>
                <a:fillRect/>
              </a:stretch>
            </p:blipFill>
            <p:spPr>
              <a:xfrm>
                <a:off x="6730950" y="2298797"/>
                <a:ext cx="1152244" cy="1255885"/>
              </a:xfrm>
              <a:prstGeom prst="rect">
                <a:avLst/>
              </a:prstGeom>
            </p:spPr>
          </p:pic>
        </p:grpSp>
        <p:sp>
          <p:nvSpPr>
            <p:cNvPr id="7" name="文本框 6"/>
            <p:cNvSpPr txBox="1"/>
            <p:nvPr/>
          </p:nvSpPr>
          <p:spPr>
            <a:xfrm>
              <a:off x="846836" y="3554682"/>
              <a:ext cx="1814615" cy="525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lnSpc>
                  <a:spcPct val="130000"/>
                </a:lnSpc>
                <a:spcBef>
                  <a:spcPct val="0"/>
                </a:spcBef>
                <a:spcAft>
                  <a:spcPct val="0"/>
                </a:spcAft>
                <a:buClrTx/>
                <a:buSzTx/>
                <a:buFontTx/>
                <a:buNone/>
              </a:pPr>
              <a:r>
                <a:rPr kumimoji="0" lang="zh-CN" altLang="en-US" sz="2400" b="1"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抽油烟机</a:t>
              </a:r>
              <a:endParaRPr kumimoji="0" lang="zh-CN" altLang="en-US" sz="2400" b="1" i="0" u="none" strike="noStrike" kern="1200" cap="none" spc="0" normalizeH="0" baseline="0" noProof="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sp>
          <p:nvSpPr>
            <p:cNvPr id="17" name="文本框 16"/>
            <p:cNvSpPr txBox="1"/>
            <p:nvPr/>
          </p:nvSpPr>
          <p:spPr>
            <a:xfrm>
              <a:off x="2722900" y="3554682"/>
              <a:ext cx="1814615" cy="525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lnSpc>
                  <a:spcPct val="130000"/>
                </a:lnSpc>
                <a:spcBef>
                  <a:spcPct val="0"/>
                </a:spcBef>
                <a:spcAft>
                  <a:spcPct val="0"/>
                </a:spcAft>
                <a:buClrTx/>
                <a:buSzTx/>
                <a:buFontTx/>
                <a:buNone/>
              </a:pPr>
              <a:r>
                <a:rPr kumimoji="0" lang="zh-CN" altLang="en-US" sz="2400" b="1"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电冰箱</a:t>
              </a:r>
              <a:endParaRPr kumimoji="0" lang="zh-CN" altLang="en-US" sz="2400" b="1" i="0" u="none" strike="noStrike" kern="1200" cap="none" spc="0" normalizeH="0" baseline="0" noProof="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sp>
          <p:nvSpPr>
            <p:cNvPr id="18" name="文本框 17"/>
            <p:cNvSpPr txBox="1"/>
            <p:nvPr/>
          </p:nvSpPr>
          <p:spPr>
            <a:xfrm>
              <a:off x="4749867" y="3554682"/>
              <a:ext cx="1814615" cy="525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lnSpc>
                  <a:spcPct val="130000"/>
                </a:lnSpc>
                <a:spcBef>
                  <a:spcPct val="0"/>
                </a:spcBef>
                <a:spcAft>
                  <a:spcPct val="0"/>
                </a:spcAft>
                <a:buClrTx/>
                <a:buSzTx/>
                <a:buFontTx/>
                <a:buNone/>
              </a:pPr>
              <a:r>
                <a:rPr lang="zh-CN" altLang="en-US" sz="2400" b="1">
                  <a:solidFill>
                    <a:srgbClr val="000000"/>
                  </a:solidFill>
                  <a:latin typeface="Times New Roman" panose="02020603050405020304" pitchFamily="18" charset="0"/>
                  <a:ea typeface="微软雅黑" panose="020b0503020204020204" pitchFamily="34" charset="-122"/>
                </a:rPr>
                <a:t>洗衣机</a:t>
              </a:r>
              <a:endParaRPr kumimoji="0" lang="zh-CN" altLang="en-US" sz="2400" b="1" i="0" u="none" strike="noStrike" kern="1200" cap="none" spc="0" normalizeH="0" baseline="0" noProof="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sp>
          <p:nvSpPr>
            <p:cNvPr id="19" name="文本框 18"/>
            <p:cNvSpPr txBox="1"/>
            <p:nvPr/>
          </p:nvSpPr>
          <p:spPr>
            <a:xfrm>
              <a:off x="6722473" y="3554682"/>
              <a:ext cx="1814615" cy="525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lnSpc>
                  <a:spcPct val="130000"/>
                </a:lnSpc>
                <a:spcBef>
                  <a:spcPct val="0"/>
                </a:spcBef>
                <a:spcAft>
                  <a:spcPct val="0"/>
                </a:spcAft>
                <a:buClrTx/>
                <a:buSzTx/>
                <a:buFontTx/>
                <a:buNone/>
              </a:pPr>
              <a:r>
                <a:rPr lang="zh-CN" altLang="en-US" sz="2400" b="1" smtClean="0">
                  <a:solidFill>
                    <a:srgbClr val="000000"/>
                  </a:solidFill>
                  <a:latin typeface="Times New Roman" panose="02020603050405020304" pitchFamily="18" charset="0"/>
                  <a:ea typeface="微软雅黑" panose="020b0503020204020204" pitchFamily="34" charset="-122"/>
                </a:rPr>
                <a:t>电灯泡</a:t>
              </a:r>
              <a:endParaRPr kumimoji="0" lang="zh-CN" altLang="en-US" sz="2400" b="1" i="0" u="none" strike="noStrike" kern="1200" cap="none" spc="0" normalizeH="0" baseline="0" noProof="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anim calcmode="lin" valueType="num">
                                      <p:cBhvr>
                                        <p:cTn id="8" dur="500" fill="hold"/>
                                        <p:tgtEl>
                                          <p:spTgt spid="8"/>
                                        </p:tgtEl>
                                        <p:attrNameLst>
                                          <p:attrName>ppt_x</p:attrName>
                                        </p:attrNameLst>
                                      </p:cBhvr>
                                      <p:tavLst>
                                        <p:tav tm="0">
                                          <p:val>
                                            <p:strVal val="#ppt_x"/>
                                          </p:val>
                                        </p:tav>
                                        <p:tav tm="100000">
                                          <p:val>
                                            <p:strVal val="#ppt_x"/>
                                          </p:val>
                                        </p:tav>
                                      </p:tavLst>
                                    </p:anim>
                                    <p:anim calcmode="lin" valueType="num">
                                      <p:cBhvr>
                                        <p:cTn id="9" dur="5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10" presetClass="entr" presetSubtype="0" dur="500" fill="hold" grpId="0" nodeType="clickEffect">
                                  <p:stCondLst>
                                    <p:cond delay="0"/>
                                  </p:stCondLst>
                                  <p:childTnLst>
                                    <p:set>
                                      <p:cBhvr>
                                        <p:cTn id="13" dur="1" fill="hold">
                                          <p:stCondLst>
                                            <p:cond delay="0"/>
                                          </p:stCondLst>
                                        </p:cTn>
                                        <p:tgtEl>
                                          <p:spTgt spid="4116"/>
                                        </p:tgtEl>
                                        <p:attrNameLst>
                                          <p:attrName>style.visibility</p:attrName>
                                        </p:attrNameLst>
                                      </p:cBhvr>
                                      <p:to>
                                        <p:strVal val="visible"/>
                                      </p:to>
                                    </p:set>
                                    <p:animEffect transition="in" filter="fade">
                                      <p:cBhvr>
                                        <p:cTn id="14" dur="500"/>
                                        <p:tgtEl>
                                          <p:spTgt spid="4116"/>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10" presetClass="entr" presetSubtype="0" dur="500" fill="hold" grpId="0" nodeType="clickEffect">
                                  <p:stCondLst>
                                    <p:cond delay="0"/>
                                  </p:stCondLst>
                                  <p:childTnLst>
                                    <p:set>
                                      <p:cBhvr>
                                        <p:cTn id="18" dur="1" fill="hold">
                                          <p:stCondLst>
                                            <p:cond delay="0"/>
                                          </p:stCondLst>
                                        </p:cTn>
                                        <p:tgtEl>
                                          <p:spTgt spid="4119"/>
                                        </p:tgtEl>
                                        <p:attrNameLst>
                                          <p:attrName>style.visibility</p:attrName>
                                        </p:attrNameLst>
                                      </p:cBhvr>
                                      <p:to>
                                        <p:strVal val="visible"/>
                                      </p:to>
                                    </p:set>
                                    <p:animEffect transition="in" filter="fade">
                                      <p:cBhvr>
                                        <p:cTn id="19" dur="500"/>
                                        <p:tgtEl>
                                          <p:spTgt spid="4119"/>
                                        </p:tgtEl>
                                      </p:cBhvr>
                                    </p:animEffect>
                                  </p:childTnLst>
                                </p:cTn>
                              </p:par>
                            </p:childTnLst>
                          </p:cTn>
                        </p:par>
                      </p:childTnLst>
                    </p:cTn>
                  </p:par>
                  <p:par>
                    <p:cTn id="20" fill="hold" nodeType="clickPar">
                      <p:stCondLst>
                        <p:cond delay="indefinite"/>
                        <p:cond evt="onBegin" delay="0">
                          <p:tn val="19"/>
                        </p:cond>
                      </p:stCondLst>
                      <p:childTnLst>
                        <p:par>
                          <p:cTn id="21" fill="hold">
                            <p:stCondLst>
                              <p:cond delay="0"/>
                            </p:stCondLst>
                            <p:childTnLst>
                              <p:par>
                                <p:cTn id="22" presetID="10" presetClass="entr" presetSubtype="0" dur="500" fill="hold" grpId="0" nodeType="clickEffect">
                                  <p:stCondLst>
                                    <p:cond delay="0"/>
                                  </p:stCondLst>
                                  <p:childTnLst>
                                    <p:set>
                                      <p:cBhvr>
                                        <p:cTn id="23" dur="1" fill="hold">
                                          <p:stCondLst>
                                            <p:cond delay="0"/>
                                          </p:stCondLst>
                                        </p:cTn>
                                        <p:tgtEl>
                                          <p:spTgt spid="4118"/>
                                        </p:tgtEl>
                                        <p:attrNameLst>
                                          <p:attrName>style.visibility</p:attrName>
                                        </p:attrNameLst>
                                      </p:cBhvr>
                                      <p:to>
                                        <p:strVal val="visible"/>
                                      </p:to>
                                    </p:set>
                                    <p:animEffect transition="in" filter="fade">
                                      <p:cBhvr>
                                        <p:cTn id="24" dur="500"/>
                                        <p:tgtEl>
                                          <p:spTgt spid="4118"/>
                                        </p:tgtEl>
                                      </p:cBhvr>
                                    </p:animEffect>
                                  </p:childTnLst>
                                </p:cTn>
                              </p:par>
                            </p:childTnLst>
                          </p:cTn>
                        </p:par>
                      </p:childTnLst>
                    </p:cTn>
                  </p:par>
                  <p:par>
                    <p:cTn id="25" fill="hold" nodeType="clickPar">
                      <p:stCondLst>
                        <p:cond delay="indefinite"/>
                        <p:cond evt="onBegin" delay="0">
                          <p:tn val="24"/>
                        </p:cond>
                      </p:stCondLst>
                      <p:childTnLst>
                        <p:par>
                          <p:cTn id="26" fill="hold">
                            <p:stCondLst>
                              <p:cond delay="0"/>
                            </p:stCondLst>
                            <p:childTnLst>
                              <p:par>
                                <p:cTn id="27" presetID="10" presetClass="entr" presetSubtype="0" dur="500" fill="hold" grpId="0" nodeType="clickEffect">
                                  <p:stCondLst>
                                    <p:cond delay="0"/>
                                  </p:stCondLst>
                                  <p:childTnLst>
                                    <p:set>
                                      <p:cBhvr>
                                        <p:cTn id="28" dur="1" fill="hold">
                                          <p:stCondLst>
                                            <p:cond delay="0"/>
                                          </p:stCondLst>
                                        </p:cTn>
                                        <p:tgtEl>
                                          <p:spTgt spid="4121"/>
                                        </p:tgtEl>
                                        <p:attrNameLst>
                                          <p:attrName>style.visibility</p:attrName>
                                        </p:attrNameLst>
                                      </p:cBhvr>
                                      <p:to>
                                        <p:strVal val="visible"/>
                                      </p:to>
                                    </p:set>
                                    <p:animEffect transition="in" filter="fade">
                                      <p:cBhvr>
                                        <p:cTn id="29" dur="500"/>
                                        <p:tgtEl>
                                          <p:spTgt spid="41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16" grpId="0"/>
      <p:bldP spid="4118" grpId="0"/>
      <p:bldP spid="4119" grpId="0"/>
      <p:bldP spid="4121"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5842" name="Rectangle 2"/>
          <p:cNvSpPr>
            <a:spLocks noChangeArrowheads="1"/>
          </p:cNvSpPr>
          <p:nvPr/>
        </p:nvSpPr>
        <p:spPr bwMode="auto">
          <a:xfrm>
            <a:off x="970274" y="2366873"/>
            <a:ext cx="7381935" cy="1052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电压</a:t>
            </a:r>
            <a:r>
              <a:rPr lang="zh-CN" altLang="en-US" sz="2400" b="1">
                <a:solidFill>
                  <a:schemeClr val="accent1">
                    <a:lumMod val="75000"/>
                  </a:schemeClr>
                </a:solidFill>
                <a:latin typeface="Times New Roman" panose="02020603050405020304" pitchFamily="18" charset="0"/>
                <a:ea typeface="微软雅黑" panose="020b0503020204020204" pitchFamily="34" charset="-122"/>
                <a:sym typeface="Times New Roman" panose="02020603050405020304" pitchFamily="18" charset="0"/>
              </a:rPr>
              <a:t>是产生电流的</a:t>
            </a:r>
            <a:r>
              <a:rPr lang="zh-CN" altLang="en-US" sz="2400" b="1" smtClean="0">
                <a:solidFill>
                  <a:schemeClr val="accent1">
                    <a:lumMod val="75000"/>
                  </a:schemeClr>
                </a:solidFill>
                <a:latin typeface="Times New Roman" panose="02020603050405020304" pitchFamily="18" charset="0"/>
                <a:ea typeface="微软雅黑" panose="020b0503020204020204" pitchFamily="34" charset="-122"/>
                <a:sym typeface="Times New Roman" panose="02020603050405020304" pitchFamily="18" charset="0"/>
              </a:rPr>
              <a:t>原因</a:t>
            </a:r>
            <a:r>
              <a:rPr lang="zh-CN" altLang="en-US" sz="2400" b="1">
                <a:solidFill>
                  <a:schemeClr val="accent1">
                    <a:lumMod val="75000"/>
                  </a:schemeClr>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电阻</a:t>
            </a:r>
            <a:r>
              <a:rPr lang="zh-CN" altLang="en-US" sz="2400" b="1">
                <a:solidFill>
                  <a:schemeClr val="accent1">
                    <a:lumMod val="75000"/>
                  </a:schemeClr>
                </a:solidFill>
                <a:latin typeface="Times New Roman" panose="02020603050405020304" pitchFamily="18" charset="0"/>
                <a:ea typeface="微软雅黑" panose="020b0503020204020204" pitchFamily="34" charset="-122"/>
                <a:sym typeface="Times New Roman" panose="02020603050405020304" pitchFamily="18" charset="0"/>
              </a:rPr>
              <a:t>表示导体对电流的阻碍</a:t>
            </a:r>
            <a:r>
              <a:rPr lang="zh-CN" altLang="en-US" sz="2400" b="1" smtClean="0">
                <a:solidFill>
                  <a:schemeClr val="accent1">
                    <a:lumMod val="75000"/>
                  </a:schemeClr>
                </a:solidFill>
                <a:latin typeface="Times New Roman" panose="02020603050405020304" pitchFamily="18" charset="0"/>
                <a:ea typeface="微软雅黑" panose="020b0503020204020204" pitchFamily="34" charset="-122"/>
                <a:sym typeface="Times New Roman" panose="02020603050405020304" pitchFamily="18" charset="0"/>
              </a:rPr>
              <a:t>作用，因此电流大小与电压和电阻有关。</a:t>
            </a:r>
            <a:endParaRPr lang="zh-CN" altLang="en-US" sz="2400" b="1">
              <a:solidFill>
                <a:schemeClr val="accent1">
                  <a:lumMod val="75000"/>
                </a:schemeClr>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5848" name="Text Box 8"/>
          <p:cNvSpPr txBox="1">
            <a:spLocks noChangeArrowheads="1"/>
          </p:cNvSpPr>
          <p:nvPr/>
        </p:nvSpPr>
        <p:spPr bwMode="auto">
          <a:xfrm>
            <a:off x="611560" y="1353185"/>
            <a:ext cx="7740649" cy="1005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lnSpc>
                <a:spcPct val="120000"/>
              </a:lnSpc>
              <a:defRPr sz="2400" b="1" kern="1200">
                <a:solidFill>
                  <a:schemeClr val="bg1"/>
                </a:solidFill>
                <a:latin typeface="Times New Roman"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buFont typeface="Wingdings" panose="05000000000000000000" pitchFamily="2" charset="2"/>
              <a:buChar char="u"/>
            </a:pPr>
            <a:r>
              <a:rPr lang="zh-CN" altLang="en-US" smtClean="0">
                <a:solidFill>
                  <a:schemeClr val="tx1"/>
                </a:solidFill>
                <a:ea typeface="微软雅黑" panose="020b0503020204020204" pitchFamily="34" charset="-122"/>
                <a:sym typeface="Times New Roman" panose="02020603050405020304" pitchFamily="18" charset="0"/>
              </a:rPr>
              <a:t>问题</a:t>
            </a:r>
            <a:r>
              <a:rPr lang="en-US" altLang="zh-CN">
                <a:solidFill>
                  <a:schemeClr val="tx1"/>
                </a:solidFill>
                <a:ea typeface="微软雅黑" panose="020b0503020204020204" pitchFamily="34" charset="-122"/>
                <a:sym typeface="Times New Roman" panose="02020603050405020304" pitchFamily="18" charset="0"/>
              </a:rPr>
              <a:t>1</a:t>
            </a:r>
            <a:r>
              <a:rPr lang="zh-CN" altLang="en-US">
                <a:solidFill>
                  <a:schemeClr val="tx1"/>
                </a:solidFill>
                <a:ea typeface="微软雅黑" panose="020b0503020204020204" pitchFamily="34" charset="-122"/>
                <a:sym typeface="Times New Roman" panose="02020603050405020304" pitchFamily="18" charset="0"/>
              </a:rPr>
              <a:t>：各种用电器的电流大小不同，那么电流大小与哪些因素有关？</a:t>
            </a:r>
            <a:endParaRPr lang="zh-CN" altLang="en-US">
              <a:solidFill>
                <a:schemeClr val="tx1"/>
              </a:solidFill>
              <a:ea typeface="微软雅黑" panose="020b0503020204020204" pitchFamily="34" charset="-122"/>
              <a:sym typeface="Times New Roman" panose="02020603050405020304" pitchFamily="18" charset="0"/>
            </a:endParaRPr>
          </a:p>
        </p:txBody>
      </p:sp>
      <p:sp>
        <p:nvSpPr>
          <p:cNvPr id="35849" name="Text Box 9"/>
          <p:cNvSpPr txBox="1">
            <a:spLocks noChangeArrowheads="1"/>
          </p:cNvSpPr>
          <p:nvPr/>
        </p:nvSpPr>
        <p:spPr bwMode="auto">
          <a:xfrm>
            <a:off x="611560" y="3507854"/>
            <a:ext cx="7812607" cy="1005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lnSpc>
                <a:spcPct val="120000"/>
              </a:lnSpc>
              <a:defRPr sz="2400" b="1" kern="1200">
                <a:solidFill>
                  <a:schemeClr val="bg1"/>
                </a:solidFill>
                <a:latin typeface="Times New Roman"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buFont typeface="Wingdings" panose="05000000000000000000" pitchFamily="2" charset="2"/>
              <a:buChar char="u"/>
            </a:pPr>
            <a:r>
              <a:rPr lang="zh-CN" altLang="en-US" smtClean="0">
                <a:solidFill>
                  <a:schemeClr val="tx1"/>
                </a:solidFill>
                <a:ea typeface="微软雅黑" panose="020b0503020204020204" pitchFamily="34" charset="-122"/>
                <a:sym typeface="Times New Roman" panose="02020603050405020304" pitchFamily="18" charset="0"/>
              </a:rPr>
              <a:t>问题</a:t>
            </a:r>
            <a:r>
              <a:rPr lang="en-US" altLang="zh-CN">
                <a:solidFill>
                  <a:schemeClr val="tx1"/>
                </a:solidFill>
                <a:ea typeface="微软雅黑" panose="020b0503020204020204" pitchFamily="34" charset="-122"/>
                <a:sym typeface="Times New Roman" panose="02020603050405020304" pitchFamily="18" charset="0"/>
              </a:rPr>
              <a:t>2</a:t>
            </a:r>
            <a:r>
              <a:rPr lang="zh-CN" altLang="en-US">
                <a:solidFill>
                  <a:schemeClr val="tx1"/>
                </a:solidFill>
                <a:ea typeface="微软雅黑" panose="020b0503020204020204" pitchFamily="34" charset="-122"/>
                <a:sym typeface="Times New Roman" panose="02020603050405020304" pitchFamily="18" charset="0"/>
              </a:rPr>
              <a:t>：流过导体的电流与导体的电阻及加在它两端的电压存在怎样的定量关系呢？ </a:t>
            </a:r>
            <a:endParaRPr lang="zh-CN" altLang="en-US">
              <a:solidFill>
                <a:schemeClr val="tx1"/>
              </a:solidFill>
              <a:ea typeface="微软雅黑" panose="020b0503020204020204" pitchFamily="34" charset="-122"/>
              <a:sym typeface="Times New Roman" panose="02020603050405020304" pitchFamily="18" charset="0"/>
            </a:endParaRPr>
          </a:p>
        </p:txBody>
      </p:sp>
      <p:sp>
        <p:nvSpPr>
          <p:cNvPr id="35847" name="Rectangle 2"/>
          <p:cNvSpPr>
            <a:spLocks noChangeArrowheads="1"/>
          </p:cNvSpPr>
          <p:nvPr/>
        </p:nvSpPr>
        <p:spPr bwMode="auto">
          <a:xfrm rot="10800000" flipV="1">
            <a:off x="467544" y="843558"/>
            <a:ext cx="3111388"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提出问题</a:t>
            </a: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 name="标题 2"/>
          <p:cNvSpPr>
            <a:spLocks noGrp="1"/>
          </p:cNvSpPr>
          <p:nvPr>
            <p:ph type="title"/>
          </p:nvPr>
        </p:nvSpPr>
        <p:spPr>
          <a:xfrm>
            <a:off x="502444" y="267336"/>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pic>
        <p:nvPicPr>
          <p:cNvPr id="2" name="Picture 2"/>
          <p:cNvPicPr>
            <a:picLocks noChangeAspect="1"/>
          </p:cNvPicPr>
          <p:nvPr/>
        </p:nvPicPr>
        <p:blipFill>
          <a:blip r:embed="rId2"/>
          <a:stretch>
            <a:fillRect/>
          </a:stretch>
        </p:blipFill>
        <p:spPr>
          <a:xfrm flipH="1">
            <a:off x="11849100" y="123444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35848"/>
                                        </p:tgtEl>
                                        <p:attrNameLst>
                                          <p:attrName>style.visibility</p:attrName>
                                        </p:attrNameLst>
                                      </p:cBhvr>
                                      <p:to>
                                        <p:strVal val="visible"/>
                                      </p:to>
                                    </p:set>
                                    <p:animEffect transition="in" filter="fade">
                                      <p:cBhvr>
                                        <p:cTn id="7" dur="500"/>
                                        <p:tgtEl>
                                          <p:spTgt spid="35848"/>
                                        </p:tgtEl>
                                      </p:cBhvr>
                                    </p:animEffect>
                                    <p:anim calcmode="lin" valueType="num">
                                      <p:cBhvr>
                                        <p:cTn id="8" dur="500" fill="hold"/>
                                        <p:tgtEl>
                                          <p:spTgt spid="35848"/>
                                        </p:tgtEl>
                                        <p:attrNameLst>
                                          <p:attrName>ppt_x</p:attrName>
                                        </p:attrNameLst>
                                      </p:cBhvr>
                                      <p:tavLst>
                                        <p:tav tm="0">
                                          <p:val>
                                            <p:strVal val="#ppt_x"/>
                                          </p:val>
                                        </p:tav>
                                        <p:tav tm="100000">
                                          <p:val>
                                            <p:strVal val="#ppt_x"/>
                                          </p:val>
                                        </p:tav>
                                      </p:tavLst>
                                    </p:anim>
                                    <p:anim calcmode="lin" valueType="num">
                                      <p:cBhvr>
                                        <p:cTn id="9" dur="500" fill="hold"/>
                                        <p:tgtEl>
                                          <p:spTgt spid="35848"/>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22" presetClass="entr" presetSubtype="8" dur="500" fill="hold" grpId="0" nodeType="clickEffect">
                                  <p:stCondLst>
                                    <p:cond delay="0"/>
                                  </p:stCondLst>
                                  <p:childTnLst>
                                    <p:set>
                                      <p:cBhvr>
                                        <p:cTn id="13" dur="1" fill="hold">
                                          <p:stCondLst>
                                            <p:cond delay="0"/>
                                          </p:stCondLst>
                                        </p:cTn>
                                        <p:tgtEl>
                                          <p:spTgt spid="35842"/>
                                        </p:tgtEl>
                                        <p:attrNameLst>
                                          <p:attrName>style.visibility</p:attrName>
                                        </p:attrNameLst>
                                      </p:cBhvr>
                                      <p:to>
                                        <p:strVal val="visible"/>
                                      </p:to>
                                    </p:set>
                                    <p:animEffect transition="in" filter="wipe(left)">
                                      <p:cBhvr>
                                        <p:cTn id="14" dur="500"/>
                                        <p:tgtEl>
                                          <p:spTgt spid="35842"/>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42" presetClass="entr" presetSubtype="0" dur="500" fill="hold" grpId="0" nodeType="clickEffect">
                                  <p:stCondLst>
                                    <p:cond delay="0"/>
                                  </p:stCondLst>
                                  <p:childTnLst>
                                    <p:set>
                                      <p:cBhvr>
                                        <p:cTn id="18" dur="1" fill="hold">
                                          <p:stCondLst>
                                            <p:cond delay="0"/>
                                          </p:stCondLst>
                                        </p:cTn>
                                        <p:tgtEl>
                                          <p:spTgt spid="35849"/>
                                        </p:tgtEl>
                                        <p:attrNameLst>
                                          <p:attrName>style.visibility</p:attrName>
                                        </p:attrNameLst>
                                      </p:cBhvr>
                                      <p:to>
                                        <p:strVal val="visible"/>
                                      </p:to>
                                    </p:set>
                                    <p:animEffect transition="in" filter="fade">
                                      <p:cBhvr>
                                        <p:cTn id="19" dur="500"/>
                                        <p:tgtEl>
                                          <p:spTgt spid="35849"/>
                                        </p:tgtEl>
                                      </p:cBhvr>
                                    </p:animEffect>
                                    <p:anim calcmode="lin" valueType="num">
                                      <p:cBhvr>
                                        <p:cTn id="20" dur="500" fill="hold"/>
                                        <p:tgtEl>
                                          <p:spTgt spid="35849"/>
                                        </p:tgtEl>
                                        <p:attrNameLst>
                                          <p:attrName>ppt_x</p:attrName>
                                        </p:attrNameLst>
                                      </p:cBhvr>
                                      <p:tavLst>
                                        <p:tav tm="0">
                                          <p:val>
                                            <p:strVal val="#ppt_x"/>
                                          </p:val>
                                        </p:tav>
                                        <p:tav tm="100000">
                                          <p:val>
                                            <p:strVal val="#ppt_x"/>
                                          </p:val>
                                        </p:tav>
                                      </p:tavLst>
                                    </p:anim>
                                    <p:anim calcmode="lin" valueType="num">
                                      <p:cBhvr>
                                        <p:cTn id="21" dur="500" fill="hold"/>
                                        <p:tgtEl>
                                          <p:spTgt spid="358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P spid="35848" grpId="0"/>
      <p:bldP spid="35849"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3" name="组合 2"/>
          <p:cNvGrpSpPr/>
          <p:nvPr/>
        </p:nvGrpSpPr>
        <p:grpSpPr>
          <a:xfrm>
            <a:off x="971600" y="1948875"/>
            <a:ext cx="7799288" cy="2243223"/>
            <a:chOff x="971600" y="1948875"/>
            <a:chExt cx="7799288" cy="2243223"/>
          </a:xfrm>
        </p:grpSpPr>
        <p:sp>
          <p:nvSpPr>
            <p:cNvPr id="34825" name="Text Box 9"/>
            <p:cNvSpPr txBox="1">
              <a:spLocks noChangeArrowheads="1"/>
            </p:cNvSpPr>
            <p:nvPr/>
          </p:nvSpPr>
          <p:spPr bwMode="auto">
            <a:xfrm>
              <a:off x="971600" y="1948875"/>
              <a:ext cx="7799288" cy="1052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lnSpc>
                  <a:spcPct val="120000"/>
                </a:lnSpc>
                <a:defRPr sz="2400" b="1" kern="1200">
                  <a:solidFill>
                    <a:schemeClr val="bg1"/>
                  </a:solidFill>
                  <a:latin typeface="Times New Roman"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buFont typeface="Wingdings" panose="05000000000000000000" pitchFamily="2" charset="2"/>
                <a:buChar char="u"/>
              </a:pPr>
              <a:r>
                <a:rPr lang="zh-CN" altLang="en-US">
                  <a:solidFill>
                    <a:schemeClr val="tx1"/>
                  </a:solidFill>
                  <a:ea typeface="微软雅黑" panose="020b0503020204020204" pitchFamily="34" charset="-122"/>
                  <a:sym typeface="Times New Roman" panose="02020603050405020304" pitchFamily="18" charset="0"/>
                </a:rPr>
                <a:t>猜想</a:t>
              </a:r>
              <a:r>
                <a:rPr lang="en-US" altLang="zh-CN">
                  <a:solidFill>
                    <a:schemeClr val="tx1"/>
                  </a:solidFill>
                  <a:ea typeface="微软雅黑" panose="020b0503020204020204" pitchFamily="34" charset="-122"/>
                  <a:sym typeface="Times New Roman" panose="02020603050405020304" pitchFamily="18" charset="0"/>
                </a:rPr>
                <a:t>1</a:t>
              </a:r>
              <a:r>
                <a:rPr lang="zh-CN" altLang="en-US" smtClean="0">
                  <a:solidFill>
                    <a:schemeClr val="tx1"/>
                  </a:solidFill>
                  <a:ea typeface="微软雅黑" panose="020b0503020204020204" pitchFamily="34" charset="-122"/>
                  <a:sym typeface="Times New Roman" panose="02020603050405020304" pitchFamily="18" charset="0"/>
                </a:rPr>
                <a:t>：若</a:t>
              </a:r>
              <a:r>
                <a:rPr lang="zh-CN" altLang="en-US">
                  <a:solidFill>
                    <a:schemeClr val="tx1"/>
                  </a:solidFill>
                  <a:ea typeface="微软雅黑" panose="020b0503020204020204" pitchFamily="34" charset="-122"/>
                  <a:sym typeface="Times New Roman" panose="02020603050405020304" pitchFamily="18" charset="0"/>
                </a:rPr>
                <a:t>电阻一定，电流与电压存在什么关系</a:t>
              </a:r>
              <a:r>
                <a:rPr lang="zh-CN" altLang="en-US" smtClean="0">
                  <a:solidFill>
                    <a:schemeClr val="tx1"/>
                  </a:solidFill>
                  <a:ea typeface="微软雅黑" panose="020b0503020204020204" pitchFamily="34" charset="-122"/>
                  <a:sym typeface="Times New Roman" panose="02020603050405020304" pitchFamily="18" charset="0"/>
                </a:rPr>
                <a:t>？</a:t>
              </a:r>
              <a:br>
                <a:rPr lang="en-US" altLang="zh-CN" smtClean="0">
                  <a:solidFill>
                    <a:schemeClr val="tx1"/>
                  </a:solidFill>
                  <a:ea typeface="微软雅黑" panose="020b0503020204020204" pitchFamily="34" charset="-122"/>
                  <a:sym typeface="Times New Roman" panose="02020603050405020304" pitchFamily="18" charset="0"/>
                </a:rPr>
              </a:br>
              <a:r>
                <a:rPr lang="zh-CN" altLang="en-US" smtClean="0">
                  <a:solidFill>
                    <a:schemeClr val="tx1"/>
                  </a:solidFill>
                  <a:ea typeface="微软雅黑" panose="020b0503020204020204" pitchFamily="34" charset="-122"/>
                  <a:sym typeface="Times New Roman" panose="02020603050405020304" pitchFamily="18" charset="0"/>
                </a:rPr>
                <a:t>　　　  猜想</a:t>
              </a:r>
              <a:r>
                <a:rPr lang="zh-CN" altLang="en-US">
                  <a:solidFill>
                    <a:schemeClr val="tx1"/>
                  </a:solidFill>
                  <a:ea typeface="微软雅黑" panose="020b0503020204020204" pitchFamily="34" charset="-122"/>
                  <a:sym typeface="Times New Roman" panose="02020603050405020304" pitchFamily="18" charset="0"/>
                </a:rPr>
                <a:t>依据是什么？</a:t>
              </a:r>
              <a:endParaRPr lang="zh-CN" altLang="en-US">
                <a:solidFill>
                  <a:schemeClr val="tx1"/>
                </a:solidFill>
                <a:ea typeface="微软雅黑" panose="020b0503020204020204" pitchFamily="34" charset="-122"/>
                <a:sym typeface="Times New Roman" panose="02020603050405020304" pitchFamily="18" charset="0"/>
              </a:endParaRPr>
            </a:p>
          </p:txBody>
        </p:sp>
        <p:sp>
          <p:nvSpPr>
            <p:cNvPr id="34826" name="Text Box 10"/>
            <p:cNvSpPr txBox="1">
              <a:spLocks noChangeArrowheads="1"/>
            </p:cNvSpPr>
            <p:nvPr/>
          </p:nvSpPr>
          <p:spPr bwMode="auto">
            <a:xfrm>
              <a:off x="971600" y="3139502"/>
              <a:ext cx="7632848" cy="10525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lnSpc>
                  <a:spcPct val="120000"/>
                </a:lnSpc>
                <a:defRPr sz="2400" b="1" kern="1200">
                  <a:solidFill>
                    <a:schemeClr val="bg1"/>
                  </a:solidFill>
                  <a:latin typeface="Times New Roman"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30000"/>
                </a:lnSpc>
                <a:buFont typeface="Wingdings" panose="05000000000000000000" pitchFamily="2" charset="2"/>
                <a:buChar char="u"/>
              </a:pPr>
              <a:r>
                <a:rPr lang="zh-CN" altLang="en-US">
                  <a:solidFill>
                    <a:schemeClr val="tx1"/>
                  </a:solidFill>
                  <a:ea typeface="微软雅黑" panose="020b0503020204020204" pitchFamily="34" charset="-122"/>
                  <a:sym typeface="Times New Roman" panose="02020603050405020304" pitchFamily="18" charset="0"/>
                </a:rPr>
                <a:t>猜想</a:t>
              </a:r>
              <a:r>
                <a:rPr lang="en-US" altLang="zh-CN">
                  <a:solidFill>
                    <a:schemeClr val="tx1"/>
                  </a:solidFill>
                  <a:ea typeface="微软雅黑" panose="020b0503020204020204" pitchFamily="34" charset="-122"/>
                  <a:sym typeface="Times New Roman" panose="02020603050405020304" pitchFamily="18" charset="0"/>
                </a:rPr>
                <a:t>2</a:t>
              </a:r>
              <a:r>
                <a:rPr lang="zh-CN" altLang="en-US" smtClean="0">
                  <a:solidFill>
                    <a:schemeClr val="tx1"/>
                  </a:solidFill>
                  <a:ea typeface="微软雅黑" panose="020b0503020204020204" pitchFamily="34" charset="-122"/>
                  <a:sym typeface="Times New Roman" panose="02020603050405020304" pitchFamily="18" charset="0"/>
                </a:rPr>
                <a:t>：若</a:t>
              </a:r>
              <a:r>
                <a:rPr lang="zh-CN" altLang="en-US">
                  <a:solidFill>
                    <a:schemeClr val="tx1"/>
                  </a:solidFill>
                  <a:ea typeface="微软雅黑" panose="020b0503020204020204" pitchFamily="34" charset="-122"/>
                  <a:sym typeface="Times New Roman" panose="02020603050405020304" pitchFamily="18" charset="0"/>
                </a:rPr>
                <a:t>电压一定，电流与电阻存在什么关系</a:t>
              </a:r>
              <a:r>
                <a:rPr lang="zh-CN" altLang="en-US" smtClean="0">
                  <a:solidFill>
                    <a:schemeClr val="tx1"/>
                  </a:solidFill>
                  <a:ea typeface="微软雅黑" panose="020b0503020204020204" pitchFamily="34" charset="-122"/>
                  <a:sym typeface="Times New Roman" panose="02020603050405020304" pitchFamily="18" charset="0"/>
                </a:rPr>
                <a:t>？</a:t>
              </a:r>
              <a:br>
                <a:rPr lang="en-US" altLang="zh-CN" smtClean="0">
                  <a:solidFill>
                    <a:schemeClr val="tx1"/>
                  </a:solidFill>
                  <a:ea typeface="微软雅黑" panose="020b0503020204020204" pitchFamily="34" charset="-122"/>
                  <a:sym typeface="Times New Roman" panose="02020603050405020304" pitchFamily="18" charset="0"/>
                </a:rPr>
              </a:br>
              <a:r>
                <a:rPr lang="en-US" altLang="zh-CN" smtClean="0">
                  <a:solidFill>
                    <a:schemeClr val="tx1"/>
                  </a:solidFill>
                  <a:ea typeface="微软雅黑" panose="020b0503020204020204" pitchFamily="34" charset="-122"/>
                  <a:sym typeface="Times New Roman" panose="02020603050405020304" pitchFamily="18" charset="0"/>
                </a:rPr>
                <a:t> </a:t>
              </a:r>
              <a:r>
                <a:rPr lang="zh-CN" altLang="en-US" smtClean="0">
                  <a:solidFill>
                    <a:schemeClr val="tx1"/>
                  </a:solidFill>
                  <a:ea typeface="微软雅黑" panose="020b0503020204020204" pitchFamily="34" charset="-122"/>
                  <a:sym typeface="Times New Roman" panose="02020603050405020304" pitchFamily="18" charset="0"/>
                </a:rPr>
                <a:t>　　　 猜想</a:t>
              </a:r>
              <a:r>
                <a:rPr lang="zh-CN" altLang="en-US">
                  <a:solidFill>
                    <a:schemeClr val="tx1"/>
                  </a:solidFill>
                  <a:ea typeface="微软雅黑" panose="020b0503020204020204" pitchFamily="34" charset="-122"/>
                  <a:sym typeface="Times New Roman" panose="02020603050405020304" pitchFamily="18" charset="0"/>
                </a:rPr>
                <a:t>依据是什么？</a:t>
              </a:r>
              <a:endParaRPr lang="zh-CN" altLang="en-US">
                <a:solidFill>
                  <a:schemeClr val="tx1"/>
                </a:solidFill>
                <a:ea typeface="微软雅黑" panose="020b0503020204020204" pitchFamily="34" charset="-122"/>
                <a:sym typeface="Times New Roman" panose="02020603050405020304" pitchFamily="18" charset="0"/>
              </a:endParaRPr>
            </a:p>
          </p:txBody>
        </p:sp>
      </p:grpSp>
      <p:sp>
        <p:nvSpPr>
          <p:cNvPr id="2" name="标题 1"/>
          <p:cNvSpPr>
            <a:spLocks noGrp="1"/>
          </p:cNvSpPr>
          <p:nvPr>
            <p:ph type="title"/>
          </p:nvPr>
        </p:nvSpPr>
        <p:spPr>
          <a:xfrm>
            <a:off x="468154" y="411481"/>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10" name="Rectangle 2"/>
          <p:cNvSpPr>
            <a:spLocks noChangeArrowheads="1"/>
          </p:cNvSpPr>
          <p:nvPr/>
        </p:nvSpPr>
        <p:spPr bwMode="auto">
          <a:xfrm rot="10800000" flipV="1">
            <a:off x="827584" y="1285378"/>
            <a:ext cx="3111388"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猜想</a:t>
            </a: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1"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up)">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标题 2"/>
          <p:cNvSpPr>
            <a:spLocks noGrp="1"/>
          </p:cNvSpPr>
          <p:nvPr>
            <p:ph type="title"/>
          </p:nvPr>
        </p:nvSpPr>
        <p:spPr>
          <a:xfrm>
            <a:off x="539909" y="267336"/>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28" name="组合 27"/>
          <p:cNvGrpSpPr/>
          <p:nvPr/>
        </p:nvGrpSpPr>
        <p:grpSpPr>
          <a:xfrm>
            <a:off x="984525" y="1790844"/>
            <a:ext cx="7784050" cy="3140047"/>
            <a:chOff x="984525" y="1790844"/>
            <a:chExt cx="7784050" cy="3140047"/>
          </a:xfrm>
        </p:grpSpPr>
        <p:grpSp>
          <p:nvGrpSpPr>
            <p:cNvPr id="7" name="组合 6"/>
            <p:cNvGrpSpPr/>
            <p:nvPr/>
          </p:nvGrpSpPr>
          <p:grpSpPr>
            <a:xfrm>
              <a:off x="1346369" y="1790844"/>
              <a:ext cx="1653704" cy="1457469"/>
              <a:chOff x="1463398" y="1665700"/>
              <a:chExt cx="1653704" cy="1457469"/>
            </a:xfrm>
          </p:grpSpPr>
          <p:grpSp>
            <p:nvGrpSpPr>
              <p:cNvPr id="4" name="组合 3"/>
              <p:cNvGrpSpPr/>
              <p:nvPr/>
            </p:nvGrpSpPr>
            <p:grpSpPr>
              <a:xfrm>
                <a:off x="1463398" y="1665700"/>
                <a:ext cx="1279801" cy="1457469"/>
                <a:chOff x="5854447" y="3003796"/>
                <a:chExt cx="1215811" cy="1438775"/>
              </a:xfrm>
            </p:grpSpPr>
            <p:sp>
              <p:nvSpPr>
                <p:cNvPr id="2" name="矩形 1"/>
                <p:cNvSpPr/>
                <p:nvPr/>
              </p:nvSpPr>
              <p:spPr>
                <a:xfrm>
                  <a:off x="5976443" y="3075806"/>
                  <a:ext cx="958759" cy="7925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solidFill>
                      <a:schemeClr val="tx1"/>
                    </a:solidFill>
                    <a:latin typeface="Times New Roman" panose="02020603050405020304" pitchFamily="18" charset="0"/>
                    <a:ea typeface="微软雅黑" panose="020b0503020204020204" pitchFamily="34" charset="-122"/>
                    <a:sym typeface="Times New Roman" panose="02020603050405020304" pitchFamily="18" charset="0"/>
                  </a:endParaRPr>
                </a:p>
              </p:txBody>
            </p:sp>
            <p:pic>
              <p:nvPicPr>
                <p:cNvPr id="12" name="Picture 6" descr="H:\2\人教教参资源\九\图\电流表.JPG"/>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854447" y="3003796"/>
                  <a:ext cx="1215811" cy="143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5" name="文本框 4"/>
              <p:cNvSpPr txBox="1"/>
              <p:nvPr/>
            </p:nvSpPr>
            <p:spPr>
              <a:xfrm>
                <a:off x="2547579" y="1794269"/>
                <a:ext cx="569523" cy="12003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电</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流</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表</a:t>
                </a:r>
                <a:endParaRPr kumimoji="0" lang="zh-CN" altLang="en-US" sz="2400" i="0" u="none" strike="noStrike" kern="1200" cap="none" spc="0" normalizeH="0" baseline="0" noProof="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grpSp>
          <p:nvGrpSpPr>
            <p:cNvPr id="9" name="组合 8"/>
            <p:cNvGrpSpPr/>
            <p:nvPr/>
          </p:nvGrpSpPr>
          <p:grpSpPr>
            <a:xfrm>
              <a:off x="984525" y="3414676"/>
              <a:ext cx="1758674" cy="1516215"/>
              <a:chOff x="1358428" y="3393969"/>
              <a:chExt cx="1758674" cy="1516215"/>
            </a:xfrm>
          </p:grpSpPr>
          <p:grpSp>
            <p:nvGrpSpPr>
              <p:cNvPr id="6" name="组合 5"/>
              <p:cNvGrpSpPr/>
              <p:nvPr/>
            </p:nvGrpSpPr>
            <p:grpSpPr>
              <a:xfrm>
                <a:off x="1358428" y="3393969"/>
                <a:ext cx="1492177" cy="1516215"/>
                <a:chOff x="1187624" y="3123758"/>
                <a:chExt cx="1299270" cy="1320200"/>
              </a:xfrm>
            </p:grpSpPr>
            <p:sp>
              <p:nvSpPr>
                <p:cNvPr id="19" name="矩形 18"/>
                <p:cNvSpPr/>
                <p:nvPr/>
              </p:nvSpPr>
              <p:spPr>
                <a:xfrm>
                  <a:off x="1394647" y="3189465"/>
                  <a:ext cx="828000"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solidFill>
                      <a:schemeClr val="tx1"/>
                    </a:solidFill>
                    <a:latin typeface="Times New Roman" panose="02020603050405020304" pitchFamily="18" charset="0"/>
                    <a:ea typeface="微软雅黑" panose="020b0503020204020204" pitchFamily="34" charset="-122"/>
                    <a:sym typeface="Times New Roman" panose="02020603050405020304" pitchFamily="18" charset="0"/>
                  </a:endParaRPr>
                </a:p>
              </p:txBody>
            </p:sp>
            <p:pic>
              <p:nvPicPr>
                <p:cNvPr id="22" name="Picture 7" descr="H:\2\人教教参资源\九\图\电压表.JPG"/>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187624" y="3123758"/>
                  <a:ext cx="1299270" cy="132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0" name="文本框 19"/>
              <p:cNvSpPr txBox="1"/>
              <p:nvPr/>
            </p:nvSpPr>
            <p:spPr>
              <a:xfrm>
                <a:off x="2547579" y="3513246"/>
                <a:ext cx="569523" cy="12003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电</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压</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表</a:t>
                </a:r>
                <a:endParaRPr kumimoji="0" lang="zh-CN" altLang="en-US" sz="2400" i="0" u="none" strike="noStrike" kern="1200" cap="none" spc="0" normalizeH="0" baseline="0" noProof="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grpSp>
          <p:nvGrpSpPr>
            <p:cNvPr id="11" name="组合 10"/>
            <p:cNvGrpSpPr/>
            <p:nvPr/>
          </p:nvGrpSpPr>
          <p:grpSpPr>
            <a:xfrm>
              <a:off x="3485410" y="1850861"/>
              <a:ext cx="1872484" cy="1272640"/>
              <a:chOff x="3275856" y="1645169"/>
              <a:chExt cx="1872484" cy="1272640"/>
            </a:xfrm>
          </p:grpSpPr>
          <p:pic>
            <p:nvPicPr>
              <p:cNvPr id="33797" name="Picture 14" descr="H:\2\人教教参资源\九\图\蓄电池.jpg"/>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275856" y="1645169"/>
                <a:ext cx="1812366" cy="1272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文本框 20"/>
              <p:cNvSpPr txBox="1"/>
              <p:nvPr/>
            </p:nvSpPr>
            <p:spPr>
              <a:xfrm>
                <a:off x="4603085" y="1718547"/>
                <a:ext cx="545255"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电</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a:p>
                <a:pPr marL="0" marR="0" indent="0" algn="ctr" defTabSz="685800" rtl="0" eaLnBrk="1" fontAlgn="auto" latinLnBrk="0" hangingPunct="1">
                  <a:spcBef>
                    <a:spcPct val="0"/>
                  </a:spcBef>
                  <a:spcAft>
                    <a:spcPct val="0"/>
                  </a:spcAft>
                  <a:buClrTx/>
                  <a:buSzTx/>
                  <a:buFontTx/>
                  <a:buNone/>
                </a:pPr>
                <a:r>
                  <a:rPr lang="zh-CN" altLang="en-US" sz="2400" smtClean="0">
                    <a:solidFill>
                      <a:srgbClr val="000000"/>
                    </a:solidFill>
                    <a:latin typeface="Times New Roman" panose="02020603050405020304" pitchFamily="18" charset="0"/>
                    <a:ea typeface="微软雅黑" panose="020b0503020204020204" pitchFamily="34" charset="-122"/>
                  </a:rPr>
                  <a:t>源</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grpSp>
          <p:nvGrpSpPr>
            <p:cNvPr id="16" name="组合 15"/>
            <p:cNvGrpSpPr/>
            <p:nvPr/>
          </p:nvGrpSpPr>
          <p:grpSpPr>
            <a:xfrm>
              <a:off x="5843231" y="1911185"/>
              <a:ext cx="1980470" cy="1202460"/>
              <a:chOff x="5615867" y="1911304"/>
              <a:chExt cx="1980470" cy="1202460"/>
            </a:xfrm>
          </p:grpSpPr>
          <p:pic>
            <p:nvPicPr>
              <p:cNvPr id="33800" name="Picture 4" descr="H:\2\人教教参资源\九\ppt\16\16-4-2.JPG"/>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7682"/>
              <a:stretch>
                <a:fillRect/>
              </a:stretch>
            </p:blipFill>
            <p:spPr bwMode="auto">
              <a:xfrm>
                <a:off x="5708098" y="1911304"/>
                <a:ext cx="1888238" cy="756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 name="文本框 22"/>
              <p:cNvSpPr txBox="1"/>
              <p:nvPr/>
            </p:nvSpPr>
            <p:spPr>
              <a:xfrm>
                <a:off x="5615867" y="2652099"/>
                <a:ext cx="198047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滑动变阻器</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grpSp>
          <p:nvGrpSpPr>
            <p:cNvPr id="13" name="组合 12"/>
            <p:cNvGrpSpPr/>
            <p:nvPr/>
          </p:nvGrpSpPr>
          <p:grpSpPr>
            <a:xfrm>
              <a:off x="2901875" y="3702629"/>
              <a:ext cx="1980470" cy="927803"/>
              <a:chOff x="3350109" y="3027478"/>
              <a:chExt cx="1980470" cy="927803"/>
            </a:xfrm>
          </p:grpSpPr>
          <p:pic>
            <p:nvPicPr>
              <p:cNvPr id="33801" name="Picture 12" descr="H:\2\人教教参资源\九\图\电阻3.jpg"/>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11540"/>
              <a:stretch>
                <a:fillRect/>
              </a:stretch>
            </p:blipFill>
            <p:spPr bwMode="auto">
              <a:xfrm>
                <a:off x="3658720" y="3027478"/>
                <a:ext cx="1368425" cy="5323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文本框 23"/>
              <p:cNvSpPr txBox="1"/>
              <p:nvPr/>
            </p:nvSpPr>
            <p:spPr>
              <a:xfrm>
                <a:off x="3350109" y="3493616"/>
                <a:ext cx="198047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定值电阻</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grpSp>
          <p:nvGrpSpPr>
            <p:cNvPr id="14" name="组合 13"/>
            <p:cNvGrpSpPr/>
            <p:nvPr/>
          </p:nvGrpSpPr>
          <p:grpSpPr>
            <a:xfrm>
              <a:off x="4632404" y="3456814"/>
              <a:ext cx="1980470" cy="1176662"/>
              <a:chOff x="3044292" y="3984475"/>
              <a:chExt cx="1980470" cy="1176662"/>
            </a:xfrm>
          </p:grpSpPr>
          <p:pic>
            <p:nvPicPr>
              <p:cNvPr id="33794" name="Picture 3" descr="H:\2\人教教参资源\九\图\铡刀开关.JPG"/>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361054" y="3984475"/>
                <a:ext cx="1346945" cy="7448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文本框 24"/>
              <p:cNvSpPr txBox="1"/>
              <p:nvPr/>
            </p:nvSpPr>
            <p:spPr>
              <a:xfrm>
                <a:off x="3044292" y="4699472"/>
                <a:ext cx="198047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开关</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grpSp>
          <p:nvGrpSpPr>
            <p:cNvPr id="15" name="组合 14"/>
            <p:cNvGrpSpPr/>
            <p:nvPr/>
          </p:nvGrpSpPr>
          <p:grpSpPr>
            <a:xfrm>
              <a:off x="6504470" y="3599173"/>
              <a:ext cx="2264105" cy="1053211"/>
              <a:chOff x="5987008" y="3359270"/>
              <a:chExt cx="2264105" cy="1053211"/>
            </a:xfrm>
          </p:grpSpPr>
          <p:grpSp>
            <p:nvGrpSpPr>
              <p:cNvPr id="18" name="组合 17"/>
              <p:cNvGrpSpPr/>
              <p:nvPr/>
            </p:nvGrpSpPr>
            <p:grpSpPr>
              <a:xfrm>
                <a:off x="5987008" y="3359270"/>
                <a:ext cx="1267396" cy="1053211"/>
                <a:chOff x="6444208" y="3410654"/>
                <a:chExt cx="1267396" cy="1053211"/>
              </a:xfrm>
            </p:grpSpPr>
            <p:cxnSp>
              <p:nvCxnSpPr>
                <p:cNvPr id="8" name="曲线连接符 7"/>
                <p:cNvCxnSpPr/>
                <p:nvPr/>
              </p:nvCxnSpPr>
              <p:spPr>
                <a:xfrm>
                  <a:off x="6444208" y="3549465"/>
                  <a:ext cx="914400" cy="914400"/>
                </a:xfrm>
                <a:prstGeom prst="curvedConnector3">
                  <a:avLst/>
                </a:prstGeom>
                <a:ln w="25400">
                  <a:solidFill>
                    <a:srgbClr val="F6BB00"/>
                  </a:solidFill>
                </a:ln>
              </p:spPr>
              <p:style>
                <a:lnRef idx="1">
                  <a:schemeClr val="accent1"/>
                </a:lnRef>
                <a:fillRef idx="0">
                  <a:schemeClr val="accent1"/>
                </a:fillRef>
                <a:effectRef idx="0">
                  <a:schemeClr val="accent1"/>
                </a:effectRef>
                <a:fontRef idx="minor">
                  <a:schemeClr val="tx1"/>
                </a:fontRef>
              </p:style>
            </p:cxnSp>
            <p:cxnSp>
              <p:nvCxnSpPr>
                <p:cNvPr id="10" name="曲线连接符 9"/>
                <p:cNvCxnSpPr/>
                <p:nvPr/>
              </p:nvCxnSpPr>
              <p:spPr>
                <a:xfrm>
                  <a:off x="6541368" y="3507854"/>
                  <a:ext cx="914400" cy="914400"/>
                </a:xfrm>
                <a:prstGeom prst="curvedConnector3">
                  <a:avLst/>
                </a:prstGeom>
                <a:ln w="25400">
                  <a:solidFill>
                    <a:srgbClr val="F6BB00"/>
                  </a:solidFill>
                </a:ln>
              </p:spPr>
              <p:style>
                <a:lnRef idx="1">
                  <a:schemeClr val="accent1"/>
                </a:lnRef>
                <a:fillRef idx="0">
                  <a:schemeClr val="accent1"/>
                </a:fillRef>
                <a:effectRef idx="0">
                  <a:schemeClr val="accent1"/>
                </a:effectRef>
                <a:fontRef idx="minor">
                  <a:schemeClr val="tx1"/>
                </a:fontRef>
              </p:style>
            </p:cxnSp>
            <p:cxnSp>
              <p:nvCxnSpPr>
                <p:cNvPr id="29" name="曲线连接符 28"/>
                <p:cNvCxnSpPr/>
                <p:nvPr/>
              </p:nvCxnSpPr>
              <p:spPr>
                <a:xfrm>
                  <a:off x="6700044" y="3452265"/>
                  <a:ext cx="914400" cy="914400"/>
                </a:xfrm>
                <a:prstGeom prst="curvedConnector3">
                  <a:avLst/>
                </a:prstGeom>
                <a:ln w="25400">
                  <a:solidFill>
                    <a:srgbClr val="F6BB00"/>
                  </a:solidFill>
                </a:ln>
              </p:spPr>
              <p:style>
                <a:lnRef idx="1">
                  <a:schemeClr val="accent1"/>
                </a:lnRef>
                <a:fillRef idx="0">
                  <a:schemeClr val="accent1"/>
                </a:fillRef>
                <a:effectRef idx="0">
                  <a:schemeClr val="accent1"/>
                </a:effectRef>
                <a:fontRef idx="minor">
                  <a:schemeClr val="tx1"/>
                </a:fontRef>
              </p:style>
            </p:cxnSp>
            <p:cxnSp>
              <p:nvCxnSpPr>
                <p:cNvPr id="30" name="曲线连接符 29"/>
                <p:cNvCxnSpPr/>
                <p:nvPr/>
              </p:nvCxnSpPr>
              <p:spPr>
                <a:xfrm>
                  <a:off x="6797204" y="3410654"/>
                  <a:ext cx="914400" cy="914400"/>
                </a:xfrm>
                <a:prstGeom prst="curvedConnector3">
                  <a:avLst/>
                </a:prstGeom>
                <a:ln w="25400">
                  <a:solidFill>
                    <a:srgbClr val="F6BB00"/>
                  </a:solidFill>
                </a:ln>
              </p:spPr>
              <p:style>
                <a:lnRef idx="1">
                  <a:schemeClr val="accent1"/>
                </a:lnRef>
                <a:fillRef idx="0">
                  <a:schemeClr val="accent1"/>
                </a:fillRef>
                <a:effectRef idx="0">
                  <a:schemeClr val="accent1"/>
                </a:effectRef>
                <a:fontRef idx="minor">
                  <a:schemeClr val="tx1"/>
                </a:fontRef>
              </p:style>
            </p:cxnSp>
          </p:grpSp>
          <p:sp>
            <p:nvSpPr>
              <p:cNvPr id="26" name="文本框 25"/>
              <p:cNvSpPr txBox="1"/>
              <p:nvPr/>
            </p:nvSpPr>
            <p:spPr>
              <a:xfrm>
                <a:off x="6270643" y="3513246"/>
                <a:ext cx="1980470"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spcBef>
                    <a:spcPct val="0"/>
                  </a:spcBef>
                  <a:spcAft>
                    <a:spcPct val="0"/>
                  </a:spcAft>
                  <a:buClrTx/>
                  <a:buSzTx/>
                  <a:buFontTx/>
                  <a:buNone/>
                </a:pPr>
                <a:r>
                  <a:rPr kumimoji="0" lang="zh-CN" altLang="en-US"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rPr>
                  <a:t>导线</a:t>
                </a:r>
                <a:endParaRPr kumimoji="0" lang="en-US" altLang="zh-CN" sz="2400" i="0" u="none" strike="noStrike" kern="1200" cap="none" spc="0" normalizeH="0" baseline="0" noProof="0" smtClean="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grpSp>
      </p:grpSp>
      <p:grpSp>
        <p:nvGrpSpPr>
          <p:cNvPr id="31" name="组合 30"/>
          <p:cNvGrpSpPr/>
          <p:nvPr/>
        </p:nvGrpSpPr>
        <p:grpSpPr>
          <a:xfrm>
            <a:off x="602154" y="920899"/>
            <a:ext cx="7939692" cy="572464"/>
            <a:chOff x="602154" y="920899"/>
            <a:chExt cx="7939692" cy="572464"/>
          </a:xfrm>
        </p:grpSpPr>
        <p:sp>
          <p:nvSpPr>
            <p:cNvPr id="33798" name="Text Box 6"/>
            <p:cNvSpPr txBox="1">
              <a:spLocks noChangeArrowheads="1"/>
            </p:cNvSpPr>
            <p:nvPr/>
          </p:nvSpPr>
          <p:spPr bwMode="auto">
            <a:xfrm>
              <a:off x="602154" y="920899"/>
              <a:ext cx="7939692" cy="572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lnSpc>
                  <a:spcPct val="120000"/>
                </a:lnSpc>
                <a:defRPr sz="2400" b="1" kern="1200">
                  <a:solidFill>
                    <a:schemeClr val="bg1"/>
                  </a:solidFill>
                  <a:latin typeface="Times New Roman"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30000"/>
                </a:lnSpc>
              </a:pPr>
              <a:r>
                <a:rPr lang="en-US" altLang="zh-CN" smtClean="0">
                  <a:solidFill>
                    <a:schemeClr val="tx1"/>
                  </a:solidFill>
                  <a:ea typeface="微软雅黑" panose="020b0503020204020204" pitchFamily="34" charset="-122"/>
                  <a:sym typeface="Times New Roman" panose="02020603050405020304" pitchFamily="18" charset="0"/>
                </a:rPr>
                <a:t>【</a:t>
              </a:r>
              <a:r>
                <a:rPr lang="zh-CN" altLang="en-US" smtClean="0">
                  <a:solidFill>
                    <a:schemeClr val="tx1"/>
                  </a:solidFill>
                  <a:ea typeface="微软雅黑" panose="020b0503020204020204" pitchFamily="34" charset="-122"/>
                  <a:sym typeface="Times New Roman" panose="02020603050405020304" pitchFamily="18" charset="0"/>
                </a:rPr>
                <a:t>思考</a:t>
              </a:r>
              <a:r>
                <a:rPr lang="en-US" altLang="zh-CN" smtClean="0">
                  <a:solidFill>
                    <a:schemeClr val="tx1"/>
                  </a:solidFill>
                  <a:ea typeface="微软雅黑" panose="020b0503020204020204" pitchFamily="34" charset="-122"/>
                  <a:sym typeface="Times New Roman" panose="02020603050405020304" pitchFamily="18" charset="0"/>
                </a:rPr>
                <a:t>】</a:t>
              </a:r>
              <a:r>
                <a:rPr lang="zh-CN" altLang="en-US" smtClean="0">
                  <a:solidFill>
                    <a:schemeClr val="tx1"/>
                  </a:solidFill>
                  <a:ea typeface="微软雅黑" panose="020b0503020204020204" pitchFamily="34" charset="-122"/>
                  <a:sym typeface="Times New Roman" panose="02020603050405020304" pitchFamily="18" charset="0"/>
                </a:rPr>
                <a:t>给</a:t>
              </a:r>
              <a:r>
                <a:rPr lang="zh-CN" altLang="en-US">
                  <a:solidFill>
                    <a:schemeClr val="tx1"/>
                  </a:solidFill>
                  <a:ea typeface="微软雅黑" panose="020b0503020204020204" pitchFamily="34" charset="-122"/>
                  <a:sym typeface="Times New Roman" panose="02020603050405020304" pitchFamily="18" charset="0"/>
                </a:rPr>
                <a:t>你以下实验</a:t>
              </a:r>
              <a:r>
                <a:rPr lang="zh-CN" altLang="en-US" smtClean="0">
                  <a:solidFill>
                    <a:schemeClr val="tx1"/>
                  </a:solidFill>
                  <a:ea typeface="微软雅黑" panose="020b0503020204020204" pitchFamily="34" charset="-122"/>
                  <a:sym typeface="Times New Roman" panose="02020603050405020304" pitchFamily="18" charset="0"/>
                </a:rPr>
                <a:t>器材，如何</a:t>
              </a:r>
              <a:r>
                <a:rPr lang="zh-CN" altLang="en-US">
                  <a:solidFill>
                    <a:schemeClr val="tx1"/>
                  </a:solidFill>
                  <a:ea typeface="微软雅黑" panose="020b0503020204020204" pitchFamily="34" charset="-122"/>
                  <a:sym typeface="Times New Roman" panose="02020603050405020304" pitchFamily="18" charset="0"/>
                </a:rPr>
                <a:t>设计实验？</a:t>
              </a:r>
              <a:endParaRPr lang="zh-CN" altLang="en-US">
                <a:solidFill>
                  <a:schemeClr val="tx1"/>
                </a:solidFill>
                <a:ea typeface="微软雅黑" panose="020b0503020204020204" pitchFamily="34" charset="-122"/>
                <a:sym typeface="Times New Roman" panose="02020603050405020304" pitchFamily="18" charset="0"/>
              </a:endParaRPr>
            </a:p>
          </p:txBody>
        </p:sp>
        <p:cxnSp>
          <p:nvCxnSpPr>
            <p:cNvPr id="27" name="直接连接符 26"/>
            <p:cNvCxnSpPr/>
            <p:nvPr/>
          </p:nvCxnSpPr>
          <p:spPr>
            <a:xfrm>
              <a:off x="1691839" y="1490401"/>
              <a:ext cx="5760322"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dur="500" fill="hold" nodeType="with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strips(downRight)">
                                      <p:cBhvr>
                                        <p:cTn id="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10" name="组合 9"/>
          <p:cNvGrpSpPr/>
          <p:nvPr/>
        </p:nvGrpSpPr>
        <p:grpSpPr>
          <a:xfrm>
            <a:off x="395536" y="1635646"/>
            <a:ext cx="8856984" cy="2577222"/>
            <a:chOff x="1043608" y="1647347"/>
            <a:chExt cx="7488832" cy="2577222"/>
          </a:xfrm>
        </p:grpSpPr>
        <p:sp>
          <p:nvSpPr>
            <p:cNvPr id="32771" name="Rectangle 3"/>
            <p:cNvSpPr>
              <a:spLocks noChangeArrowheads="1"/>
            </p:cNvSpPr>
            <p:nvPr/>
          </p:nvSpPr>
          <p:spPr bwMode="auto">
            <a:xfrm>
              <a:off x="1187624" y="2211710"/>
              <a:ext cx="7344816" cy="20128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eaLnBrk="0" hangingPunct="0">
                <a:lnSpc>
                  <a:spcPct val="130000"/>
                </a:lnSpc>
                <a:buFont typeface="Wingdings" panose="05000000000000000000" pitchFamily="2" charset="2"/>
                <a:buChar char="p"/>
              </a:pP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测</a:t>
              </a: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电阻两端电压，选择什么器材</a:t>
              </a: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latin typeface="Times New Roman" panose="02020603050405020304" pitchFamily="18" charset="0"/>
                <a:ea typeface="微软雅黑" panose="020b0503020204020204" pitchFamily="34" charset="-122"/>
                <a:sym typeface="Times New Roman" panose="02020603050405020304" pitchFamily="18" charset="0"/>
              </a:endParaRPr>
            </a:p>
            <a:p>
              <a:pPr marL="342900" indent="-342900" eaLnBrk="0" hangingPunct="0">
                <a:lnSpc>
                  <a:spcPct val="130000"/>
                </a:lnSpc>
                <a:buFont typeface="Wingdings" panose="05000000000000000000" pitchFamily="2" charset="2"/>
                <a:buChar char="p"/>
              </a:pP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如何</a:t>
              </a: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改变电阻两端电压？怎么操作</a:t>
              </a: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latin typeface="Times New Roman" panose="02020603050405020304" pitchFamily="18" charset="0"/>
                <a:ea typeface="微软雅黑" panose="020b0503020204020204" pitchFamily="34" charset="-122"/>
                <a:sym typeface="Times New Roman" panose="02020603050405020304" pitchFamily="18" charset="0"/>
              </a:endParaRPr>
            </a:p>
            <a:p>
              <a:pPr marL="342900" indent="-342900" eaLnBrk="0" hangingPunct="0">
                <a:lnSpc>
                  <a:spcPct val="130000"/>
                </a:lnSpc>
                <a:buFont typeface="Wingdings" panose="05000000000000000000" pitchFamily="2" charset="2"/>
                <a:buChar char="p"/>
              </a:pP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a:p>
              <a:pPr marL="342900" indent="-342900" eaLnBrk="0" hangingPunct="0">
                <a:lnSpc>
                  <a:spcPct val="130000"/>
                </a:lnSpc>
                <a:buFont typeface="Wingdings" panose="05000000000000000000" pitchFamily="2" charset="2"/>
                <a:buChar char="p"/>
              </a:pP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测</a:t>
              </a: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通过电阻的电流，选择什么器材</a:t>
              </a: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2774" name="Rectangle 2"/>
            <p:cNvSpPr>
              <a:spLocks noChangeArrowheads="1"/>
            </p:cNvSpPr>
            <p:nvPr/>
          </p:nvSpPr>
          <p:spPr bwMode="auto">
            <a:xfrm>
              <a:off x="1043608" y="1647347"/>
              <a:ext cx="2376264"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设计实验</a:t>
              </a: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2" name="标题 1"/>
          <p:cNvSpPr>
            <a:spLocks noGrp="1"/>
          </p:cNvSpPr>
          <p:nvPr>
            <p:ph type="title"/>
          </p:nvPr>
        </p:nvSpPr>
        <p:spPr>
          <a:xfrm>
            <a:off x="502444" y="195581"/>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9" name="组合 8"/>
          <p:cNvGrpSpPr/>
          <p:nvPr/>
        </p:nvGrpSpPr>
        <p:grpSpPr>
          <a:xfrm>
            <a:off x="611560" y="966165"/>
            <a:ext cx="4861644" cy="525465"/>
            <a:chOff x="502444" y="966165"/>
            <a:chExt cx="4861644" cy="525465"/>
          </a:xfrm>
        </p:grpSpPr>
        <p:sp>
          <p:nvSpPr>
            <p:cNvPr id="5" name="五边形 4"/>
            <p:cNvSpPr/>
            <p:nvPr/>
          </p:nvSpPr>
          <p:spPr>
            <a:xfrm>
              <a:off x="502444" y="966165"/>
              <a:ext cx="4861644" cy="52546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文本框 2"/>
            <p:cNvSpPr txBox="1"/>
            <p:nvPr/>
          </p:nvSpPr>
          <p:spPr>
            <a:xfrm>
              <a:off x="543223" y="998065"/>
              <a:ext cx="440786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实验</a:t>
              </a:r>
              <a:r>
                <a:rPr lang="zh-CN" altLang="en-US" sz="2400" b="1" smtClean="0">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探究：电流</a:t>
              </a:r>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与电压的关系</a:t>
              </a:r>
              <a:endPar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endParaRPr>
            </a:p>
          </p:txBody>
        </p:sp>
      </p:grpSp>
      <p:sp>
        <p:nvSpPr>
          <p:cNvPr id="11" name="文本框 10"/>
          <p:cNvSpPr txBox="1"/>
          <p:nvPr/>
        </p:nvSpPr>
        <p:spPr>
          <a:xfrm>
            <a:off x="5532493" y="2200009"/>
            <a:ext cx="2088232" cy="525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685800" rtl="0" eaLnBrk="1" fontAlgn="auto" latinLnBrk="0" hangingPunct="1">
              <a:lnSpc>
                <a:spcPct val="130000"/>
              </a:lnSpc>
              <a:spcBef>
                <a:spcPct val="0"/>
              </a:spcBef>
              <a:spcAft>
                <a:spcPct val="0"/>
              </a:spcAft>
              <a:buClrTx/>
              <a:buSzTx/>
              <a:buFontTx/>
              <a:buNone/>
            </a:pPr>
            <a:r>
              <a:rPr kumimoji="0" lang="zh-CN" altLang="en-US" sz="2400" b="1" i="0" u="none" strike="noStrike" kern="1200" cap="none" spc="0" normalizeH="0" baseline="0" noProof="0" smtClean="0">
                <a:ln>
                  <a:noFill/>
                </a:ln>
                <a:solidFill>
                  <a:schemeClr val="accent1">
                    <a:lumMod val="75000"/>
                  </a:schemeClr>
                </a:solidFill>
                <a:effectLst/>
                <a:uLnTx/>
                <a:uFillTx/>
                <a:latin typeface="Times New Roman" panose="02020603050405020304" pitchFamily="18" charset="0"/>
                <a:ea typeface="微软雅黑" panose="020b0503020204020204" pitchFamily="34" charset="-122"/>
                <a:cs typeface="+mn-cs"/>
              </a:rPr>
              <a:t>并联电压表。</a:t>
            </a:r>
            <a:endParaRPr kumimoji="0" lang="zh-CN" altLang="en-US" sz="2400" b="1" i="0" u="none" strike="noStrike" kern="1200" cap="none" spc="0" normalizeH="0" baseline="0" noProof="0">
              <a:ln>
                <a:noFill/>
              </a:ln>
              <a:solidFill>
                <a:schemeClr val="accent1">
                  <a:lumMod val="75000"/>
                </a:schemeClr>
              </a:solidFill>
              <a:effectLst/>
              <a:uLnTx/>
              <a:uFillTx/>
              <a:latin typeface="Times New Roman" panose="02020603050405020304" pitchFamily="18" charset="0"/>
              <a:ea typeface="微软雅黑" panose="020b0503020204020204" pitchFamily="34" charset="-122"/>
              <a:cs typeface="+mn-cs"/>
            </a:endParaRPr>
          </a:p>
        </p:txBody>
      </p:sp>
      <p:sp>
        <p:nvSpPr>
          <p:cNvPr id="14" name="文本框 13"/>
          <p:cNvSpPr txBox="1"/>
          <p:nvPr/>
        </p:nvSpPr>
        <p:spPr>
          <a:xfrm>
            <a:off x="899592" y="3143757"/>
            <a:ext cx="7992888" cy="5724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685800" rtl="0" eaLnBrk="1" fontAlgn="auto" latinLnBrk="0" hangingPunct="1">
              <a:lnSpc>
                <a:spcPct val="130000"/>
              </a:lnSpc>
              <a:spcBef>
                <a:spcPct val="0"/>
              </a:spcBef>
              <a:spcAft>
                <a:spcPct val="0"/>
              </a:spcAft>
              <a:buClrTx/>
              <a:buSzTx/>
              <a:buFontTx/>
              <a:buNone/>
            </a:pPr>
            <a:r>
              <a:rPr kumimoji="0" lang="zh-CN" altLang="en-US" sz="2400" b="1" i="0" u="none" strike="noStrike" kern="1200" cap="none" spc="0" normalizeH="0" baseline="0" noProof="0" smtClean="0">
                <a:ln>
                  <a:noFill/>
                </a:ln>
                <a:solidFill>
                  <a:schemeClr val="accent1">
                    <a:lumMod val="75000"/>
                  </a:schemeClr>
                </a:solidFill>
                <a:effectLst/>
                <a:uLnTx/>
                <a:uFillTx/>
                <a:latin typeface="Times New Roman" panose="02020603050405020304" pitchFamily="18" charset="0"/>
                <a:ea typeface="微软雅黑" panose="020b0503020204020204" pitchFamily="34" charset="-122"/>
                <a:cs typeface="+mn-cs"/>
              </a:rPr>
              <a:t>电阻与滑动变阻器串联，移动滑片改变滑动变阻器阻值。</a:t>
            </a:r>
            <a:endParaRPr kumimoji="0" lang="zh-CN" altLang="en-US" sz="2400" b="1" i="0" u="none" strike="noStrike" kern="1200" cap="none" spc="0" normalizeH="0" baseline="0" noProof="0">
              <a:ln>
                <a:noFill/>
              </a:ln>
              <a:solidFill>
                <a:schemeClr val="accent1">
                  <a:lumMod val="75000"/>
                </a:schemeClr>
              </a:solidFill>
              <a:effectLst/>
              <a:uLnTx/>
              <a:uFillTx/>
              <a:latin typeface="Times New Roman" panose="02020603050405020304" pitchFamily="18" charset="0"/>
              <a:ea typeface="微软雅黑" panose="020b0503020204020204" pitchFamily="34" charset="-122"/>
              <a:cs typeface="+mn-cs"/>
            </a:endParaRPr>
          </a:p>
        </p:txBody>
      </p:sp>
      <p:sp>
        <p:nvSpPr>
          <p:cNvPr id="15" name="文本框 14"/>
          <p:cNvSpPr txBox="1"/>
          <p:nvPr/>
        </p:nvSpPr>
        <p:spPr>
          <a:xfrm>
            <a:off x="912056" y="4090012"/>
            <a:ext cx="3888432" cy="5254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685800" rtl="0" eaLnBrk="1" fontAlgn="auto" latinLnBrk="0" hangingPunct="1">
              <a:lnSpc>
                <a:spcPct val="130000"/>
              </a:lnSpc>
              <a:spcBef>
                <a:spcPct val="0"/>
              </a:spcBef>
              <a:spcAft>
                <a:spcPct val="0"/>
              </a:spcAft>
              <a:buClrTx/>
              <a:buSzTx/>
              <a:buFontTx/>
              <a:buNone/>
            </a:pPr>
            <a:r>
              <a:rPr kumimoji="0" lang="zh-CN" altLang="en-US" sz="2400" b="1" i="0" u="none" strike="noStrike" kern="1200" cap="none" spc="0" normalizeH="0" baseline="0" noProof="0" smtClean="0">
                <a:ln>
                  <a:noFill/>
                </a:ln>
                <a:solidFill>
                  <a:schemeClr val="accent1">
                    <a:lumMod val="75000"/>
                  </a:schemeClr>
                </a:solidFill>
                <a:effectLst/>
                <a:uLnTx/>
                <a:uFillTx/>
                <a:latin typeface="Times New Roman" panose="02020603050405020304" pitchFamily="18" charset="0"/>
                <a:ea typeface="微软雅黑" panose="020b0503020204020204" pitchFamily="34" charset="-122"/>
                <a:cs typeface="+mn-cs"/>
              </a:rPr>
              <a:t>串联电流表。</a:t>
            </a:r>
            <a:endParaRPr kumimoji="0" lang="zh-CN" altLang="en-US" sz="2400" b="1" i="0" u="none" strike="noStrike" kern="1200" cap="none" spc="0" normalizeH="0" baseline="0" noProof="0">
              <a:ln>
                <a:noFill/>
              </a:ln>
              <a:solidFill>
                <a:schemeClr val="accent1">
                  <a:lumMod val="75000"/>
                </a:schemeClr>
              </a:solidFill>
              <a:effectLst/>
              <a:uLnTx/>
              <a:uFillTx/>
              <a:latin typeface="Times New Roman" panose="02020603050405020304" pitchFamily="18" charset="0"/>
              <a:ea typeface="微软雅黑" panose="020b0503020204020204" pitchFamily="34"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2" presetClass="entr" presetSubtype="1" dur="500"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wipe(up)">
                                      <p:cBhvr>
                                        <p:cTn id="13" dur="500"/>
                                        <p:tgtEl>
                                          <p:spTgt spid="10"/>
                                        </p:tgtEl>
                                      </p:cBhvr>
                                    </p:animEffect>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10" presetClass="entr" presetSubtype="0" dur="50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par>
                    <p:cTn id="19" fill="hold" nodeType="clickPar">
                      <p:stCondLst>
                        <p:cond delay="indefinite"/>
                        <p:cond evt="onBegin" delay="0">
                          <p:tn val="18"/>
                        </p:cond>
                      </p:stCondLst>
                      <p:childTnLst>
                        <p:par>
                          <p:cTn id="20" fill="hold">
                            <p:stCondLst>
                              <p:cond delay="0"/>
                            </p:stCondLst>
                            <p:childTnLst>
                              <p:par>
                                <p:cTn id="21" presetID="10" presetClass="entr" presetSubtype="0" dur="50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10" presetClass="entr" presetSubtype="0" dur="50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771" name="Rectangle 3"/>
          <p:cNvSpPr>
            <a:spLocks noChangeArrowheads="1"/>
          </p:cNvSpPr>
          <p:nvPr/>
        </p:nvSpPr>
        <p:spPr bwMode="auto">
          <a:xfrm>
            <a:off x="565863" y="2200009"/>
            <a:ext cx="7174489" cy="20128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eaLnBrk="0" hangingPunct="0">
              <a:lnSpc>
                <a:spcPct val="130000"/>
              </a:lnSpc>
              <a:buFont typeface="Wingdings" panose="05000000000000000000" pitchFamily="2" charset="2"/>
              <a:buChar char="p"/>
            </a:pP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实验</a:t>
            </a: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过程中的不变量是什么，如何控制其不变</a:t>
            </a: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latin typeface="Times New Roman" panose="02020603050405020304" pitchFamily="18" charset="0"/>
              <a:ea typeface="微软雅黑" panose="020b0503020204020204" pitchFamily="34" charset="-122"/>
              <a:sym typeface="Times New Roman" panose="02020603050405020304" pitchFamily="18" charset="0"/>
            </a:endParaRPr>
          </a:p>
          <a:p>
            <a:pPr marL="342900" indent="-342900" eaLnBrk="0" hangingPunct="0">
              <a:lnSpc>
                <a:spcPct val="130000"/>
              </a:lnSpc>
              <a:buFont typeface="Wingdings" panose="05000000000000000000" pitchFamily="2" charset="2"/>
              <a:buChar char="p"/>
            </a:pPr>
            <a:endParaRPr lang="en-US" altLang="zh-CN" sz="2400" b="1" smtClean="0">
              <a:latin typeface="Times New Roman" panose="02020603050405020304" pitchFamily="18" charset="0"/>
              <a:ea typeface="微软雅黑" panose="020b0503020204020204" pitchFamily="34" charset="-122"/>
              <a:sym typeface="Times New Roman" panose="02020603050405020304" pitchFamily="18" charset="0"/>
            </a:endParaRPr>
          </a:p>
          <a:p>
            <a:pPr marL="342900" indent="-342900" eaLnBrk="0" hangingPunct="0">
              <a:lnSpc>
                <a:spcPct val="130000"/>
              </a:lnSpc>
              <a:buFont typeface="Wingdings" panose="05000000000000000000" pitchFamily="2" charset="2"/>
              <a:buChar char="p"/>
            </a:pP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a:p>
            <a:pPr marL="342900" indent="-342900" eaLnBrk="0" hangingPunct="0">
              <a:lnSpc>
                <a:spcPct val="130000"/>
              </a:lnSpc>
              <a:buFont typeface="Wingdings" panose="05000000000000000000" pitchFamily="2" charset="2"/>
              <a:buChar char="p"/>
            </a:pP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滑动</a:t>
            </a: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变阻器在实验中起到什么作用？</a:t>
            </a: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2774" name="Rectangle 2"/>
          <p:cNvSpPr>
            <a:spLocks noChangeArrowheads="1"/>
          </p:cNvSpPr>
          <p:nvPr/>
        </p:nvSpPr>
        <p:spPr bwMode="auto">
          <a:xfrm>
            <a:off x="395536" y="1635646"/>
            <a:ext cx="2810389"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设计实验</a:t>
            </a: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 name="标题 1"/>
          <p:cNvSpPr>
            <a:spLocks noGrp="1"/>
          </p:cNvSpPr>
          <p:nvPr>
            <p:ph type="title"/>
          </p:nvPr>
        </p:nvSpPr>
        <p:spPr>
          <a:xfrm>
            <a:off x="502444" y="195581"/>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9" name="组合 8"/>
          <p:cNvGrpSpPr/>
          <p:nvPr/>
        </p:nvGrpSpPr>
        <p:grpSpPr>
          <a:xfrm>
            <a:off x="611560" y="966165"/>
            <a:ext cx="4861644" cy="525465"/>
            <a:chOff x="502444" y="966165"/>
            <a:chExt cx="4861644" cy="525465"/>
          </a:xfrm>
        </p:grpSpPr>
        <p:sp>
          <p:nvSpPr>
            <p:cNvPr id="5" name="五边形 4"/>
            <p:cNvSpPr/>
            <p:nvPr/>
          </p:nvSpPr>
          <p:spPr>
            <a:xfrm>
              <a:off x="502444" y="966165"/>
              <a:ext cx="4861644" cy="52546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文本框 2"/>
            <p:cNvSpPr txBox="1"/>
            <p:nvPr/>
          </p:nvSpPr>
          <p:spPr>
            <a:xfrm>
              <a:off x="543223" y="998065"/>
              <a:ext cx="440786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实验</a:t>
              </a:r>
              <a:r>
                <a:rPr lang="zh-CN" altLang="en-US" sz="2400" b="1" smtClean="0">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探究：电流</a:t>
              </a:r>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与电压的关系</a:t>
              </a:r>
              <a:endPar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endParaRPr>
            </a:p>
          </p:txBody>
        </p:sp>
      </p:grpSp>
      <p:sp>
        <p:nvSpPr>
          <p:cNvPr id="16" name="文本框 15"/>
          <p:cNvSpPr txBox="1"/>
          <p:nvPr/>
        </p:nvSpPr>
        <p:spPr>
          <a:xfrm>
            <a:off x="865665" y="2651850"/>
            <a:ext cx="7378744" cy="10525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lnSpc>
                <a:spcPct val="130000"/>
              </a:lnSpc>
            </a:pPr>
            <a:r>
              <a:rPr lang="zh-CN" altLang="en-US" sz="2400" b="1">
                <a:solidFill>
                  <a:schemeClr val="accent1">
                    <a:lumMod val="75000"/>
                  </a:schemeClr>
                </a:solidFill>
                <a:latin typeface="Times New Roman" panose="02020603050405020304" pitchFamily="18" charset="0"/>
                <a:ea typeface="微软雅黑" panose="020b0503020204020204" pitchFamily="34" charset="-122"/>
              </a:rPr>
              <a:t>保持电阻</a:t>
            </a:r>
            <a:r>
              <a:rPr lang="zh-CN" altLang="en-US" sz="2400" b="1" smtClean="0">
                <a:solidFill>
                  <a:schemeClr val="accent1">
                    <a:lumMod val="75000"/>
                  </a:schemeClr>
                </a:solidFill>
                <a:latin typeface="Times New Roman" panose="02020603050405020304" pitchFamily="18" charset="0"/>
                <a:ea typeface="微软雅黑" panose="020b0503020204020204" pitchFamily="34" charset="-122"/>
              </a:rPr>
              <a:t>不变，改变同一电阻两端的电压，测量通过它的电流大小。</a:t>
            </a:r>
            <a:endParaRPr lang="zh-CN" altLang="en-US" sz="2400" b="1">
              <a:solidFill>
                <a:schemeClr val="accent1">
                  <a:lumMod val="75000"/>
                </a:schemeClr>
              </a:solidFill>
              <a:latin typeface="Times New Roman" panose="02020603050405020304" pitchFamily="18" charset="0"/>
              <a:ea typeface="微软雅黑" panose="020b0503020204020204" pitchFamily="34" charset="-122"/>
            </a:endParaRPr>
          </a:p>
        </p:txBody>
      </p:sp>
      <p:sp>
        <p:nvSpPr>
          <p:cNvPr id="17" name="文本框 16"/>
          <p:cNvSpPr txBox="1"/>
          <p:nvPr/>
        </p:nvSpPr>
        <p:spPr>
          <a:xfrm>
            <a:off x="865665" y="4092010"/>
            <a:ext cx="4680520" cy="5724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lnSpc>
                <a:spcPct val="130000"/>
              </a:lnSpc>
            </a:pPr>
            <a:r>
              <a:rPr lang="zh-CN" altLang="en-US" sz="2400" b="1" smtClean="0">
                <a:solidFill>
                  <a:schemeClr val="accent1">
                    <a:lumMod val="75000"/>
                  </a:schemeClr>
                </a:solidFill>
                <a:latin typeface="Times New Roman" panose="02020603050405020304" pitchFamily="18" charset="0"/>
                <a:ea typeface="微软雅黑" panose="020b0503020204020204" pitchFamily="34" charset="-122"/>
              </a:rPr>
              <a:t>改变定值电阻两端电压。</a:t>
            </a:r>
            <a:endParaRPr lang="zh-CN" altLang="en-US" sz="2400" b="1">
              <a:solidFill>
                <a:schemeClr val="accent1">
                  <a:lumMod val="75000"/>
                </a:schemeClr>
              </a:solidFill>
              <a:latin typeface="Times New Roman" panose="02020603050405020304" pitchFamily="18" charset="0"/>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grpId="0" nodeType="withEffect">
                                  <p:stCondLst>
                                    <p:cond delay="0"/>
                                  </p:stCondLst>
                                  <p:childTnLst>
                                    <p:set>
                                      <p:cBhvr>
                                        <p:cTn id="6" dur="1" fill="hold">
                                          <p:stCondLst>
                                            <p:cond delay="0"/>
                                          </p:stCondLst>
                                        </p:cTn>
                                        <p:tgtEl>
                                          <p:spTgt spid="32771"/>
                                        </p:tgtEl>
                                        <p:attrNameLst>
                                          <p:attrName>style.visibility</p:attrName>
                                        </p:attrNameLst>
                                      </p:cBhvr>
                                      <p:to>
                                        <p:strVal val="visible"/>
                                      </p:to>
                                    </p:set>
                                    <p:animEffect transition="in" filter="wipe(left)">
                                      <p:cBhvr>
                                        <p:cTn id="7" dur="500"/>
                                        <p:tgtEl>
                                          <p:spTgt spid="32771"/>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p:bldP spid="16" grpId="0"/>
      <p:bldP spid="1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文本框 3"/>
          <p:cNvSpPr txBox="1"/>
          <p:nvPr/>
        </p:nvSpPr>
        <p:spPr>
          <a:xfrm>
            <a:off x="752633" y="2399134"/>
            <a:ext cx="3449534" cy="209288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lnSpc>
                <a:spcPct val="130000"/>
              </a:lnSpc>
              <a:spcBef>
                <a:spcPct val="0"/>
              </a:spcBef>
              <a:spcAft>
                <a:spcPct val="0"/>
              </a:spcAft>
              <a:buClrTx/>
              <a:buSzTx/>
              <a:buFontTx/>
              <a:buNone/>
            </a:pPr>
            <a:r>
              <a:rPr kumimoji="0" lang="zh-CN" altLang="en-US" sz="10000" b="1" i="0" u="none" strike="noStrike" kern="1200" cap="none" spc="0" normalizeH="0" baseline="0" noProof="0" smtClean="0">
                <a:ln>
                  <a:noFill/>
                </a:ln>
                <a:solidFill>
                  <a:schemeClr val="accent4"/>
                </a:solidFill>
                <a:effectLst/>
                <a:uLnTx/>
                <a:uFillTx/>
                <a:latin typeface="Times New Roman" panose="02020603050405020304" pitchFamily="18" charset="0"/>
                <a:ea typeface="微软雅黑" panose="020b0503020204020204" pitchFamily="34" charset="-122"/>
                <a:cs typeface="+mn-cs"/>
              </a:rPr>
              <a:t>？</a:t>
            </a:r>
            <a:endParaRPr kumimoji="0" lang="zh-CN" altLang="en-US" sz="10000" b="1" i="0" u="none" strike="noStrike" kern="1200" cap="none" spc="0" normalizeH="0" baseline="0" noProof="0">
              <a:ln>
                <a:noFill/>
              </a:ln>
              <a:solidFill>
                <a:schemeClr val="accent4"/>
              </a:solidFill>
              <a:effectLst/>
              <a:uLnTx/>
              <a:uFillTx/>
              <a:latin typeface="Times New Roman" panose="02020603050405020304" pitchFamily="18" charset="0"/>
              <a:ea typeface="微软雅黑" panose="020b0503020204020204" pitchFamily="34" charset="-122"/>
              <a:cs typeface="+mn-cs"/>
            </a:endParaRPr>
          </a:p>
        </p:txBody>
      </p:sp>
      <p:grpSp>
        <p:nvGrpSpPr>
          <p:cNvPr id="31747" name="Group 3"/>
          <p:cNvGrpSpPr/>
          <p:nvPr/>
        </p:nvGrpSpPr>
        <p:grpSpPr>
          <a:xfrm>
            <a:off x="793217" y="2482382"/>
            <a:ext cx="2950482" cy="1971374"/>
            <a:chOff x="13" y="0"/>
            <a:chExt cx="1944" cy="1743"/>
          </a:xfrm>
        </p:grpSpPr>
        <p:sp>
          <p:nvSpPr>
            <p:cNvPr id="31748" name="Rectangle 4"/>
            <p:cNvSpPr>
              <a:spLocks noChangeArrowheads="1"/>
            </p:cNvSpPr>
            <p:nvPr/>
          </p:nvSpPr>
          <p:spPr bwMode="auto">
            <a:xfrm>
              <a:off x="158" y="161"/>
              <a:ext cx="1658" cy="858"/>
            </a:xfrm>
            <a:prstGeom prst="rect">
              <a:avLst/>
            </a:prstGeom>
            <a:noFill/>
            <a:ln w="28575">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31749" name="Group 5"/>
            <p:cNvGrpSpPr/>
            <p:nvPr/>
          </p:nvGrpSpPr>
          <p:grpSpPr>
            <a:xfrm>
              <a:off x="710" y="0"/>
              <a:ext cx="79" cy="321"/>
              <a:chExt cx="85" cy="340"/>
            </a:xfrm>
          </p:grpSpPr>
          <p:sp>
            <p:nvSpPr>
              <p:cNvPr id="31750" name="Rectangle 19"/>
              <p:cNvSpPr>
                <a:spLocks noChangeArrowheads="1"/>
              </p:cNvSpPr>
              <p:nvPr/>
            </p:nvSpPr>
            <p:spPr bwMode="auto">
              <a:xfrm>
                <a:off x="0" y="113"/>
                <a:ext cx="85" cy="85"/>
              </a:xfrm>
              <a:prstGeom prst="rect">
                <a:avLst/>
              </a:prstGeom>
              <a:solidFill>
                <a:schemeClr val="bg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51" name="Line 20"/>
              <p:cNvSpPr>
                <a:spLocks noChangeShapeType="1"/>
              </p:cNvSpPr>
              <p:nvPr/>
            </p:nvSpPr>
            <p:spPr bwMode="auto">
              <a:xfrm flipH="1">
                <a:off x="0" y="0"/>
                <a:ext cx="0" cy="340"/>
              </a:xfrm>
              <a:prstGeom prst="line">
                <a:avLst/>
              </a:prstGeom>
              <a:noFill/>
              <a:ln w="2857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52" name="Line 21"/>
              <p:cNvSpPr>
                <a:spLocks noChangeShapeType="1"/>
              </p:cNvSpPr>
              <p:nvPr/>
            </p:nvSpPr>
            <p:spPr bwMode="auto">
              <a:xfrm flipH="1">
                <a:off x="85" y="85"/>
                <a:ext cx="0" cy="17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grpSp>
          <p:nvGrpSpPr>
            <p:cNvPr id="31753" name="Group 9"/>
            <p:cNvGrpSpPr/>
            <p:nvPr/>
          </p:nvGrpSpPr>
          <p:grpSpPr>
            <a:xfrm>
              <a:off x="1316" y="64"/>
              <a:ext cx="263" cy="177"/>
              <a:chOff x="0" y="-16"/>
              <a:chExt cx="256" cy="158"/>
            </a:xfrm>
          </p:grpSpPr>
          <p:sp>
            <p:nvSpPr>
              <p:cNvPr id="31754" name="Rectangle 15"/>
              <p:cNvSpPr>
                <a:spLocks noChangeArrowheads="1"/>
              </p:cNvSpPr>
              <p:nvPr/>
            </p:nvSpPr>
            <p:spPr bwMode="auto">
              <a:xfrm>
                <a:off x="29" y="0"/>
                <a:ext cx="226" cy="142"/>
              </a:xfrm>
              <a:prstGeom prst="rect">
                <a:avLst/>
              </a:prstGeom>
              <a:solidFill>
                <a:schemeClr val="bg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55" name="Line 16"/>
              <p:cNvSpPr>
                <a:spLocks noChangeShapeType="1"/>
              </p:cNvSpPr>
              <p:nvPr/>
            </p:nvSpPr>
            <p:spPr bwMode="auto">
              <a:xfrm flipV="1">
                <a:off x="29" y="-16"/>
                <a:ext cx="227" cy="86"/>
              </a:xfrm>
              <a:prstGeom prst="line">
                <a:avLst/>
              </a:prstGeom>
              <a:noFill/>
              <a:ln w="2857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56" name="Oval 17"/>
              <p:cNvSpPr>
                <a:spLocks noChangeArrowheads="1"/>
              </p:cNvSpPr>
              <p:nvPr/>
            </p:nvSpPr>
            <p:spPr bwMode="auto">
              <a:xfrm>
                <a:off x="0" y="41"/>
                <a:ext cx="57" cy="56"/>
              </a:xfrm>
              <a:prstGeom prst="ellipse">
                <a:avLst/>
              </a:prstGeom>
              <a:solidFill>
                <a:schemeClr val="bg1"/>
              </a:solidFill>
              <a:ln w="2857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31757" name="Rectangle 178"/>
            <p:cNvSpPr>
              <a:spLocks noChangeArrowheads="1"/>
            </p:cNvSpPr>
            <p:nvPr/>
          </p:nvSpPr>
          <p:spPr bwMode="auto">
            <a:xfrm>
              <a:off x="482" y="964"/>
              <a:ext cx="366" cy="114"/>
            </a:xfrm>
            <a:prstGeom prst="rect">
              <a:avLst/>
            </a:prstGeom>
            <a:solidFill>
              <a:schemeClr val="bg1"/>
            </a:solidFill>
            <a:ln w="2857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31758" name="Group 14"/>
            <p:cNvGrpSpPr/>
            <p:nvPr/>
          </p:nvGrpSpPr>
          <p:grpSpPr>
            <a:xfrm>
              <a:off x="1361" y="766"/>
              <a:ext cx="596" cy="312"/>
              <a:chExt cx="726" cy="363"/>
            </a:xfrm>
          </p:grpSpPr>
          <p:sp>
            <p:nvSpPr>
              <p:cNvPr id="31759" name="Rectangle 181"/>
              <p:cNvSpPr>
                <a:spLocks noChangeArrowheads="1"/>
              </p:cNvSpPr>
              <p:nvPr/>
            </p:nvSpPr>
            <p:spPr bwMode="auto">
              <a:xfrm>
                <a:off x="0" y="0"/>
                <a:ext cx="726" cy="363"/>
              </a:xfrm>
              <a:prstGeom prst="rect">
                <a:avLst/>
              </a:prstGeom>
              <a:solidFill>
                <a:schemeClr val="bg1"/>
              </a:solidFill>
              <a:ln w="9525">
                <a:no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60" name="Line 182"/>
              <p:cNvSpPr>
                <a:spLocks noChangeShapeType="1"/>
              </p:cNvSpPr>
              <p:nvPr/>
            </p:nvSpPr>
            <p:spPr bwMode="auto">
              <a:xfrm>
                <a:off x="227" y="0"/>
                <a:ext cx="317" cy="0"/>
              </a:xfrm>
              <a:prstGeom prst="line">
                <a:avLst/>
              </a:prstGeom>
              <a:noFill/>
              <a:ln w="2857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61" name="Line 183"/>
              <p:cNvSpPr>
                <a:spLocks noChangeShapeType="1"/>
              </p:cNvSpPr>
              <p:nvPr/>
            </p:nvSpPr>
            <p:spPr bwMode="auto">
              <a:xfrm flipH="1">
                <a:off x="227" y="0"/>
                <a:ext cx="0" cy="227"/>
              </a:xfrm>
              <a:prstGeom prst="line">
                <a:avLst/>
              </a:prstGeom>
              <a:noFill/>
              <a:ln w="28575">
                <a:solidFill>
                  <a:schemeClr val="tx1"/>
                </a:solidFill>
                <a:rou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62" name="Rectangle 184"/>
              <p:cNvSpPr>
                <a:spLocks noChangeArrowheads="1"/>
              </p:cNvSpPr>
              <p:nvPr/>
            </p:nvSpPr>
            <p:spPr bwMode="auto">
              <a:xfrm>
                <a:off x="0" y="227"/>
                <a:ext cx="453" cy="136"/>
              </a:xfrm>
              <a:prstGeom prst="rect">
                <a:avLst/>
              </a:prstGeom>
              <a:solidFill>
                <a:schemeClr val="bg1"/>
              </a:solidFill>
              <a:ln w="2857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grpSp>
        <p:grpSp>
          <p:nvGrpSpPr>
            <p:cNvPr id="31763" name="Group 19"/>
            <p:cNvGrpSpPr/>
            <p:nvPr/>
          </p:nvGrpSpPr>
          <p:grpSpPr>
            <a:xfrm>
              <a:off x="13" y="302"/>
              <a:ext cx="284" cy="463"/>
              <a:chOff x="13" y="-10"/>
              <a:chExt cx="284" cy="463"/>
            </a:xfrm>
          </p:grpSpPr>
          <p:sp>
            <p:nvSpPr>
              <p:cNvPr id="31764" name="Oval 197"/>
              <p:cNvSpPr>
                <a:spLocks noChangeArrowheads="1"/>
              </p:cNvSpPr>
              <p:nvPr/>
            </p:nvSpPr>
            <p:spPr bwMode="auto">
              <a:xfrm>
                <a:off x="20" y="57"/>
                <a:ext cx="277" cy="353"/>
              </a:xfrm>
              <a:prstGeom prst="ellipse">
                <a:avLst/>
              </a:prstGeom>
              <a:solidFill>
                <a:schemeClr val="bg1"/>
              </a:solidFill>
              <a:ln w="2857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65" name="Text Box 198"/>
              <p:cNvSpPr txBox="1">
                <a:spLocks noChangeArrowheads="1"/>
              </p:cNvSpPr>
              <p:nvPr/>
            </p:nvSpPr>
            <p:spPr bwMode="auto">
              <a:xfrm>
                <a:off x="13" y="-10"/>
                <a:ext cx="260" cy="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spcBef>
                    <a:spcPct val="0"/>
                  </a:spcBef>
                </a:pPr>
                <a:r>
                  <a:rPr lang="en-US" altLang="zh-CN" sz="2800" b="1">
                    <a:latin typeface="Times New Roman" panose="02020603050405020304" pitchFamily="18" charset="0"/>
                    <a:ea typeface="微软雅黑" panose="020b0503020204020204" pitchFamily="34" charset="-122"/>
                    <a:sym typeface="Times New Roman" panose="02020603050405020304" pitchFamily="18" charset="0"/>
                  </a:rPr>
                  <a:t>A</a:t>
                </a:r>
                <a:endParaRPr lang="en-US" altLang="zh-CN" sz="2800" b="1">
                  <a:latin typeface="Times New Roman" panose="02020603050405020304" pitchFamily="18" charset="0"/>
                  <a:ea typeface="微软雅黑" panose="020b0503020204020204" pitchFamily="34" charset="-122"/>
                  <a:sym typeface="Times New Roman" panose="02020603050405020304" pitchFamily="18" charset="0"/>
                </a:endParaRPr>
              </a:p>
            </p:txBody>
          </p:sp>
        </p:grpSp>
        <p:grpSp>
          <p:nvGrpSpPr>
            <p:cNvPr id="31766" name="Group 22"/>
            <p:cNvGrpSpPr/>
            <p:nvPr/>
          </p:nvGrpSpPr>
          <p:grpSpPr>
            <a:xfrm flipV="1">
              <a:off x="158" y="1018"/>
              <a:ext cx="974" cy="508"/>
              <a:chExt cx="1049" cy="538"/>
            </a:xfrm>
          </p:grpSpPr>
          <p:sp>
            <p:nvSpPr>
              <p:cNvPr id="31767" name="Line 7"/>
              <p:cNvSpPr>
                <a:spLocks noChangeShapeType="1"/>
              </p:cNvSpPr>
              <p:nvPr/>
            </p:nvSpPr>
            <p:spPr bwMode="auto">
              <a:xfrm>
                <a:off x="0" y="0"/>
                <a:ext cx="1049" cy="0"/>
              </a:xfrm>
              <a:prstGeom prst="line">
                <a:avLst/>
              </a:prstGeom>
              <a:noFill/>
              <a:ln w="28575">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68" name="Line 8"/>
              <p:cNvSpPr>
                <a:spLocks noChangeShapeType="1"/>
              </p:cNvSpPr>
              <p:nvPr/>
            </p:nvSpPr>
            <p:spPr bwMode="auto">
              <a:xfrm flipH="1">
                <a:off x="0" y="0"/>
                <a:ext cx="0" cy="538"/>
              </a:xfrm>
              <a:prstGeom prst="line">
                <a:avLst/>
              </a:prstGeom>
              <a:noFill/>
              <a:ln w="28575">
                <a:solidFill>
                  <a:schemeClr val="tx1"/>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69" name="Line 9"/>
              <p:cNvSpPr>
                <a:spLocks noChangeShapeType="1"/>
              </p:cNvSpPr>
              <p:nvPr/>
            </p:nvSpPr>
            <p:spPr bwMode="auto">
              <a:xfrm flipH="1">
                <a:off x="1049" y="0"/>
                <a:ext cx="0" cy="538"/>
              </a:xfrm>
              <a:prstGeom prst="line">
                <a:avLst/>
              </a:prstGeom>
              <a:noFill/>
              <a:ln w="28575">
                <a:solidFill>
                  <a:schemeClr val="tx1"/>
                </a:solidFill>
                <a:rou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grpSp>
          <p:nvGrpSpPr>
            <p:cNvPr id="31770" name="Group 26"/>
            <p:cNvGrpSpPr/>
            <p:nvPr/>
          </p:nvGrpSpPr>
          <p:grpSpPr>
            <a:xfrm>
              <a:off x="510" y="1280"/>
              <a:ext cx="284" cy="463"/>
              <a:chOff x="0" y="-94"/>
              <a:chExt cx="284" cy="463"/>
            </a:xfrm>
          </p:grpSpPr>
          <p:sp>
            <p:nvSpPr>
              <p:cNvPr id="31771" name="Oval 190"/>
              <p:cNvSpPr>
                <a:spLocks noChangeArrowheads="1"/>
              </p:cNvSpPr>
              <p:nvPr/>
            </p:nvSpPr>
            <p:spPr bwMode="auto">
              <a:xfrm>
                <a:off x="0" y="-61"/>
                <a:ext cx="284" cy="360"/>
              </a:xfrm>
              <a:prstGeom prst="ellipse">
                <a:avLst/>
              </a:prstGeom>
              <a:solidFill>
                <a:schemeClr val="bg1"/>
              </a:solidFill>
              <a:ln w="2857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pPr>
                <a:endParaRPr lang="zh-CN" altLang="en-US" sz="18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72" name="Text Box 191"/>
              <p:cNvSpPr txBox="1">
                <a:spLocks noChangeArrowheads="1"/>
              </p:cNvSpPr>
              <p:nvPr/>
            </p:nvSpPr>
            <p:spPr bwMode="auto">
              <a:xfrm>
                <a:off x="0" y="-94"/>
                <a:ext cx="260" cy="4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spcBef>
                    <a:spcPct val="0"/>
                  </a:spcBef>
                </a:pPr>
                <a:r>
                  <a:rPr lang="en-US" altLang="zh-CN" sz="2800" b="1">
                    <a:latin typeface="Times New Roman" panose="02020603050405020304" pitchFamily="18" charset="0"/>
                    <a:ea typeface="微软雅黑" panose="020b0503020204020204" pitchFamily="34" charset="-122"/>
                    <a:sym typeface="Times New Roman" panose="02020603050405020304" pitchFamily="18" charset="0"/>
                  </a:rPr>
                  <a:t>V</a:t>
                </a:r>
                <a:endParaRPr lang="en-US" altLang="zh-CN" sz="2800" b="1">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31773" name="Text Box 4"/>
            <p:cNvSpPr txBox="1">
              <a:spLocks noChangeArrowheads="1"/>
            </p:cNvSpPr>
            <p:nvPr/>
          </p:nvSpPr>
          <p:spPr bwMode="auto">
            <a:xfrm>
              <a:off x="554" y="524"/>
              <a:ext cx="342" cy="5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spcBef>
                  <a:spcPct val="0"/>
                </a:spcBef>
              </a:pPr>
              <a:r>
                <a:rPr lang="en-US" altLang="zh-CN" sz="2400" b="1" i="1">
                  <a:latin typeface="Times New Roman" panose="02020603050405020304" pitchFamily="18" charset="0"/>
                  <a:ea typeface="微软雅黑" panose="020b0503020204020204" pitchFamily="34" charset="-122"/>
                  <a:sym typeface="Times New Roman" panose="02020603050405020304" pitchFamily="18" charset="0"/>
                </a:rPr>
                <a:t>R</a:t>
              </a:r>
              <a:endParaRPr lang="en-US" altLang="zh-CN" sz="2400" b="1" i="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74" name="Text Box 4"/>
            <p:cNvSpPr txBox="1">
              <a:spLocks noChangeArrowheads="1"/>
            </p:cNvSpPr>
            <p:nvPr/>
          </p:nvSpPr>
          <p:spPr bwMode="auto">
            <a:xfrm>
              <a:off x="1439" y="1040"/>
              <a:ext cx="350" cy="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lnSpc>
                  <a:spcPct val="130000"/>
                </a:lnSpc>
                <a:spcBef>
                  <a:spcPct val="0"/>
                </a:spcBef>
              </a:pPr>
              <a:r>
                <a:rPr lang="en-US" altLang="zh-CN" sz="2400" b="1" i="1">
                  <a:latin typeface="Times New Roman" panose="02020603050405020304" pitchFamily="18" charset="0"/>
                  <a:ea typeface="微软雅黑" panose="020b0503020204020204" pitchFamily="34" charset="-122"/>
                  <a:sym typeface="Times New Roman" panose="02020603050405020304" pitchFamily="18" charset="0"/>
                </a:rPr>
                <a:t>R'</a:t>
              </a:r>
              <a:endParaRPr lang="en-US" altLang="zh-CN" sz="2400" b="1" i="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75" name="Text Box 116"/>
            <p:cNvSpPr txBox="1">
              <a:spLocks noChangeArrowheads="1"/>
            </p:cNvSpPr>
            <p:nvPr/>
          </p:nvSpPr>
          <p:spPr bwMode="auto">
            <a:xfrm>
              <a:off x="1312" y="156"/>
              <a:ext cx="283" cy="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lnSpc>
                  <a:spcPct val="130000"/>
                </a:lnSpc>
                <a:spcBef>
                  <a:spcPct val="0"/>
                </a:spcBef>
              </a:pPr>
              <a:r>
                <a:rPr lang="en-US" altLang="zh-CN" sz="2400" b="1">
                  <a:latin typeface="Times New Roman" panose="02020603050405020304" pitchFamily="18" charset="0"/>
                  <a:ea typeface="微软雅黑" panose="020b0503020204020204" pitchFamily="34" charset="-122"/>
                  <a:sym typeface="Times New Roman" panose="02020603050405020304" pitchFamily="18" charset="0"/>
                </a:rPr>
                <a:t>S</a:t>
              </a:r>
              <a:endParaRPr lang="en-US" altLang="zh-CN" sz="2400" b="1" baseline="-25000">
                <a:latin typeface="Times New Roman" panose="02020603050405020304" pitchFamily="18" charset="0"/>
                <a:ea typeface="微软雅黑" panose="020b0503020204020204" pitchFamily="34" charset="-122"/>
                <a:sym typeface="Times New Roman" panose="02020603050405020304" pitchFamily="18" charset="0"/>
              </a:endParaRPr>
            </a:p>
          </p:txBody>
        </p:sp>
      </p:grpSp>
      <p:grpSp>
        <p:nvGrpSpPr>
          <p:cNvPr id="5" name="组合 4"/>
          <p:cNvGrpSpPr/>
          <p:nvPr/>
        </p:nvGrpSpPr>
        <p:grpSpPr>
          <a:xfrm>
            <a:off x="4400441" y="2343037"/>
            <a:ext cx="3797535" cy="2449220"/>
            <a:chOff x="4400441" y="2343037"/>
            <a:chExt cx="3797535" cy="2449220"/>
          </a:xfrm>
        </p:grpSpPr>
        <p:grpSp>
          <p:nvGrpSpPr>
            <p:cNvPr id="54" name="组合 53"/>
            <p:cNvGrpSpPr/>
            <p:nvPr/>
          </p:nvGrpSpPr>
          <p:grpSpPr>
            <a:xfrm>
              <a:off x="5481284" y="3799999"/>
              <a:ext cx="986006" cy="992258"/>
              <a:chOff x="1187624" y="3123758"/>
              <a:chExt cx="1299270" cy="1320200"/>
            </a:xfrm>
          </p:grpSpPr>
          <p:sp>
            <p:nvSpPr>
              <p:cNvPr id="55" name="矩形 54"/>
              <p:cNvSpPr/>
              <p:nvPr/>
            </p:nvSpPr>
            <p:spPr>
              <a:xfrm>
                <a:off x="1394647" y="3189465"/>
                <a:ext cx="828000" cy="7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solidFill>
                    <a:schemeClr val="tx1"/>
                  </a:solidFill>
                  <a:latin typeface="Times New Roman" panose="02020603050405020304" pitchFamily="18" charset="0"/>
                  <a:ea typeface="微软雅黑" panose="020b0503020204020204" pitchFamily="34" charset="-122"/>
                  <a:sym typeface="Times New Roman" panose="02020603050405020304" pitchFamily="18" charset="0"/>
                </a:endParaRPr>
              </a:p>
            </p:txBody>
          </p:sp>
          <p:pic>
            <p:nvPicPr>
              <p:cNvPr id="56" name="Picture 7" descr="H:\2\人教教参资源\九\图\电压表.JPG"/>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187624" y="3123758"/>
                <a:ext cx="1299270" cy="132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57" name="组合 56"/>
            <p:cNvGrpSpPr/>
            <p:nvPr/>
          </p:nvGrpSpPr>
          <p:grpSpPr>
            <a:xfrm>
              <a:off x="4400441" y="3074671"/>
              <a:ext cx="819695" cy="924514"/>
              <a:chOff x="5854447" y="3003796"/>
              <a:chExt cx="1215811" cy="1438775"/>
            </a:xfrm>
          </p:grpSpPr>
          <p:sp>
            <p:nvSpPr>
              <p:cNvPr id="58" name="矩形 57"/>
              <p:cNvSpPr/>
              <p:nvPr/>
            </p:nvSpPr>
            <p:spPr>
              <a:xfrm>
                <a:off x="5976443" y="3075806"/>
                <a:ext cx="958759" cy="7925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30000"/>
                  </a:lnSpc>
                </a:pPr>
                <a:endParaRPr lang="zh-CN" altLang="en-US">
                  <a:solidFill>
                    <a:schemeClr val="tx1"/>
                  </a:solidFill>
                  <a:latin typeface="Times New Roman" panose="02020603050405020304" pitchFamily="18" charset="0"/>
                  <a:ea typeface="微软雅黑" panose="020b0503020204020204" pitchFamily="34" charset="-122"/>
                  <a:sym typeface="Times New Roman" panose="02020603050405020304" pitchFamily="18" charset="0"/>
                </a:endParaRPr>
              </a:p>
            </p:txBody>
          </p:sp>
          <p:pic>
            <p:nvPicPr>
              <p:cNvPr id="59" name="Picture 6" descr="H:\2\人教教参资源\九\图\电流表.JPG"/>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854447" y="3003796"/>
                <a:ext cx="1215811" cy="143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53" name="Picture 4" descr="H:\2\人教教参资源\九\ppt\16\16-4-2.JPG"/>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7682"/>
            <a:stretch>
              <a:fillRect/>
            </a:stretch>
          </p:blipFill>
          <p:spPr bwMode="auto">
            <a:xfrm>
              <a:off x="6695587" y="3414380"/>
              <a:ext cx="1502389" cy="563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76" name="Picture 12" descr="H:\2\人教教参资源\九\图\电阻3.jpg"/>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19035"/>
            <a:stretch>
              <a:fillRect/>
            </a:stretch>
          </p:blipFill>
          <p:spPr bwMode="auto">
            <a:xfrm>
              <a:off x="5540316" y="3473992"/>
              <a:ext cx="822839" cy="305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79" name="Picture 3" descr="H:\2\人教教参资源\九\图\铡刀开关.JPG"/>
            <p:cNvPicPr>
              <a:picLocks noChangeAspect="1" noChangeArrowheads="1"/>
            </p:cNvPicPr>
            <p:nvPr/>
          </p:nvPicPr>
          <p:blipFill>
            <a:blip r:embed="rId6">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6651087" y="2506798"/>
              <a:ext cx="867414" cy="411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82" name="Picture 14" descr="H:\2\人教教参资源\九\图\蓄电池.jpg"/>
            <p:cNvPicPr>
              <a:picLocks noChangeAspect="1" noChangeArrowheads="1"/>
            </p:cNvPicPr>
            <p:nvPr/>
          </p:nvPicPr>
          <p:blipFill>
            <a:blip r:embed="rId7">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266839" y="2343037"/>
              <a:ext cx="1185466" cy="823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1783" name="Group 39"/>
          <p:cNvGrpSpPr/>
          <p:nvPr/>
        </p:nvGrpSpPr>
        <p:grpSpPr>
          <a:xfrm>
            <a:off x="4283770" y="2471898"/>
            <a:ext cx="3698558" cy="2086837"/>
            <a:chExt cx="3070" cy="2332"/>
          </a:xfrm>
        </p:grpSpPr>
        <p:sp>
          <p:nvSpPr>
            <p:cNvPr id="31784" name="未知"/>
            <p:cNvSpPr/>
            <p:nvPr/>
          </p:nvSpPr>
          <p:spPr bwMode="auto">
            <a:xfrm>
              <a:off x="1446" y="0"/>
              <a:ext cx="684" cy="460"/>
            </a:xfrm>
            <a:custGeom>
              <a:gdLst>
                <a:gd name="T0" fmla="*/ 0 w 684"/>
                <a:gd name="T1" fmla="*/ 52 h 460"/>
                <a:gd name="T2" fmla="*/ 240 w 684"/>
                <a:gd name="T3" fmla="*/ 34 h 460"/>
                <a:gd name="T4" fmla="*/ 404 w 684"/>
                <a:gd name="T5" fmla="*/ 253 h 460"/>
                <a:gd name="T6" fmla="*/ 595 w 684"/>
                <a:gd name="T7" fmla="*/ 445 h 460"/>
                <a:gd name="T8" fmla="*/ 684 w 684"/>
                <a:gd name="T9" fmla="*/ 345 h 460"/>
              </a:gdLst>
              <a:cxnLst>
                <a:cxn ang="0">
                  <a:pos x="T0" y="T1"/>
                </a:cxn>
                <a:cxn ang="0">
                  <a:pos x="T2" y="T3"/>
                </a:cxn>
                <a:cxn ang="0">
                  <a:pos x="T4" y="T5"/>
                </a:cxn>
                <a:cxn ang="0">
                  <a:pos x="T6" y="T7"/>
                </a:cxn>
                <a:cxn ang="0">
                  <a:pos x="T8" y="T9"/>
                </a:cxn>
              </a:cxnLst>
              <a:rect l="0" t="0" r="r" b="b"/>
              <a:pathLst>
                <a:path w="684" h="460">
                  <a:moveTo>
                    <a:pt x="0" y="52"/>
                  </a:moveTo>
                  <a:cubicBezTo>
                    <a:pt x="39" y="49"/>
                    <a:pt x="173" y="0"/>
                    <a:pt x="240" y="34"/>
                  </a:cubicBezTo>
                  <a:cubicBezTo>
                    <a:pt x="308" y="68"/>
                    <a:pt x="345" y="184"/>
                    <a:pt x="404" y="253"/>
                  </a:cubicBezTo>
                  <a:cubicBezTo>
                    <a:pt x="463" y="321"/>
                    <a:pt x="548" y="430"/>
                    <a:pt x="595" y="445"/>
                  </a:cubicBezTo>
                  <a:cubicBezTo>
                    <a:pt x="642" y="460"/>
                    <a:pt x="666" y="366"/>
                    <a:pt x="684" y="345"/>
                  </a:cubicBezTo>
                </a:path>
              </a:pathLst>
            </a:custGeom>
            <a:noFill/>
            <a:ln w="28575" cmpd="sng">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85" name="未知"/>
            <p:cNvSpPr/>
            <p:nvPr/>
          </p:nvSpPr>
          <p:spPr bwMode="auto">
            <a:xfrm>
              <a:off x="2541" y="339"/>
              <a:ext cx="529" cy="860"/>
            </a:xfrm>
            <a:custGeom>
              <a:gdLst>
                <a:gd name="T0" fmla="*/ 0 w 529"/>
                <a:gd name="T1" fmla="*/ 26 h 860"/>
                <a:gd name="T2" fmla="*/ 243 w 529"/>
                <a:gd name="T3" fmla="*/ 71 h 860"/>
                <a:gd name="T4" fmla="*/ 487 w 529"/>
                <a:gd name="T5" fmla="*/ 454 h 860"/>
                <a:gd name="T6" fmla="*/ 496 w 529"/>
                <a:gd name="T7" fmla="*/ 860 h 860"/>
              </a:gdLst>
              <a:cxnLst>
                <a:cxn ang="0">
                  <a:pos x="T0" y="T1"/>
                </a:cxn>
                <a:cxn ang="0">
                  <a:pos x="T2" y="T3"/>
                </a:cxn>
                <a:cxn ang="0">
                  <a:pos x="T4" y="T5"/>
                </a:cxn>
                <a:cxn ang="0">
                  <a:pos x="T6" y="T7"/>
                </a:cxn>
              </a:cxnLst>
              <a:rect l="0" t="0" r="r" b="b"/>
              <a:pathLst>
                <a:path w="529" h="860">
                  <a:moveTo>
                    <a:pt x="0" y="26"/>
                  </a:moveTo>
                  <a:cubicBezTo>
                    <a:pt x="42" y="33"/>
                    <a:pt x="162" y="0"/>
                    <a:pt x="243" y="71"/>
                  </a:cubicBezTo>
                  <a:cubicBezTo>
                    <a:pt x="324" y="142"/>
                    <a:pt x="445" y="323"/>
                    <a:pt x="487" y="454"/>
                  </a:cubicBezTo>
                  <a:cubicBezTo>
                    <a:pt x="529" y="585"/>
                    <a:pt x="494" y="776"/>
                    <a:pt x="496" y="860"/>
                  </a:cubicBezTo>
                </a:path>
              </a:pathLst>
            </a:custGeom>
            <a:noFill/>
            <a:ln w="28575" cmpd="sng">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86" name="未知"/>
            <p:cNvSpPr/>
            <p:nvPr/>
          </p:nvSpPr>
          <p:spPr bwMode="auto">
            <a:xfrm>
              <a:off x="1660" y="1299"/>
              <a:ext cx="593" cy="403"/>
            </a:xfrm>
            <a:custGeom>
              <a:gdLst>
                <a:gd name="T0" fmla="*/ 0 w 593"/>
                <a:gd name="T1" fmla="*/ 0 h 403"/>
                <a:gd name="T2" fmla="*/ 200 w 593"/>
                <a:gd name="T3" fmla="*/ 264 h 403"/>
                <a:gd name="T4" fmla="*/ 334 w 593"/>
                <a:gd name="T5" fmla="*/ 354 h 403"/>
                <a:gd name="T6" fmla="*/ 558 w 593"/>
                <a:gd name="T7" fmla="*/ 354 h 403"/>
                <a:gd name="T8" fmla="*/ 545 w 593"/>
                <a:gd name="T9" fmla="*/ 58 h 403"/>
              </a:gdLst>
              <a:cxnLst>
                <a:cxn ang="0">
                  <a:pos x="T0" y="T1"/>
                </a:cxn>
                <a:cxn ang="0">
                  <a:pos x="T2" y="T3"/>
                </a:cxn>
                <a:cxn ang="0">
                  <a:pos x="T4" y="T5"/>
                </a:cxn>
                <a:cxn ang="0">
                  <a:pos x="T6" y="T7"/>
                </a:cxn>
                <a:cxn ang="0">
                  <a:pos x="T8" y="T9"/>
                </a:cxn>
              </a:cxnLst>
              <a:rect l="0" t="0" r="r" b="b"/>
              <a:pathLst>
                <a:path w="593" h="402">
                  <a:moveTo>
                    <a:pt x="0" y="0"/>
                  </a:moveTo>
                  <a:cubicBezTo>
                    <a:pt x="33" y="45"/>
                    <a:pt x="144" y="205"/>
                    <a:pt x="200" y="264"/>
                  </a:cubicBezTo>
                  <a:cubicBezTo>
                    <a:pt x="256" y="323"/>
                    <a:pt x="275" y="339"/>
                    <a:pt x="334" y="354"/>
                  </a:cubicBezTo>
                  <a:cubicBezTo>
                    <a:pt x="394" y="368"/>
                    <a:pt x="524" y="403"/>
                    <a:pt x="558" y="354"/>
                  </a:cubicBezTo>
                  <a:cubicBezTo>
                    <a:pt x="593" y="305"/>
                    <a:pt x="548" y="120"/>
                    <a:pt x="545" y="58"/>
                  </a:cubicBezTo>
                </a:path>
              </a:pathLst>
            </a:custGeom>
            <a:noFill/>
            <a:ln w="28575" cmpd="sng">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87" name="未知"/>
            <p:cNvSpPr/>
            <p:nvPr/>
          </p:nvSpPr>
          <p:spPr bwMode="auto">
            <a:xfrm>
              <a:off x="1534" y="1275"/>
              <a:ext cx="355" cy="1010"/>
            </a:xfrm>
            <a:custGeom>
              <a:gdLst>
                <a:gd name="T0" fmla="*/ 0 w 355"/>
                <a:gd name="T1" fmla="*/ 1010 h 1010"/>
                <a:gd name="T2" fmla="*/ 213 w 355"/>
                <a:gd name="T3" fmla="*/ 967 h 1010"/>
                <a:gd name="T4" fmla="*/ 315 w 355"/>
                <a:gd name="T5" fmla="*/ 777 h 1010"/>
                <a:gd name="T6" fmla="*/ 322 w 355"/>
                <a:gd name="T7" fmla="*/ 412 h 1010"/>
                <a:gd name="T8" fmla="*/ 118 w 355"/>
                <a:gd name="T9" fmla="*/ 0 h 1010"/>
              </a:gdLst>
              <a:cxnLst>
                <a:cxn ang="0">
                  <a:pos x="T0" y="T1"/>
                </a:cxn>
                <a:cxn ang="0">
                  <a:pos x="T2" y="T3"/>
                </a:cxn>
                <a:cxn ang="0">
                  <a:pos x="T4" y="T5"/>
                </a:cxn>
                <a:cxn ang="0">
                  <a:pos x="T6" y="T7"/>
                </a:cxn>
                <a:cxn ang="0">
                  <a:pos x="T8" y="T9"/>
                </a:cxn>
              </a:cxnLst>
              <a:rect l="0" t="0" r="r" b="b"/>
              <a:pathLst>
                <a:path w="355" h="1010">
                  <a:moveTo>
                    <a:pt x="0" y="1010"/>
                  </a:moveTo>
                  <a:cubicBezTo>
                    <a:pt x="35" y="1004"/>
                    <a:pt x="160" y="1006"/>
                    <a:pt x="213" y="967"/>
                  </a:cubicBezTo>
                  <a:cubicBezTo>
                    <a:pt x="266" y="928"/>
                    <a:pt x="297" y="869"/>
                    <a:pt x="315" y="777"/>
                  </a:cubicBezTo>
                  <a:cubicBezTo>
                    <a:pt x="334" y="684"/>
                    <a:pt x="355" y="542"/>
                    <a:pt x="322" y="412"/>
                  </a:cubicBezTo>
                  <a:cubicBezTo>
                    <a:pt x="289" y="283"/>
                    <a:pt x="160" y="86"/>
                    <a:pt x="118" y="0"/>
                  </a:cubicBezTo>
                </a:path>
              </a:pathLst>
            </a:custGeom>
            <a:noFill/>
            <a:ln w="28575" cmpd="sng">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88" name="未知"/>
            <p:cNvSpPr/>
            <p:nvPr/>
          </p:nvSpPr>
          <p:spPr bwMode="auto">
            <a:xfrm>
              <a:off x="936" y="1304"/>
              <a:ext cx="274" cy="1028"/>
            </a:xfrm>
            <a:custGeom>
              <a:gdLst>
                <a:gd name="T0" fmla="*/ 198 w 274"/>
                <a:gd name="T1" fmla="*/ 0 h 1028"/>
                <a:gd name="T2" fmla="*/ 58 w 274"/>
                <a:gd name="T3" fmla="*/ 504 h 1028"/>
                <a:gd name="T4" fmla="*/ 4 w 274"/>
                <a:gd name="T5" fmla="*/ 770 h 1028"/>
                <a:gd name="T6" fmla="*/ 80 w 274"/>
                <a:gd name="T7" fmla="*/ 994 h 1028"/>
                <a:gd name="T8" fmla="*/ 274 w 274"/>
                <a:gd name="T9" fmla="*/ 974 h 1028"/>
              </a:gdLst>
              <a:cxnLst>
                <a:cxn ang="0">
                  <a:pos x="T0" y="T1"/>
                </a:cxn>
                <a:cxn ang="0">
                  <a:pos x="T2" y="T3"/>
                </a:cxn>
                <a:cxn ang="0">
                  <a:pos x="T4" y="T5"/>
                </a:cxn>
                <a:cxn ang="0">
                  <a:pos x="T6" y="T7"/>
                </a:cxn>
                <a:cxn ang="0">
                  <a:pos x="T8" y="T9"/>
                </a:cxn>
              </a:cxnLst>
              <a:rect l="0" t="0" r="r" b="b"/>
              <a:pathLst>
                <a:path w="274" h="1028">
                  <a:moveTo>
                    <a:pt x="198" y="0"/>
                  </a:moveTo>
                  <a:cubicBezTo>
                    <a:pt x="175" y="84"/>
                    <a:pt x="90" y="376"/>
                    <a:pt x="58" y="504"/>
                  </a:cubicBezTo>
                  <a:cubicBezTo>
                    <a:pt x="26" y="632"/>
                    <a:pt x="0" y="688"/>
                    <a:pt x="4" y="770"/>
                  </a:cubicBezTo>
                  <a:cubicBezTo>
                    <a:pt x="8" y="852"/>
                    <a:pt x="35" y="960"/>
                    <a:pt x="80" y="994"/>
                  </a:cubicBezTo>
                  <a:cubicBezTo>
                    <a:pt x="125" y="1028"/>
                    <a:pt x="234" y="978"/>
                    <a:pt x="274" y="974"/>
                  </a:cubicBezTo>
                </a:path>
              </a:pathLst>
            </a:custGeom>
            <a:noFill/>
            <a:ln w="28575" cmpd="sng">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89" name="未知"/>
            <p:cNvSpPr/>
            <p:nvPr/>
          </p:nvSpPr>
          <p:spPr bwMode="auto">
            <a:xfrm>
              <a:off x="426" y="1292"/>
              <a:ext cx="718" cy="259"/>
            </a:xfrm>
            <a:custGeom>
              <a:gdLst>
                <a:gd name="T0" fmla="*/ 0 w 718"/>
                <a:gd name="T1" fmla="*/ 76 h 259"/>
                <a:gd name="T2" fmla="*/ 109 w 718"/>
                <a:gd name="T3" fmla="*/ 229 h 259"/>
                <a:gd name="T4" fmla="*/ 307 w 718"/>
                <a:gd name="T5" fmla="*/ 245 h 259"/>
                <a:gd name="T6" fmla="*/ 467 w 718"/>
                <a:gd name="T7" fmla="*/ 146 h 259"/>
                <a:gd name="T8" fmla="*/ 718 w 718"/>
                <a:gd name="T9" fmla="*/ 0 h 259"/>
              </a:gdLst>
              <a:cxnLst>
                <a:cxn ang="0">
                  <a:pos x="T0" y="T1"/>
                </a:cxn>
                <a:cxn ang="0">
                  <a:pos x="T2" y="T3"/>
                </a:cxn>
                <a:cxn ang="0">
                  <a:pos x="T4" y="T5"/>
                </a:cxn>
                <a:cxn ang="0">
                  <a:pos x="T6" y="T7"/>
                </a:cxn>
                <a:cxn ang="0">
                  <a:pos x="T8" y="T9"/>
                </a:cxn>
              </a:cxnLst>
              <a:rect l="0" t="0" r="r" b="b"/>
              <a:pathLst>
                <a:path w="718" h="259">
                  <a:moveTo>
                    <a:pt x="0" y="76"/>
                  </a:moveTo>
                  <a:cubicBezTo>
                    <a:pt x="19" y="102"/>
                    <a:pt x="58" y="201"/>
                    <a:pt x="109" y="229"/>
                  </a:cubicBezTo>
                  <a:cubicBezTo>
                    <a:pt x="160" y="257"/>
                    <a:pt x="247" y="259"/>
                    <a:pt x="307" y="245"/>
                  </a:cubicBezTo>
                  <a:cubicBezTo>
                    <a:pt x="367" y="232"/>
                    <a:pt x="399" y="187"/>
                    <a:pt x="467" y="146"/>
                  </a:cubicBezTo>
                  <a:cubicBezTo>
                    <a:pt x="535" y="105"/>
                    <a:pt x="666" y="30"/>
                    <a:pt x="718" y="0"/>
                  </a:cubicBezTo>
                </a:path>
              </a:pathLst>
            </a:custGeom>
            <a:noFill/>
            <a:ln w="28575" cmpd="sng">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1790" name="未知"/>
            <p:cNvSpPr/>
            <p:nvPr/>
          </p:nvSpPr>
          <p:spPr bwMode="auto">
            <a:xfrm>
              <a:off x="0" y="56"/>
              <a:ext cx="994" cy="1343"/>
            </a:xfrm>
            <a:custGeom>
              <a:gdLst>
                <a:gd name="T0" fmla="*/ 1030 w 1030"/>
                <a:gd name="T1" fmla="*/ 33 h 1394"/>
                <a:gd name="T2" fmla="*/ 891 w 1030"/>
                <a:gd name="T3" fmla="*/ 39 h 1394"/>
                <a:gd name="T4" fmla="*/ 428 w 1030"/>
                <a:gd name="T5" fmla="*/ 265 h 1394"/>
                <a:gd name="T6" fmla="*/ 57 w 1030"/>
                <a:gd name="T7" fmla="*/ 695 h 1394"/>
                <a:gd name="T8" fmla="*/ 85 w 1030"/>
                <a:gd name="T9" fmla="*/ 1282 h 1394"/>
                <a:gd name="T10" fmla="*/ 289 w 1030"/>
                <a:gd name="T11" fmla="*/ 1364 h 1394"/>
              </a:gdLst>
              <a:cxnLst>
                <a:cxn ang="0">
                  <a:pos x="T0" y="T1"/>
                </a:cxn>
                <a:cxn ang="0">
                  <a:pos x="T2" y="T3"/>
                </a:cxn>
                <a:cxn ang="0">
                  <a:pos x="T4" y="T5"/>
                </a:cxn>
                <a:cxn ang="0">
                  <a:pos x="T6" y="T7"/>
                </a:cxn>
                <a:cxn ang="0">
                  <a:pos x="T8" y="T9"/>
                </a:cxn>
                <a:cxn ang="0">
                  <a:pos x="T10" y="T11"/>
                </a:cxn>
              </a:cxnLst>
              <a:rect l="0" t="0" r="r" b="b"/>
              <a:pathLst>
                <a:path w="1030" h="1394">
                  <a:moveTo>
                    <a:pt x="1030" y="33"/>
                  </a:moveTo>
                  <a:cubicBezTo>
                    <a:pt x="1007" y="34"/>
                    <a:pt x="991" y="0"/>
                    <a:pt x="891" y="39"/>
                  </a:cubicBezTo>
                  <a:cubicBezTo>
                    <a:pt x="791" y="78"/>
                    <a:pt x="567" y="156"/>
                    <a:pt x="428" y="265"/>
                  </a:cubicBezTo>
                  <a:cubicBezTo>
                    <a:pt x="289" y="374"/>
                    <a:pt x="114" y="525"/>
                    <a:pt x="57" y="695"/>
                  </a:cubicBezTo>
                  <a:cubicBezTo>
                    <a:pt x="0" y="865"/>
                    <a:pt x="46" y="1170"/>
                    <a:pt x="85" y="1282"/>
                  </a:cubicBezTo>
                  <a:cubicBezTo>
                    <a:pt x="124" y="1394"/>
                    <a:pt x="247" y="1347"/>
                    <a:pt x="289" y="1364"/>
                  </a:cubicBezTo>
                </a:path>
              </a:pathLst>
            </a:custGeom>
            <a:noFill/>
            <a:ln w="28575" cmpd="sng">
              <a:solidFill>
                <a:schemeClr val="accent2"/>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31792" name="Text Box 48"/>
          <p:cNvSpPr txBox="1">
            <a:spLocks noChangeArrowheads="1"/>
          </p:cNvSpPr>
          <p:nvPr/>
        </p:nvSpPr>
        <p:spPr bwMode="auto">
          <a:xfrm>
            <a:off x="2271493" y="1651580"/>
            <a:ext cx="5881689"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0" latinLnBrk="0" hangingPunct="0">
              <a:lnSpc>
                <a:spcPct val="120000"/>
              </a:lnSpc>
              <a:defRPr sz="2400" b="1" kern="1200">
                <a:solidFill>
                  <a:schemeClr val="bg1"/>
                </a:solidFill>
                <a:latin typeface="Times New Roman"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mtClean="0">
                <a:solidFill>
                  <a:schemeClr val="tx1"/>
                </a:solidFill>
                <a:ea typeface="微软雅黑" panose="020b0503020204020204" pitchFamily="34" charset="-122"/>
                <a:sym typeface="Times New Roman" panose="02020603050405020304" pitchFamily="18" charset="0"/>
              </a:rPr>
              <a:t>电阻</a:t>
            </a:r>
            <a:r>
              <a:rPr lang="zh-CN" altLang="en-US">
                <a:solidFill>
                  <a:schemeClr val="tx1"/>
                </a:solidFill>
                <a:ea typeface="微软雅黑" panose="020b0503020204020204" pitchFamily="34" charset="-122"/>
                <a:sym typeface="Times New Roman" panose="02020603050405020304" pitchFamily="18" charset="0"/>
              </a:rPr>
              <a:t>一定，研究电流与电压的定量关系。</a:t>
            </a:r>
            <a:endParaRPr lang="zh-CN" altLang="en-US">
              <a:solidFill>
                <a:schemeClr val="tx1"/>
              </a:solidFill>
              <a:ea typeface="微软雅黑" panose="020b0503020204020204" pitchFamily="34" charset="-122"/>
              <a:sym typeface="Times New Roman" panose="02020603050405020304" pitchFamily="18" charset="0"/>
            </a:endParaRPr>
          </a:p>
        </p:txBody>
      </p:sp>
      <p:sp>
        <p:nvSpPr>
          <p:cNvPr id="2" name="标题 1"/>
          <p:cNvSpPr>
            <a:spLocks noGrp="1"/>
          </p:cNvSpPr>
          <p:nvPr>
            <p:ph type="title"/>
          </p:nvPr>
        </p:nvSpPr>
        <p:spPr>
          <a:xfrm>
            <a:off x="539909" y="195581"/>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1" name="Rectangle 2"/>
          <p:cNvSpPr>
            <a:spLocks noChangeArrowheads="1"/>
          </p:cNvSpPr>
          <p:nvPr/>
        </p:nvSpPr>
        <p:spPr bwMode="auto">
          <a:xfrm>
            <a:off x="395536" y="1635646"/>
            <a:ext cx="2810389"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设计实验</a:t>
            </a: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62" name="组合 61"/>
          <p:cNvGrpSpPr/>
          <p:nvPr/>
        </p:nvGrpSpPr>
        <p:grpSpPr>
          <a:xfrm>
            <a:off x="611560" y="966165"/>
            <a:ext cx="4861644" cy="525465"/>
            <a:chOff x="502444" y="966165"/>
            <a:chExt cx="4861644" cy="525465"/>
          </a:xfrm>
        </p:grpSpPr>
        <p:sp>
          <p:nvSpPr>
            <p:cNvPr id="63" name="五边形 62"/>
            <p:cNvSpPr/>
            <p:nvPr/>
          </p:nvSpPr>
          <p:spPr>
            <a:xfrm>
              <a:off x="502444" y="966165"/>
              <a:ext cx="4861644" cy="52546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4" name="文本框 63"/>
            <p:cNvSpPr txBox="1"/>
            <p:nvPr/>
          </p:nvSpPr>
          <p:spPr>
            <a:xfrm>
              <a:off x="543223" y="998065"/>
              <a:ext cx="440786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实验</a:t>
              </a:r>
              <a:r>
                <a:rPr lang="zh-CN" altLang="en-US" sz="2400" b="1" smtClean="0">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探究：电流</a:t>
              </a:r>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与电压的关系</a:t>
              </a:r>
              <a:endPar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endParaRPr>
            </a:p>
          </p:txBody>
        </p:sp>
      </p:grpSp>
      <p:sp>
        <p:nvSpPr>
          <p:cNvPr id="3" name="文本框 2"/>
          <p:cNvSpPr txBox="1"/>
          <p:nvPr/>
        </p:nvSpPr>
        <p:spPr>
          <a:xfrm>
            <a:off x="1120679" y="4423447"/>
            <a:ext cx="2192636" cy="52456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685800" rtl="0" eaLnBrk="1" fontAlgn="auto" latinLnBrk="0" hangingPunct="1">
              <a:lnSpc>
                <a:spcPct val="130000"/>
              </a:lnSpc>
              <a:spcBef>
                <a:spcPct val="0"/>
              </a:spcBef>
              <a:spcAft>
                <a:spcPct val="0"/>
              </a:spcAft>
              <a:buClrTx/>
              <a:buSzTx/>
              <a:buFontTx/>
              <a:buNone/>
            </a:pPr>
            <a:r>
              <a:rPr lang="zh-CN" altLang="en-US" sz="2400" b="1" smtClean="0">
                <a:solidFill>
                  <a:srgbClr val="000000"/>
                </a:solidFill>
                <a:latin typeface="Times New Roman" panose="02020603050405020304" pitchFamily="18" charset="0"/>
                <a:ea typeface="微软雅黑" panose="020b0503020204020204" pitchFamily="34" charset="-122"/>
              </a:rPr>
              <a:t>实验电路图</a:t>
            </a:r>
            <a:endParaRPr kumimoji="0" lang="zh-CN" altLang="en-US" sz="2400" b="1" i="0" u="none" strike="noStrike" kern="1200" cap="none" spc="0" normalizeH="0" baseline="0" noProof="0">
              <a:ln>
                <a:noFill/>
              </a:ln>
              <a:solidFill>
                <a:srgbClr val="000000"/>
              </a:solidFill>
              <a:effectLst/>
              <a:uLnTx/>
              <a:uFillTx/>
              <a:latin typeface="Times New Roman" panose="02020603050405020304" pitchFamily="18" charset="0"/>
              <a:ea typeface="微软雅黑" panose="020b0503020204020204" pitchFamily="34"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anim calcmode="lin" valueType="num">
                                      <p:cBhvr>
                                        <p:cTn id="8" dur="500" fill="hold"/>
                                        <p:tgtEl>
                                          <p:spTgt spid="4"/>
                                        </p:tgtEl>
                                        <p:attrNameLst>
                                          <p:attrName>ppt_x</p:attrName>
                                        </p:attrNameLst>
                                      </p:cBhvr>
                                      <p:tavLst>
                                        <p:tav tm="0">
                                          <p:val>
                                            <p:strVal val="#ppt_x"/>
                                          </p:val>
                                        </p:tav>
                                        <p:tav tm="100000">
                                          <p:val>
                                            <p:strVal val="#ppt_x"/>
                                          </p:val>
                                        </p:tav>
                                      </p:tavLst>
                                    </p:anim>
                                    <p:anim calcmode="lin" valueType="num">
                                      <p:cBhvr>
                                        <p:cTn id="9" dur="5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cond evt="onBegin" delay="0">
                          <p:tn val="9"/>
                        </p:cond>
                      </p:stCondLst>
                      <p:childTnLst>
                        <p:par>
                          <p:cTn id="11" fill="hold">
                            <p:stCondLst>
                              <p:cond delay="0"/>
                            </p:stCondLst>
                            <p:childTnLst>
                              <p:par>
                                <p:cTn id="12" presetID="1" presetClass="exit" presetSubtype="0" dur="1" fill="hold" grpId="1" nodeType="clickEffect">
                                  <p:stCondLst>
                                    <p:cond delay="0"/>
                                  </p:stCondLst>
                                  <p:childTnLst>
                                    <p:set>
                                      <p:cBhvr>
                                        <p:cTn id="13" dur="1" fill="hold">
                                          <p:stCondLst>
                                            <p:cond delay="0"/>
                                          </p:stCondLst>
                                        </p:cTn>
                                        <p:tgtEl>
                                          <p:spTgt spid="4"/>
                                        </p:tgtEl>
                                        <p:attrNameLst>
                                          <p:attrName>style.visibility</p:attrName>
                                        </p:attrNameLst>
                                      </p:cBhvr>
                                      <p:to>
                                        <p:strVal val="hidden"/>
                                      </p:to>
                                    </p:set>
                                  </p:childTnLst>
                                </p:cTn>
                              </p:par>
                              <p:par>
                                <p:cTn id="14" presetID="22" presetClass="entr" presetSubtype="1" dur="500" fill="hold" nodeType="withEffect">
                                  <p:stCondLst>
                                    <p:cond delay="0"/>
                                  </p:stCondLst>
                                  <p:childTnLst>
                                    <p:set>
                                      <p:cBhvr>
                                        <p:cTn id="15" dur="1" fill="hold">
                                          <p:stCondLst>
                                            <p:cond delay="0"/>
                                          </p:stCondLst>
                                        </p:cTn>
                                        <p:tgtEl>
                                          <p:spTgt spid="31747"/>
                                        </p:tgtEl>
                                        <p:attrNameLst>
                                          <p:attrName>style.visibility</p:attrName>
                                        </p:attrNameLst>
                                      </p:cBhvr>
                                      <p:to>
                                        <p:strVal val="visible"/>
                                      </p:to>
                                    </p:set>
                                    <p:animEffect transition="in" filter="wipe(up)">
                                      <p:cBhvr>
                                        <p:cTn id="16" dur="500"/>
                                        <p:tgtEl>
                                          <p:spTgt spid="31747"/>
                                        </p:tgtEl>
                                      </p:cBhvr>
                                    </p:animEffect>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42" presetClass="entr" presetSubtype="0" dur="50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anim calcmode="lin" valueType="num">
                                      <p:cBhvr>
                                        <p:cTn id="22" dur="500" fill="hold"/>
                                        <p:tgtEl>
                                          <p:spTgt spid="5"/>
                                        </p:tgtEl>
                                        <p:attrNameLst>
                                          <p:attrName>ppt_x</p:attrName>
                                        </p:attrNameLst>
                                      </p:cBhvr>
                                      <p:tavLst>
                                        <p:tav tm="0">
                                          <p:val>
                                            <p:strVal val="#ppt_x"/>
                                          </p:val>
                                        </p:tav>
                                        <p:tav tm="100000">
                                          <p:val>
                                            <p:strVal val="#ppt_x"/>
                                          </p:val>
                                        </p:tav>
                                      </p:tavLst>
                                    </p:anim>
                                    <p:anim calcmode="lin" valueType="num">
                                      <p:cBhvr>
                                        <p:cTn id="23" dur="5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10" presetClass="entr" presetSubtype="0" dur="500" fill="hold" nodeType="clickEffect">
                                  <p:stCondLst>
                                    <p:cond delay="0"/>
                                  </p:stCondLst>
                                  <p:childTnLst>
                                    <p:set>
                                      <p:cBhvr>
                                        <p:cTn id="27" dur="1" fill="hold">
                                          <p:stCondLst>
                                            <p:cond delay="0"/>
                                          </p:stCondLst>
                                        </p:cTn>
                                        <p:tgtEl>
                                          <p:spTgt spid="31783"/>
                                        </p:tgtEl>
                                        <p:attrNameLst>
                                          <p:attrName>style.visibility</p:attrName>
                                        </p:attrNameLst>
                                      </p:cBhvr>
                                      <p:to>
                                        <p:strVal val="visible"/>
                                      </p:to>
                                    </p:set>
                                    <p:animEffect transition="in" filter="fade">
                                      <p:cBhvr>
                                        <p:cTn id="28" dur="500"/>
                                        <p:tgtEl>
                                          <p:spTgt spid="317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30872" name="Group 152"/>
          <p:cNvGraphicFramePr>
            <a:graphicFrameLocks noGrp="1"/>
          </p:cNvGraphicFramePr>
          <p:nvPr/>
        </p:nvGraphicFramePr>
        <p:xfrm>
          <a:off x="791555" y="2408111"/>
          <a:ext cx="7560891" cy="1632204"/>
        </p:xfrm>
        <a:graphic>
          <a:graphicData uri="http://schemas.openxmlformats.org/drawingml/2006/table">
            <a:tbl>
              <a:tblPr/>
              <a:tblGrid>
                <a:gridCol w="1655761"/>
                <a:gridCol w="936275"/>
                <a:gridCol w="936275"/>
                <a:gridCol w="1008538"/>
                <a:gridCol w="1008538"/>
                <a:gridCol w="1079229"/>
                <a:gridCol w="936275"/>
              </a:tblGrid>
              <a:tr h="436637">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电阻</a:t>
                      </a:r>
                      <a:r>
                        <a:rPr kumimoji="0" lang="en-US" altLang="zh-CN" sz="2400" b="1" i="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R</a:t>
                      </a:r>
                      <a:endParaRPr kumimoji="0" lang="en-US" altLang="zh-CN" sz="2400" b="1" i="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gridSpan="6">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10 </a:t>
                      </a:r>
                      <a:r>
                        <a:rPr kumimoji="0" lang="el-GR"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cs typeface="Arial" pitchFamily="34" charset="0"/>
                          <a:sym typeface="Times New Roman" panose="02020603050405020304" pitchFamily="18" charset="0"/>
                        </a:rPr>
                        <a:t>Ω</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cs typeface="Arial" pitchFamily="34" charset="0"/>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a:tc>
              </a:tr>
              <a:tr h="436637">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电压</a:t>
                      </a:r>
                      <a:r>
                        <a:rPr kumimoji="0" lang="en-US" altLang="zh-CN" sz="2400" b="1" i="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U</a:t>
                      </a: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/V</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1.0</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2.0</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3.0</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4.0</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5.0</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6.0</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r>
              <a:tr h="436637">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r>
                        <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电流</a:t>
                      </a:r>
                      <a:r>
                        <a:rPr kumimoji="0" lang="en-US" altLang="zh-CN" sz="2400" b="1" i="1"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I</a:t>
                      </a:r>
                      <a:r>
                        <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rPr>
                        <a:t>/A</a:t>
                      </a:r>
                      <a:endParaRPr kumimoji="0" lang="en-US" altLang="zh-CN"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c>
                  <a:txBody>
                    <a:bodyPr vert="horz" wrap="square"/>
                    <a:lstStyle>
                      <a:lvl1pPr eaLnBrk="0" hangingPunct="0">
                        <a:spcBef>
                          <a:spcPct val="20000"/>
                        </a:spcBef>
                        <a:defRPr sz="2800">
                          <a:solidFill>
                            <a:schemeClr val="tx1"/>
                          </a:solidFill>
                          <a:latin typeface="Calibri" panose="020f0502020204030204" pitchFamily="34" charset="0"/>
                          <a:ea typeface="宋体" panose="02010600030101010101" pitchFamily="2" charset="-122"/>
                        </a:defRPr>
                      </a:lvl1pPr>
                      <a:lvl2pPr eaLnBrk="0" hangingPunct="0">
                        <a:spcBef>
                          <a:spcPct val="20000"/>
                        </a:spcBef>
                        <a:defRPr sz="2400">
                          <a:solidFill>
                            <a:schemeClr val="tx1"/>
                          </a:solidFill>
                          <a:latin typeface="Calibri" panose="020f0502020204030204" pitchFamily="34" charset="0"/>
                          <a:ea typeface="宋体" panose="02010600030101010101" pitchFamily="2" charset="-122"/>
                        </a:defRPr>
                      </a:lvl2pPr>
                      <a:lvl3pPr eaLnBrk="0" hangingPunct="0">
                        <a:spcBef>
                          <a:spcPct val="20000"/>
                        </a:spcBef>
                        <a:defRPr sz="2000">
                          <a:solidFill>
                            <a:schemeClr val="tx1"/>
                          </a:solidFill>
                          <a:latin typeface="Calibri" panose="020f0502020204030204" pitchFamily="34" charset="0"/>
                          <a:ea typeface="宋体" panose="02010600030101010101" pitchFamily="2" charset="-122"/>
                        </a:defRPr>
                      </a:lvl3pPr>
                      <a:lvl4pPr eaLnBrk="0" hangingPunct="0">
                        <a:spcBef>
                          <a:spcPct val="20000"/>
                        </a:spcBef>
                        <a:defRPr>
                          <a:solidFill>
                            <a:schemeClr val="tx1"/>
                          </a:solidFill>
                          <a:latin typeface="Calibri" panose="020f0502020204030204" pitchFamily="34" charset="0"/>
                          <a:ea typeface="宋体" panose="02010600030101010101" pitchFamily="2" charset="-122"/>
                        </a:defRPr>
                      </a:lvl4pPr>
                      <a:lvl5pPr eaLnBrk="0" hangingPunct="0">
                        <a:spcBef>
                          <a:spcPct val="20000"/>
                        </a:spcBef>
                        <a:defRPr>
                          <a:solidFill>
                            <a:schemeClr val="tx1"/>
                          </a:solidFill>
                          <a:latin typeface="Calibri" panose="020f0502020204030204" pitchFamily="34" charset="0"/>
                          <a:ea typeface="宋体" panose="02010600030101010101" pitchFamily="2" charset="-122"/>
                        </a:defRPr>
                      </a:lvl5pPr>
                      <a:lvl6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6pPr>
                      <a:lvl7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7pPr>
                      <a:lvl8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8pPr>
                      <a:lvl9pPr eaLnBrk="0" fontAlgn="base" hangingPunct="0">
                        <a:spcBef>
                          <a:spcPct val="20000"/>
                        </a:spcBef>
                        <a:spcAft>
                          <a:spcPct val="0"/>
                        </a:spcAft>
                        <a:buFont typeface="Arial" pitchFamily="34" charset="0"/>
                        <a:defRPr>
                          <a:solidFill>
                            <a:schemeClr val="tx1"/>
                          </a:solidFill>
                          <a:latin typeface="Calibri" panose="020f0502020204030204" pitchFamily="34" charset="0"/>
                          <a:ea typeface="宋体" panose="02010600030101010101" pitchFamily="2" charset="-122"/>
                        </a:defRPr>
                      </a:lvl9pPr>
                    </a:lstStyle>
                    <a:p>
                      <a:pPr marL="0" marR="0" lvl="0" indent="0" algn="ctr" defTabSz="914400" rtl="0" eaLnBrk="0" fontAlgn="base" latinLnBrk="0" hangingPunct="0">
                        <a:lnSpc>
                          <a:spcPct val="130000"/>
                        </a:lnSpc>
                        <a:spcBef>
                          <a:spcPct val="0"/>
                        </a:spcBef>
                        <a:spcAft>
                          <a:spcPct val="0"/>
                        </a:spcAft>
                        <a:buClrTx/>
                        <a:buSzTx/>
                        <a:buFont typeface="Arial" pitchFamily="34" charset="0"/>
                        <a:buNone/>
                      </a:pPr>
                      <a:endParaRPr kumimoji="0" lang="zh-CN" altLang="en-US" sz="2400" b="1" i="0" u="none" strike="noStrike" cap="none" normalizeH="0" baseline="0" smtClean="0">
                        <a:ln>
                          <a:noFill/>
                        </a:ln>
                        <a:solidFill>
                          <a:schemeClr val="tx1"/>
                        </a:solidFill>
                        <a:effectLst/>
                        <a:latin typeface="Times New Roman" panose="02020603050405020304" pitchFamily="18" charset="0"/>
                        <a:ea typeface="微软雅黑" panose="020b0503020204020204" pitchFamily="34" charset="-122"/>
                        <a:sym typeface="Times New Roman" panose="02020603050405020304" pitchFamily="18" charset="0"/>
                      </a:endParaRPr>
                    </a:p>
                  </a:txBody>
                  <a:tcPr marT="34290" marB="34290" anchor="ctr" horzOverflow="overflow">
                    <a:lnL w="12700" cap="flat" cmpd="sng" algn="ctr">
                      <a:solidFill>
                        <a:schemeClr val="accent1"/>
                      </a:solidFill>
                      <a:prstDash val="solid"/>
                      <a:round/>
                      <a:headEnd type="none" w="med" len="med"/>
                      <a:tailEnd type="none" w="med" len="med"/>
                    </a:lnL>
                    <a:lnR w="12700" cap="flat" cmpd="sng" algn="ctr">
                      <a:solidFill>
                        <a:schemeClr val="accent1"/>
                      </a:solidFill>
                      <a:prstDash val="solid"/>
                      <a:round/>
                      <a:headEnd type="none" w="med" len="med"/>
                      <a:tailEnd type="none" w="med" len="med"/>
                    </a:lnR>
                    <a:lnT w="12700" cap="flat" cmpd="sng" algn="ctr">
                      <a:solidFill>
                        <a:schemeClr val="accent1"/>
                      </a:solidFill>
                      <a:prstDash val="solid"/>
                      <a:round/>
                      <a:headEnd type="none" w="med" len="med"/>
                      <a:tailEnd type="none" w="med" len="med"/>
                    </a:lnT>
                    <a:lnB w="12700" cap="flat" cmpd="sng" algn="ctr">
                      <a:solidFill>
                        <a:schemeClr val="accent1"/>
                      </a:solidFill>
                      <a:prstDash val="solid"/>
                      <a:round/>
                      <a:headEnd type="none" w="med" len="med"/>
                      <a:tailEnd type="none" w="med" len="med"/>
                    </a:lnB>
                    <a:lnTlToBr>
                      <a:noFill/>
                    </a:lnTlToBr>
                    <a:lnBlToTr>
                      <a:noFill/>
                    </a:lnBlToTr>
                    <a:noFill/>
                  </a:tcPr>
                </a:tc>
              </a:tr>
            </a:tbl>
          </a:graphicData>
        </a:graphic>
      </p:graphicFrame>
      <p:grpSp>
        <p:nvGrpSpPr>
          <p:cNvPr id="4" name="组合 3"/>
          <p:cNvGrpSpPr/>
          <p:nvPr/>
        </p:nvGrpSpPr>
        <p:grpSpPr>
          <a:xfrm>
            <a:off x="2450278" y="3547944"/>
            <a:ext cx="5902168" cy="400050"/>
            <a:chOff x="2450278" y="3454896"/>
            <a:chExt cx="5902168" cy="400050"/>
          </a:xfrm>
        </p:grpSpPr>
        <p:sp>
          <p:nvSpPr>
            <p:cNvPr id="30796" name="Rectangle 76"/>
            <p:cNvSpPr>
              <a:spLocks noChangeArrowheads="1"/>
            </p:cNvSpPr>
            <p:nvPr/>
          </p:nvSpPr>
          <p:spPr bwMode="auto">
            <a:xfrm>
              <a:off x="7423526" y="3454896"/>
              <a:ext cx="928920" cy="400050"/>
            </a:xfrm>
            <a:prstGeom prst="rect">
              <a:avLst/>
            </a:prstGeom>
            <a:noFill/>
            <a:ln>
              <a:noFill/>
            </a:ln>
            <a:effectLst/>
            <a:extLst>
              <a:ext uri="{909E8E84-426E-40DD-AFC4-6F175D3DCCD1}">
                <a14:hiddenFill xmlns:a14="http://schemas.microsoft.com/office/drawing/2010/main">
                  <a:gradFill rotWithShape="0">
                    <a:gsLst>
                      <a:gs pos="0">
                        <a:srgbClr val="AAAAAA"/>
                      </a:gs>
                      <a:gs pos="100000">
                        <a:srgbClr val="FFFFFF"/>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0" latinLnBrk="0" hangingPunct="0">
                <a:spcBef>
                  <a:spcPct val="20000"/>
                </a:spcBef>
                <a:buChar char="•"/>
                <a:defRPr sz="2800" kern="1200">
                  <a:solidFill>
                    <a:schemeClr val="tx1"/>
                  </a:solidFill>
                  <a:latin typeface="Calibri" panose="020f0502020204030204" pitchFamily="34" charset="0"/>
                  <a:ea typeface="宋体" panose="02010600030101010101" pitchFamily="2" charset="-122"/>
                  <a:cs typeface="+mn-cs"/>
                </a:defRPr>
              </a:lvl1pPr>
              <a:lvl2pPr marL="457200" algn="l" defTabSz="914400" rtl="0" eaLnBrk="0" latinLnBrk="0" hangingPunct="0">
                <a:spcBef>
                  <a:spcPct val="20000"/>
                </a:spcBef>
                <a:buChar char="–"/>
                <a:defRPr sz="2400" kern="1200">
                  <a:solidFill>
                    <a:schemeClr val="tx1"/>
                  </a:solidFill>
                  <a:latin typeface="Calibri" panose="020f0502020204030204" pitchFamily="34" charset="0"/>
                  <a:ea typeface="宋体" panose="02010600030101010101" pitchFamily="2" charset="-122"/>
                  <a:cs typeface="+mn-cs"/>
                </a:defRPr>
              </a:lvl2pPr>
              <a:lvl3pPr marL="914400" algn="l" defTabSz="914400" rtl="0" eaLnBrk="0" latinLnBrk="0" hangingPunct="0">
                <a:spcBef>
                  <a:spcPct val="20000"/>
                </a:spcBef>
                <a:buChar char="•"/>
                <a:defRPr sz="2000" kern="1200">
                  <a:solidFill>
                    <a:schemeClr val="tx1"/>
                  </a:solidFill>
                  <a:latin typeface="Calibri" panose="020f0502020204030204" pitchFamily="34" charset="0"/>
                  <a:ea typeface="宋体" panose="02010600030101010101" pitchFamily="2" charset="-122"/>
                  <a:cs typeface="+mn-cs"/>
                </a:defRPr>
              </a:lvl3pPr>
              <a:lvl4pPr marL="1371600" algn="l" defTabSz="914400" rtl="0" eaLnBrk="0" latinLnBrk="0" hangingPunct="0">
                <a:spcBef>
                  <a:spcPct val="20000"/>
                </a:spcBef>
                <a:buChar char="–"/>
                <a:defRPr sz="1800" kern="1200">
                  <a:solidFill>
                    <a:schemeClr val="tx1"/>
                  </a:solidFill>
                  <a:latin typeface="Calibri" panose="020f0502020204030204" pitchFamily="34" charset="0"/>
                  <a:ea typeface="宋体" panose="02010600030101010101" pitchFamily="2" charset="-122"/>
                  <a:cs typeface="+mn-cs"/>
                </a:defRPr>
              </a:lvl4pPr>
              <a:lvl5pPr marL="1828800" algn="l" defTabSz="914400" rtl="0" eaLnBrk="0" latinLnBrk="0" hangingPunct="0">
                <a:spcBef>
                  <a:spcPct val="20000"/>
                </a:spcBef>
                <a:buChar char="»"/>
                <a:defRPr sz="18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0" fontAlgn="base" latinLnBrk="0" hangingPunct="0">
                <a:spcBef>
                  <a:spcPct val="200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6pPr>
              <a:lvl7pPr marL="2743200" algn="l" defTabSz="914400" rtl="0" eaLnBrk="0" fontAlgn="base" latinLnBrk="0" hangingPunct="0">
                <a:spcBef>
                  <a:spcPct val="200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7pPr>
              <a:lvl8pPr marL="3200400" algn="l" defTabSz="914400" rtl="0" eaLnBrk="0" fontAlgn="base" latinLnBrk="0" hangingPunct="0">
                <a:spcBef>
                  <a:spcPct val="200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8pPr>
              <a:lvl9pPr marL="3657600" algn="l" defTabSz="914400" rtl="0" eaLnBrk="0" fontAlgn="base" latinLnBrk="0" hangingPunct="0">
                <a:spcBef>
                  <a:spcPct val="20000"/>
                </a:spcBef>
                <a:spcAft>
                  <a:spcPct val="0"/>
                </a:spcAft>
                <a:buFont typeface="Arial" pitchFamily="34" charset="0"/>
                <a:buChar char="»"/>
                <a:defRPr sz="1800" kern="1200">
                  <a:solidFill>
                    <a:schemeClr val="tx1"/>
                  </a:solidFill>
                  <a:latin typeface="Calibri" panose="020f0502020204030204" pitchFamily="34" charset="0"/>
                  <a:ea typeface="宋体" panose="02010600030101010101" pitchFamily="2" charset="-122"/>
                  <a:cs typeface="+mn-cs"/>
                </a:defRPr>
              </a:lvl9pPr>
            </a:lstStyle>
            <a:p>
              <a:pPr algn="ctr">
                <a:spcBef>
                  <a:spcPct val="0"/>
                </a:spcBef>
                <a:buFont typeface="Arial" pitchFamily="34" charset="0"/>
                <a:buNone/>
              </a:pPr>
              <a:r>
                <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rPr>
                <a:t>0.6</a:t>
              </a:r>
              <a:endPar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797" name="Rectangle 77"/>
            <p:cNvSpPr>
              <a:spLocks noChangeArrowheads="1"/>
            </p:cNvSpPr>
            <p:nvPr/>
          </p:nvSpPr>
          <p:spPr bwMode="auto">
            <a:xfrm>
              <a:off x="6342518" y="3454896"/>
              <a:ext cx="1071830" cy="400050"/>
            </a:xfrm>
            <a:prstGeom prst="rect">
              <a:avLst/>
            </a:prstGeom>
            <a:noFill/>
            <a:ln>
              <a:noFill/>
            </a:ln>
            <a:effectLst/>
            <a:extLst>
              <a:ext uri="{909E8E84-426E-40DD-AFC4-6F175D3DCCD1}">
                <a14:hiddenFill xmlns:a14="http://schemas.microsoft.com/office/drawing/2010/main">
                  <a:gradFill rotWithShape="0">
                    <a:gsLst>
                      <a:gs pos="0">
                        <a:srgbClr val="AAAAAA"/>
                      </a:gs>
                      <a:gs pos="100000">
                        <a:srgbClr val="FFFFFF"/>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0"/>
                </a:spcBef>
                <a:buFont typeface="Arial" pitchFamily="34" charset="0"/>
                <a:buNone/>
              </a:pPr>
              <a:r>
                <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rPr>
                <a:t>0.5</a:t>
              </a:r>
              <a:endPar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798" name="Rectangle 78"/>
            <p:cNvSpPr>
              <a:spLocks noChangeArrowheads="1"/>
            </p:cNvSpPr>
            <p:nvPr/>
          </p:nvSpPr>
          <p:spPr bwMode="auto">
            <a:xfrm>
              <a:off x="5330822" y="3454896"/>
              <a:ext cx="1000375" cy="400050"/>
            </a:xfrm>
            <a:prstGeom prst="rect">
              <a:avLst/>
            </a:prstGeom>
            <a:noFill/>
            <a:ln>
              <a:noFill/>
            </a:ln>
            <a:effectLst/>
            <a:extLst>
              <a:ext uri="{909E8E84-426E-40DD-AFC4-6F175D3DCCD1}">
                <a14:hiddenFill xmlns:a14="http://schemas.microsoft.com/office/drawing/2010/main">
                  <a:gradFill rotWithShape="0">
                    <a:gsLst>
                      <a:gs pos="0">
                        <a:srgbClr val="AAAAAA"/>
                      </a:gs>
                      <a:gs pos="100000">
                        <a:srgbClr val="FFFFFF"/>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0"/>
                </a:spcBef>
                <a:buFont typeface="Arial" pitchFamily="34" charset="0"/>
                <a:buNone/>
              </a:pPr>
              <a:r>
                <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rPr>
                <a:t>0.4</a:t>
              </a:r>
              <a:endPar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799" name="Rectangle 79"/>
            <p:cNvSpPr>
              <a:spLocks noChangeArrowheads="1"/>
            </p:cNvSpPr>
            <p:nvPr/>
          </p:nvSpPr>
          <p:spPr bwMode="auto">
            <a:xfrm>
              <a:off x="4323004" y="3454896"/>
              <a:ext cx="1000375" cy="400050"/>
            </a:xfrm>
            <a:prstGeom prst="rect">
              <a:avLst/>
            </a:prstGeom>
            <a:noFill/>
            <a:ln>
              <a:noFill/>
            </a:ln>
            <a:effectLst/>
            <a:extLst>
              <a:ext uri="{909E8E84-426E-40DD-AFC4-6F175D3DCCD1}">
                <a14:hiddenFill xmlns:a14="http://schemas.microsoft.com/office/drawing/2010/main">
                  <a:gradFill rotWithShape="0">
                    <a:gsLst>
                      <a:gs pos="0">
                        <a:srgbClr val="AAAAAA"/>
                      </a:gs>
                      <a:gs pos="100000">
                        <a:srgbClr val="FFFFFF"/>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0"/>
                </a:spcBef>
                <a:buFont typeface="Arial" pitchFamily="34" charset="0"/>
                <a:buNone/>
              </a:pPr>
              <a:r>
                <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rPr>
                <a:t>0.3</a:t>
              </a:r>
              <a:endPar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800" name="Rectangle 80"/>
            <p:cNvSpPr>
              <a:spLocks noChangeArrowheads="1"/>
            </p:cNvSpPr>
            <p:nvPr/>
          </p:nvSpPr>
          <p:spPr bwMode="auto">
            <a:xfrm>
              <a:off x="3386641" y="3454896"/>
              <a:ext cx="928920" cy="400050"/>
            </a:xfrm>
            <a:prstGeom prst="rect">
              <a:avLst/>
            </a:prstGeom>
            <a:noFill/>
            <a:ln>
              <a:noFill/>
            </a:ln>
            <a:effectLst/>
            <a:extLst>
              <a:ext uri="{909E8E84-426E-40DD-AFC4-6F175D3DCCD1}">
                <a14:hiddenFill xmlns:a14="http://schemas.microsoft.com/office/drawing/2010/main">
                  <a:gradFill rotWithShape="0">
                    <a:gsLst>
                      <a:gs pos="0">
                        <a:srgbClr val="AAAAAA"/>
                      </a:gs>
                      <a:gs pos="100000">
                        <a:srgbClr val="FFFFFF"/>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0"/>
                </a:spcBef>
                <a:buFont typeface="Arial" pitchFamily="34" charset="0"/>
                <a:buNone/>
              </a:pPr>
              <a:r>
                <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rPr>
                <a:t>0.2</a:t>
              </a:r>
              <a:endPar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801" name="Rectangle 81"/>
            <p:cNvSpPr>
              <a:spLocks noChangeArrowheads="1"/>
            </p:cNvSpPr>
            <p:nvPr/>
          </p:nvSpPr>
          <p:spPr bwMode="auto">
            <a:xfrm>
              <a:off x="2450278" y="3454896"/>
              <a:ext cx="928920" cy="400050"/>
            </a:xfrm>
            <a:prstGeom prst="rect">
              <a:avLst/>
            </a:prstGeom>
            <a:noFill/>
            <a:ln>
              <a:noFill/>
            </a:ln>
            <a:effectLst/>
            <a:extLst>
              <a:ext uri="{909E8E84-426E-40DD-AFC4-6F175D3DCCD1}">
                <a14:hiddenFill xmlns:a14="http://schemas.microsoft.com/office/drawing/2010/main">
                  <a:gradFill rotWithShape="0">
                    <a:gsLst>
                      <a:gs pos="0">
                        <a:srgbClr val="AAAAAA"/>
                      </a:gs>
                      <a:gs pos="100000">
                        <a:srgbClr val="FFFFFF"/>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spcBef>
                  <a:spcPct val="0"/>
                </a:spcBef>
                <a:buFont typeface="Arial" pitchFamily="34" charset="0"/>
                <a:buNone/>
              </a:pPr>
              <a:r>
                <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rPr>
                <a:t>0.1</a:t>
              </a:r>
              <a:endParaRPr lang="en-US" altLang="zh-CN" sz="2400" b="1">
                <a:solidFill>
                  <a:srgbClr val="C0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30804" name="AutoShape 84"/>
          <p:cNvSpPr>
            <a:spLocks noChangeArrowheads="1"/>
          </p:cNvSpPr>
          <p:nvPr/>
        </p:nvSpPr>
        <p:spPr bwMode="auto">
          <a:xfrm flipH="1" flipV="1">
            <a:off x="478111" y="4189703"/>
            <a:ext cx="1214437" cy="485700"/>
          </a:xfrm>
          <a:prstGeom prst="wedgeRoundRectCallout">
            <a:avLst>
              <a:gd name="adj1" fmla="val 3853"/>
              <a:gd name="adj2" fmla="val 204749"/>
              <a:gd name="adj3" fmla="val 16667"/>
            </a:avLst>
          </a:prstGeom>
          <a:noFill/>
          <a:ln w="28575">
            <a:solidFill>
              <a:srgbClr val="F6BB00"/>
            </a:solidFill>
            <a:miter lim="800000"/>
          </a:ln>
          <a:effectLst/>
        </p:spPr>
        <p:txBody>
          <a:bodyPr rot="1080000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自变量</a:t>
            </a: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805" name="AutoShape 85"/>
          <p:cNvSpPr>
            <a:spLocks noChangeArrowheads="1"/>
          </p:cNvSpPr>
          <p:nvPr/>
        </p:nvSpPr>
        <p:spPr bwMode="auto">
          <a:xfrm flipH="1" flipV="1">
            <a:off x="2704670" y="4230163"/>
            <a:ext cx="1349375" cy="472678"/>
          </a:xfrm>
          <a:prstGeom prst="wedgeRoundRectCallout">
            <a:avLst>
              <a:gd name="adj1" fmla="val 86870"/>
              <a:gd name="adj2" fmla="val 124622"/>
              <a:gd name="adj3" fmla="val 16667"/>
            </a:avLst>
          </a:prstGeom>
          <a:noFill/>
          <a:ln w="28575">
            <a:solidFill>
              <a:srgbClr val="F6BB00"/>
            </a:solidFill>
            <a:miter lim="800000"/>
          </a:ln>
          <a:effectLst/>
        </p:spPr>
        <p:txBody>
          <a:bodyPr rot="1080000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因变量</a:t>
            </a: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30806" name="AutoShape 86"/>
          <p:cNvSpPr>
            <a:spLocks noChangeArrowheads="1"/>
          </p:cNvSpPr>
          <p:nvPr/>
        </p:nvSpPr>
        <p:spPr bwMode="auto">
          <a:xfrm flipH="1">
            <a:off x="6059407" y="1716145"/>
            <a:ext cx="1574800" cy="542578"/>
          </a:xfrm>
          <a:prstGeom prst="wedgeRoundRectCallout">
            <a:avLst>
              <a:gd name="adj1" fmla="val 58908"/>
              <a:gd name="adj2" fmla="val 113057"/>
              <a:gd name="adj3" fmla="val 16667"/>
            </a:avLst>
          </a:prstGeom>
          <a:noFill/>
          <a:ln w="28575">
            <a:solidFill>
              <a:srgbClr val="F6BB00"/>
            </a:solidFill>
            <a:miter lim="800000"/>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Times New Roman" panose="02020603050405020304" pitchFamily="18" charset="0"/>
                <a:ea typeface="微软雅黑" panose="020b0503020204020204" pitchFamily="34" charset="-122"/>
                <a:sym typeface="Times New Roman" panose="02020603050405020304" pitchFamily="18" charset="0"/>
              </a:rPr>
              <a:t>控制变量</a:t>
            </a: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 name="标题 1"/>
          <p:cNvSpPr>
            <a:spLocks noGrp="1"/>
          </p:cNvSpPr>
          <p:nvPr>
            <p:ph type="title"/>
          </p:nvPr>
        </p:nvSpPr>
        <p:spPr>
          <a:xfrm>
            <a:off x="502444" y="195581"/>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20" name="组合 19"/>
          <p:cNvGrpSpPr/>
          <p:nvPr/>
        </p:nvGrpSpPr>
        <p:grpSpPr>
          <a:xfrm>
            <a:off x="611560" y="966165"/>
            <a:ext cx="4861644" cy="525465"/>
            <a:chOff x="502444" y="966165"/>
            <a:chExt cx="4861644" cy="525465"/>
          </a:xfrm>
        </p:grpSpPr>
        <p:sp>
          <p:nvSpPr>
            <p:cNvPr id="21" name="五边形 20"/>
            <p:cNvSpPr/>
            <p:nvPr/>
          </p:nvSpPr>
          <p:spPr>
            <a:xfrm>
              <a:off x="502444" y="966165"/>
              <a:ext cx="4861644" cy="52546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2" name="文本框 21"/>
            <p:cNvSpPr txBox="1"/>
            <p:nvPr/>
          </p:nvSpPr>
          <p:spPr>
            <a:xfrm>
              <a:off x="543223" y="998065"/>
              <a:ext cx="440786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实验</a:t>
              </a:r>
              <a:r>
                <a:rPr lang="zh-CN" altLang="en-US" sz="2400" b="1" smtClean="0">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探究：电流</a:t>
              </a:r>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与电压的关系</a:t>
              </a:r>
              <a:endPar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endParaRPr>
            </a:p>
          </p:txBody>
        </p:sp>
      </p:grpSp>
      <p:sp>
        <p:nvSpPr>
          <p:cNvPr id="24" name="Rectangle 2"/>
          <p:cNvSpPr>
            <a:spLocks noChangeArrowheads="1"/>
          </p:cNvSpPr>
          <p:nvPr/>
        </p:nvSpPr>
        <p:spPr bwMode="auto">
          <a:xfrm>
            <a:off x="395536" y="1647671"/>
            <a:ext cx="4413707"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进行实验，记录实验数据</a:t>
            </a: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dur="500" fill="hold" nodeType="withEffect">
                                  <p:stCondLst>
                                    <p:cond delay="0"/>
                                  </p:stCondLst>
                                  <p:childTnLst>
                                    <p:set>
                                      <p:cBhvr>
                                        <p:cTn id="9" dur="1" fill="hold">
                                          <p:stCondLst>
                                            <p:cond delay="0"/>
                                          </p:stCondLst>
                                        </p:cTn>
                                        <p:tgtEl>
                                          <p:spTgt spid="30872"/>
                                        </p:tgtEl>
                                        <p:attrNameLst>
                                          <p:attrName>style.visibility</p:attrName>
                                        </p:attrNameLst>
                                      </p:cBhvr>
                                      <p:to>
                                        <p:strVal val="visible"/>
                                      </p:to>
                                    </p:set>
                                    <p:animEffect transition="in" filter="fade">
                                      <p:cBhvr>
                                        <p:cTn id="10" dur="500"/>
                                        <p:tgtEl>
                                          <p:spTgt spid="30872"/>
                                        </p:tgtEl>
                                      </p:cBhvr>
                                    </p:animEffect>
                                  </p:childTnLst>
                                </p:cTn>
                              </p:par>
                            </p:childTnLst>
                          </p:cTn>
                        </p:par>
                      </p:childTnLst>
                    </p:cTn>
                  </p:par>
                  <p:par>
                    <p:cTn id="11" fill="hold" nodeType="clickPar">
                      <p:stCondLst>
                        <p:cond delay="indefinite"/>
                        <p:cond evt="onBegin" delay="0">
                          <p:tn val="10"/>
                        </p:cond>
                      </p:stCondLst>
                      <p:childTnLst>
                        <p:par>
                          <p:cTn id="12" fill="hold">
                            <p:stCondLst>
                              <p:cond delay="0"/>
                            </p:stCondLst>
                            <p:childTnLst>
                              <p:par>
                                <p:cTn id="13" presetID="10" presetClass="entr" presetSubtype="0" dur="500" fill="hold" grpId="0" nodeType="clickEffect">
                                  <p:stCondLst>
                                    <p:cond delay="0"/>
                                  </p:stCondLst>
                                  <p:childTnLst>
                                    <p:set>
                                      <p:cBhvr>
                                        <p:cTn id="14" dur="1" fill="hold">
                                          <p:stCondLst>
                                            <p:cond delay="0"/>
                                          </p:stCondLst>
                                        </p:cTn>
                                        <p:tgtEl>
                                          <p:spTgt spid="30806"/>
                                        </p:tgtEl>
                                        <p:attrNameLst>
                                          <p:attrName>style.visibility</p:attrName>
                                        </p:attrNameLst>
                                      </p:cBhvr>
                                      <p:to>
                                        <p:strVal val="visible"/>
                                      </p:to>
                                    </p:set>
                                    <p:animEffect transition="in" filter="fade">
                                      <p:cBhvr>
                                        <p:cTn id="15" dur="500"/>
                                        <p:tgtEl>
                                          <p:spTgt spid="30806"/>
                                        </p:tgtEl>
                                      </p:cBhvr>
                                    </p:animEffect>
                                  </p:childTnLst>
                                </p:cTn>
                              </p:par>
                              <p:par>
                                <p:cTn id="16" presetID="10" presetClass="entr" presetSubtype="0" dur="500" fill="hold" grpId="0" nodeType="withEffect">
                                  <p:stCondLst>
                                    <p:cond delay="0"/>
                                  </p:stCondLst>
                                  <p:childTnLst>
                                    <p:set>
                                      <p:cBhvr>
                                        <p:cTn id="17" dur="1" fill="hold">
                                          <p:stCondLst>
                                            <p:cond delay="0"/>
                                          </p:stCondLst>
                                        </p:cTn>
                                        <p:tgtEl>
                                          <p:spTgt spid="30804"/>
                                        </p:tgtEl>
                                        <p:attrNameLst>
                                          <p:attrName>style.visibility</p:attrName>
                                        </p:attrNameLst>
                                      </p:cBhvr>
                                      <p:to>
                                        <p:strVal val="visible"/>
                                      </p:to>
                                    </p:set>
                                    <p:animEffect transition="in" filter="fade">
                                      <p:cBhvr>
                                        <p:cTn id="18" dur="500"/>
                                        <p:tgtEl>
                                          <p:spTgt spid="30804"/>
                                        </p:tgtEl>
                                      </p:cBhvr>
                                    </p:animEffect>
                                  </p:childTnLst>
                                </p:cTn>
                              </p:par>
                              <p:par>
                                <p:cTn id="19" presetID="10" presetClass="entr" presetSubtype="0" dur="500" fill="hold" grpId="0" nodeType="withEffect">
                                  <p:stCondLst>
                                    <p:cond delay="0"/>
                                  </p:stCondLst>
                                  <p:childTnLst>
                                    <p:set>
                                      <p:cBhvr>
                                        <p:cTn id="20" dur="1" fill="hold">
                                          <p:stCondLst>
                                            <p:cond delay="0"/>
                                          </p:stCondLst>
                                        </p:cTn>
                                        <p:tgtEl>
                                          <p:spTgt spid="30805"/>
                                        </p:tgtEl>
                                        <p:attrNameLst>
                                          <p:attrName>style.visibility</p:attrName>
                                        </p:attrNameLst>
                                      </p:cBhvr>
                                      <p:to>
                                        <p:strVal val="visible"/>
                                      </p:to>
                                    </p:set>
                                    <p:animEffect transition="in" filter="fade">
                                      <p:cBhvr>
                                        <p:cTn id="21" dur="500"/>
                                        <p:tgtEl>
                                          <p:spTgt spid="30805"/>
                                        </p:tgtEl>
                                      </p:cBhvr>
                                    </p:animEffect>
                                  </p:childTnLst>
                                </p:cTn>
                              </p:par>
                            </p:childTnLst>
                          </p:cTn>
                        </p:par>
                      </p:childTnLst>
                    </p:cTn>
                  </p:par>
                  <p:par>
                    <p:cTn id="22" fill="hold" nodeType="clickPar">
                      <p:stCondLst>
                        <p:cond delay="indefinite"/>
                        <p:cond evt="onBegin" delay="0">
                          <p:tn val="21"/>
                        </p:cond>
                      </p:stCondLst>
                      <p:childTnLst>
                        <p:par>
                          <p:cTn id="23" fill="hold">
                            <p:stCondLst>
                              <p:cond delay="0"/>
                            </p:stCondLst>
                            <p:childTnLst>
                              <p:par>
                                <p:cTn id="24" presetID="22" presetClass="entr" presetSubtype="8" dur="500" fill="hold"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wipe(left)">
                                      <p:cBhvr>
                                        <p:cTn id="2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804" grpId="0"/>
      <p:bldP spid="30805" grpId="0"/>
      <p:bldP spid="30806" grpId="0"/>
      <p:bldP spid="2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3" name="组合 2"/>
          <p:cNvGrpSpPr/>
          <p:nvPr/>
        </p:nvGrpSpPr>
        <p:grpSpPr>
          <a:xfrm>
            <a:off x="3153894" y="1645171"/>
            <a:ext cx="5461584" cy="3316877"/>
            <a:chOff x="457201" y="852488"/>
            <a:chExt cx="6565900" cy="4306491"/>
          </a:xfrm>
        </p:grpSpPr>
        <p:grpSp>
          <p:nvGrpSpPr>
            <p:cNvPr id="29756" name="Group 60"/>
            <p:cNvGrpSpPr/>
            <p:nvPr/>
          </p:nvGrpSpPr>
          <p:grpSpPr>
            <a:xfrm>
              <a:off x="457201" y="852488"/>
              <a:ext cx="6565900" cy="4306491"/>
              <a:chOff x="384" y="852"/>
              <a:chExt cx="4136" cy="3617"/>
            </a:xfrm>
          </p:grpSpPr>
          <p:grpSp>
            <p:nvGrpSpPr>
              <p:cNvPr id="29755" name="Group 59"/>
              <p:cNvGrpSpPr/>
              <p:nvPr/>
            </p:nvGrpSpPr>
            <p:grpSpPr>
              <a:xfrm>
                <a:off x="805" y="1039"/>
                <a:ext cx="3497" cy="2867"/>
                <a:chOff x="805" y="1039"/>
                <a:chExt cx="3497" cy="2867"/>
              </a:xfrm>
            </p:grpSpPr>
            <p:sp>
              <p:nvSpPr>
                <p:cNvPr id="29700" name="Line 4"/>
                <p:cNvSpPr>
                  <a:spLocks noChangeShapeType="1"/>
                </p:cNvSpPr>
                <p:nvPr/>
              </p:nvSpPr>
              <p:spPr bwMode="auto">
                <a:xfrm flipV="1">
                  <a:off x="805" y="3880"/>
                  <a:ext cx="3497" cy="26"/>
                </a:xfrm>
                <a:prstGeom prst="line">
                  <a:avLst/>
                </a:prstGeom>
                <a:noFill/>
                <a:ln w="28575">
                  <a:solidFill>
                    <a:srgbClr val="7BA4AA"/>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1" name="Line 5"/>
                <p:cNvSpPr>
                  <a:spLocks noChangeShapeType="1"/>
                </p:cNvSpPr>
                <p:nvPr/>
              </p:nvSpPr>
              <p:spPr bwMode="auto">
                <a:xfrm flipH="1" flipV="1">
                  <a:off x="811" y="1039"/>
                  <a:ext cx="0" cy="2867"/>
                </a:xfrm>
                <a:prstGeom prst="line">
                  <a:avLst/>
                </a:prstGeom>
                <a:noFill/>
                <a:ln w="28575">
                  <a:solidFill>
                    <a:srgbClr val="7BA4AA"/>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2" name="Line 6"/>
                <p:cNvSpPr>
                  <a:spLocks noChangeShapeType="1"/>
                </p:cNvSpPr>
                <p:nvPr/>
              </p:nvSpPr>
              <p:spPr bwMode="auto">
                <a:xfrm>
                  <a:off x="811" y="3646"/>
                  <a:ext cx="3009" cy="0"/>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3" name="Line 7"/>
                <p:cNvSpPr>
                  <a:spLocks noChangeShapeType="1"/>
                </p:cNvSpPr>
                <p:nvPr/>
              </p:nvSpPr>
              <p:spPr bwMode="auto">
                <a:xfrm>
                  <a:off x="811" y="3385"/>
                  <a:ext cx="3009" cy="9"/>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4" name="Line 8"/>
                <p:cNvSpPr>
                  <a:spLocks noChangeShapeType="1"/>
                </p:cNvSpPr>
                <p:nvPr/>
              </p:nvSpPr>
              <p:spPr bwMode="auto">
                <a:xfrm>
                  <a:off x="811" y="3124"/>
                  <a:ext cx="3009" cy="5"/>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5" name="Line 9"/>
                <p:cNvSpPr>
                  <a:spLocks noChangeShapeType="1"/>
                </p:cNvSpPr>
                <p:nvPr/>
              </p:nvSpPr>
              <p:spPr bwMode="auto">
                <a:xfrm flipV="1">
                  <a:off x="811" y="2813"/>
                  <a:ext cx="3009" cy="25"/>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6" name="Line 10"/>
                <p:cNvSpPr>
                  <a:spLocks noChangeShapeType="1"/>
                </p:cNvSpPr>
                <p:nvPr/>
              </p:nvSpPr>
              <p:spPr bwMode="auto">
                <a:xfrm flipV="1">
                  <a:off x="811" y="2559"/>
                  <a:ext cx="3009" cy="18"/>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7" name="Line 11"/>
                <p:cNvSpPr>
                  <a:spLocks noChangeShapeType="1"/>
                </p:cNvSpPr>
                <p:nvPr/>
              </p:nvSpPr>
              <p:spPr bwMode="auto">
                <a:xfrm flipV="1">
                  <a:off x="811" y="2273"/>
                  <a:ext cx="3009" cy="17"/>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8" name="Line 12"/>
                <p:cNvSpPr>
                  <a:spLocks noChangeShapeType="1"/>
                </p:cNvSpPr>
                <p:nvPr/>
              </p:nvSpPr>
              <p:spPr bwMode="auto">
                <a:xfrm>
                  <a:off x="811" y="1978"/>
                  <a:ext cx="3009" cy="0"/>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09" name="Line 13"/>
                <p:cNvSpPr>
                  <a:spLocks noChangeShapeType="1"/>
                </p:cNvSpPr>
                <p:nvPr/>
              </p:nvSpPr>
              <p:spPr bwMode="auto">
                <a:xfrm>
                  <a:off x="811" y="1691"/>
                  <a:ext cx="3009" cy="0"/>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0" name="Line 14"/>
                <p:cNvSpPr>
                  <a:spLocks noChangeShapeType="1"/>
                </p:cNvSpPr>
                <p:nvPr/>
              </p:nvSpPr>
              <p:spPr bwMode="auto">
                <a:xfrm>
                  <a:off x="811" y="1404"/>
                  <a:ext cx="3009" cy="0"/>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1" name="Line 15"/>
                <p:cNvSpPr>
                  <a:spLocks noChangeShapeType="1"/>
                </p:cNvSpPr>
                <p:nvPr/>
              </p:nvSpPr>
              <p:spPr bwMode="auto">
                <a:xfrm flipH="1" flipV="1">
                  <a:off x="1236" y="1404"/>
                  <a:ext cx="0" cy="2502"/>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2" name="Line 16"/>
                <p:cNvSpPr>
                  <a:spLocks noChangeShapeType="1"/>
                </p:cNvSpPr>
                <p:nvPr/>
              </p:nvSpPr>
              <p:spPr bwMode="auto">
                <a:xfrm flipH="1" flipV="1">
                  <a:off x="1696" y="1404"/>
                  <a:ext cx="0" cy="2502"/>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3" name="Line 17"/>
                <p:cNvSpPr>
                  <a:spLocks noChangeShapeType="1"/>
                </p:cNvSpPr>
                <p:nvPr/>
              </p:nvSpPr>
              <p:spPr bwMode="auto">
                <a:xfrm flipH="1" flipV="1">
                  <a:off x="2121" y="1404"/>
                  <a:ext cx="0" cy="2476"/>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4" name="Line 18"/>
                <p:cNvSpPr>
                  <a:spLocks noChangeShapeType="1"/>
                </p:cNvSpPr>
                <p:nvPr/>
              </p:nvSpPr>
              <p:spPr bwMode="auto">
                <a:xfrm flipH="1" flipV="1">
                  <a:off x="2545" y="1404"/>
                  <a:ext cx="0" cy="2502"/>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5" name="Line 19"/>
                <p:cNvSpPr>
                  <a:spLocks noChangeShapeType="1"/>
                </p:cNvSpPr>
                <p:nvPr/>
              </p:nvSpPr>
              <p:spPr bwMode="auto">
                <a:xfrm flipH="1" flipV="1">
                  <a:off x="2970" y="1404"/>
                  <a:ext cx="0" cy="2502"/>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6" name="Line 20"/>
                <p:cNvSpPr>
                  <a:spLocks noChangeShapeType="1"/>
                </p:cNvSpPr>
                <p:nvPr/>
              </p:nvSpPr>
              <p:spPr bwMode="auto">
                <a:xfrm flipH="1" flipV="1">
                  <a:off x="3396" y="1404"/>
                  <a:ext cx="0" cy="2502"/>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17" name="Line 21"/>
                <p:cNvSpPr>
                  <a:spLocks noChangeShapeType="1"/>
                </p:cNvSpPr>
                <p:nvPr/>
              </p:nvSpPr>
              <p:spPr bwMode="auto">
                <a:xfrm flipH="1" flipV="1">
                  <a:off x="3820" y="1404"/>
                  <a:ext cx="0" cy="2476"/>
                </a:xfrm>
                <a:prstGeom prst="line">
                  <a:avLst/>
                </a:prstGeom>
                <a:noFill/>
                <a:ln w="19050">
                  <a:solidFill>
                    <a:srgbClr val="7BA4AA"/>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29722" name="Text Box 26"/>
              <p:cNvSpPr txBox="1">
                <a:spLocks noChangeArrowheads="1"/>
              </p:cNvSpPr>
              <p:nvPr/>
            </p:nvSpPr>
            <p:spPr bwMode="auto">
              <a:xfrm>
                <a:off x="384" y="852"/>
                <a:ext cx="576" cy="493"/>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i="1">
                    <a:latin typeface="Times New Roman" panose="02020603050405020304" pitchFamily="18" charset="0"/>
                    <a:ea typeface="微软雅黑" panose="020b0503020204020204" pitchFamily="34" charset="-122"/>
                    <a:sym typeface="Times New Roman" panose="02020603050405020304" pitchFamily="18" charset="0"/>
                  </a:rPr>
                  <a:t>I/</a:t>
                </a: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A</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23" name="Text Box 27"/>
              <p:cNvSpPr txBox="1">
                <a:spLocks noChangeArrowheads="1"/>
              </p:cNvSpPr>
              <p:nvPr/>
            </p:nvSpPr>
            <p:spPr bwMode="auto">
              <a:xfrm>
                <a:off x="4024" y="3892"/>
                <a:ext cx="496" cy="493"/>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i="1">
                    <a:latin typeface="Times New Roman" panose="02020603050405020304" pitchFamily="18" charset="0"/>
                    <a:ea typeface="微软雅黑" panose="020b0503020204020204" pitchFamily="34" charset="-122"/>
                    <a:sym typeface="Times New Roman" panose="02020603050405020304" pitchFamily="18" charset="0"/>
                  </a:rPr>
                  <a:t>U</a:t>
                </a: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/V</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24" name="Text Box 28"/>
              <p:cNvSpPr txBox="1">
                <a:spLocks noChangeArrowheads="1"/>
              </p:cNvSpPr>
              <p:nvPr/>
            </p:nvSpPr>
            <p:spPr bwMode="auto">
              <a:xfrm>
                <a:off x="599" y="3932"/>
                <a:ext cx="389" cy="53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i="1">
                    <a:latin typeface="Times New Roman" panose="02020603050405020304" pitchFamily="18" charset="0"/>
                    <a:ea typeface="微软雅黑" panose="020b0503020204020204" pitchFamily="34" charset="-122"/>
                    <a:sym typeface="Times New Roman" panose="02020603050405020304" pitchFamily="18" charset="0"/>
                  </a:rPr>
                  <a:t>O</a:t>
                </a:r>
                <a:endParaRPr lang="en-US" altLang="zh-CN" sz="2000" b="1" i="1">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29725" name="Text Box 29"/>
            <p:cNvSpPr txBox="1">
              <a:spLocks noChangeArrowheads="1"/>
            </p:cNvSpPr>
            <p:nvPr/>
          </p:nvSpPr>
          <p:spPr bwMode="auto">
            <a:xfrm>
              <a:off x="3508375" y="4487466"/>
              <a:ext cx="1123950"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4.0</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26" name="Text Box 30"/>
            <p:cNvSpPr txBox="1">
              <a:spLocks noChangeArrowheads="1"/>
            </p:cNvSpPr>
            <p:nvPr/>
          </p:nvSpPr>
          <p:spPr bwMode="auto">
            <a:xfrm>
              <a:off x="4857748" y="4487466"/>
              <a:ext cx="1123950"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6.0</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29" name="Text Box 33"/>
            <p:cNvSpPr txBox="1">
              <a:spLocks noChangeArrowheads="1"/>
            </p:cNvSpPr>
            <p:nvPr/>
          </p:nvSpPr>
          <p:spPr bwMode="auto">
            <a:xfrm>
              <a:off x="517256" y="3949962"/>
              <a:ext cx="731837"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0.1</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0" name="Text Box 34"/>
            <p:cNvSpPr txBox="1">
              <a:spLocks noChangeArrowheads="1"/>
            </p:cNvSpPr>
            <p:nvPr/>
          </p:nvSpPr>
          <p:spPr bwMode="auto">
            <a:xfrm>
              <a:off x="517256" y="3303453"/>
              <a:ext cx="731837"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0.3</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1" name="Text Box 35"/>
            <p:cNvSpPr txBox="1">
              <a:spLocks noChangeArrowheads="1"/>
            </p:cNvSpPr>
            <p:nvPr/>
          </p:nvSpPr>
          <p:spPr bwMode="auto">
            <a:xfrm>
              <a:off x="517256" y="2624796"/>
              <a:ext cx="731839"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0.5</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2" name="Text Box 36"/>
            <p:cNvSpPr txBox="1">
              <a:spLocks noChangeArrowheads="1"/>
            </p:cNvSpPr>
            <p:nvPr/>
          </p:nvSpPr>
          <p:spPr bwMode="auto">
            <a:xfrm>
              <a:off x="517256" y="2283087"/>
              <a:ext cx="731839"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0.6</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3" name="Text Box 37"/>
            <p:cNvSpPr txBox="1">
              <a:spLocks noChangeArrowheads="1"/>
            </p:cNvSpPr>
            <p:nvPr/>
          </p:nvSpPr>
          <p:spPr bwMode="auto">
            <a:xfrm>
              <a:off x="517256" y="2961743"/>
              <a:ext cx="803276"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0.4</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4" name="Text Box 38"/>
            <p:cNvSpPr txBox="1">
              <a:spLocks noChangeArrowheads="1"/>
            </p:cNvSpPr>
            <p:nvPr/>
          </p:nvSpPr>
          <p:spPr bwMode="auto">
            <a:xfrm>
              <a:off x="517256" y="3618968"/>
              <a:ext cx="676275"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0.2</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5" name="Text Box 39"/>
            <p:cNvSpPr txBox="1">
              <a:spLocks noChangeArrowheads="1"/>
            </p:cNvSpPr>
            <p:nvPr/>
          </p:nvSpPr>
          <p:spPr bwMode="auto">
            <a:xfrm>
              <a:off x="517256" y="1943758"/>
              <a:ext cx="731839"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0.7</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6" name="Text Box 40"/>
            <p:cNvSpPr txBox="1">
              <a:spLocks noChangeArrowheads="1"/>
            </p:cNvSpPr>
            <p:nvPr/>
          </p:nvSpPr>
          <p:spPr bwMode="auto">
            <a:xfrm>
              <a:off x="517256" y="1569903"/>
              <a:ext cx="731839"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0.8</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37" name="Text Box 41"/>
            <p:cNvSpPr txBox="1">
              <a:spLocks noChangeArrowheads="1"/>
            </p:cNvSpPr>
            <p:nvPr/>
          </p:nvSpPr>
          <p:spPr bwMode="auto">
            <a:xfrm>
              <a:off x="2160588" y="4487466"/>
              <a:ext cx="1123950"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2.0</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43" name="Text Box 47"/>
            <p:cNvSpPr txBox="1">
              <a:spLocks noChangeArrowheads="1"/>
            </p:cNvSpPr>
            <p:nvPr/>
          </p:nvSpPr>
          <p:spPr bwMode="auto">
            <a:xfrm>
              <a:off x="2822574" y="4488657"/>
              <a:ext cx="1123950"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3.0</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44" name="Text Box 48"/>
            <p:cNvSpPr txBox="1">
              <a:spLocks noChangeArrowheads="1"/>
            </p:cNvSpPr>
            <p:nvPr/>
          </p:nvSpPr>
          <p:spPr bwMode="auto">
            <a:xfrm>
              <a:off x="4167188" y="4488657"/>
              <a:ext cx="1123950"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5.0</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45" name="Text Box 49"/>
            <p:cNvSpPr txBox="1">
              <a:spLocks noChangeArrowheads="1"/>
            </p:cNvSpPr>
            <p:nvPr/>
          </p:nvSpPr>
          <p:spPr bwMode="auto">
            <a:xfrm>
              <a:off x="5519738" y="4488657"/>
              <a:ext cx="1123950"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7.0</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9746" name="Text Box 50"/>
            <p:cNvSpPr txBox="1">
              <a:spLocks noChangeArrowheads="1"/>
            </p:cNvSpPr>
            <p:nvPr/>
          </p:nvSpPr>
          <p:spPr bwMode="auto">
            <a:xfrm>
              <a:off x="1466850" y="4488657"/>
              <a:ext cx="1123950" cy="639367"/>
            </a:xfrm>
            <a:prstGeom prst="rect">
              <a:avLst/>
            </a:prstGeom>
            <a:noFill/>
            <a:ln>
              <a:noFill/>
            </a:ln>
            <a:effectLst/>
            <a:extLst>
              <a:ext uri="{909E8E84-426E-40DD-AFC4-6F175D3DCCD1}">
                <a14:hiddenFill xmlns:a14="http://schemas.microsoft.com/office/drawing/2010/main">
                  <a:solidFill>
                    <a:srgbClr val="BBE0E3"/>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2000" b="1">
                  <a:latin typeface="Times New Roman" panose="02020603050405020304" pitchFamily="18" charset="0"/>
                  <a:ea typeface="微软雅黑" panose="020b0503020204020204" pitchFamily="34" charset="-122"/>
                  <a:sym typeface="Times New Roman" panose="02020603050405020304" pitchFamily="18" charset="0"/>
                </a:rPr>
                <a:t>1.0</a:t>
              </a:r>
              <a:endParaRPr lang="en-US" altLang="zh-CN" sz="2000" b="1">
                <a:latin typeface="Times New Roman" panose="02020603050405020304" pitchFamily="18" charset="0"/>
                <a:ea typeface="微软雅黑" panose="020b0503020204020204" pitchFamily="34" charset="-122"/>
                <a:sym typeface="Times New Roman" panose="02020603050405020304" pitchFamily="18" charset="0"/>
              </a:endParaRPr>
            </a:p>
          </p:txBody>
        </p:sp>
      </p:grpSp>
      <p:sp>
        <p:nvSpPr>
          <p:cNvPr id="29753" name="TextBox 7"/>
          <p:cNvSpPr>
            <a:spLocks noChangeArrowheads="1"/>
          </p:cNvSpPr>
          <p:nvPr/>
        </p:nvSpPr>
        <p:spPr bwMode="auto">
          <a:xfrm>
            <a:off x="566327" y="2197727"/>
            <a:ext cx="2408770" cy="633365"/>
          </a:xfrm>
          <a:prstGeom prst="roundRect">
            <a:avLst>
              <a:gd name="adj" fmla="val 16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绘制</a:t>
            </a:r>
            <a:r>
              <a:rPr lang="en-US" altLang="zh-CN" sz="2400" b="1" i="1" smtClean="0">
                <a:latin typeface="Times New Roman" panose="02020603050405020304" pitchFamily="18" charset="0"/>
                <a:ea typeface="微软雅黑" panose="020b0503020204020204" pitchFamily="34" charset="-122"/>
                <a:sym typeface="Times New Roman" panose="02020603050405020304" pitchFamily="18" charset="0"/>
              </a:rPr>
              <a:t>I</a:t>
            </a:r>
            <a:r>
              <a:rPr lang="en-US" altLang="zh-CN" sz="2400" b="1" smtClean="0">
                <a:latin typeface="Times New Roman" panose="02020603050405020304" pitchFamily="18" charset="0"/>
                <a:ea typeface="微软雅黑" panose="020b0503020204020204" pitchFamily="34" charset="-122"/>
                <a:sym typeface="Times New Roman" panose="02020603050405020304" pitchFamily="18" charset="0"/>
              </a:rPr>
              <a:t>-</a:t>
            </a:r>
            <a:r>
              <a:rPr lang="en-US" altLang="zh-CN" sz="2400" b="1" i="1" smtClean="0">
                <a:latin typeface="Times New Roman" panose="02020603050405020304" pitchFamily="18" charset="0"/>
                <a:ea typeface="微软雅黑" panose="020b0503020204020204" pitchFamily="34" charset="-122"/>
                <a:sym typeface="Times New Roman" panose="02020603050405020304" pitchFamily="18" charset="0"/>
              </a:rPr>
              <a:t>U</a:t>
            </a:r>
            <a:r>
              <a:rPr lang="zh-CN" altLang="en-US" sz="2400" b="1" smtClean="0">
                <a:latin typeface="Times New Roman" panose="02020603050405020304" pitchFamily="18" charset="0"/>
                <a:ea typeface="微软雅黑" panose="020b0503020204020204" pitchFamily="34" charset="-122"/>
                <a:sym typeface="Times New Roman" panose="02020603050405020304" pitchFamily="18" charset="0"/>
              </a:rPr>
              <a:t>图象</a:t>
            </a:r>
            <a:endParaRPr lang="zh-CN" altLang="en-US" sz="2400" b="1">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2" name="Line 46"/>
          <p:cNvSpPr>
            <a:spLocks noChangeShapeType="1"/>
          </p:cNvSpPr>
          <p:nvPr/>
        </p:nvSpPr>
        <p:spPr bwMode="auto">
          <a:xfrm flipV="1">
            <a:off x="3671984" y="2984811"/>
            <a:ext cx="3439900" cy="1480077"/>
          </a:xfrm>
          <a:prstGeom prst="line">
            <a:avLst/>
          </a:prstGeom>
          <a:noFill/>
          <a:ln w="41275">
            <a:solidFill>
              <a:srgbClr val="FF0000"/>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0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3" name="Text Box 42"/>
          <p:cNvSpPr txBox="1">
            <a:spLocks noChangeArrowheads="1"/>
          </p:cNvSpPr>
          <p:nvPr/>
        </p:nvSpPr>
        <p:spPr bwMode="auto">
          <a:xfrm>
            <a:off x="4696077" y="3419331"/>
            <a:ext cx="375022" cy="101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460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46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4" name="Text Box 43"/>
          <p:cNvSpPr txBox="1">
            <a:spLocks noChangeArrowheads="1"/>
          </p:cNvSpPr>
          <p:nvPr/>
        </p:nvSpPr>
        <p:spPr bwMode="auto">
          <a:xfrm>
            <a:off x="5259122" y="3183728"/>
            <a:ext cx="375022" cy="101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460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46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6" name="Text Box 44"/>
          <p:cNvSpPr txBox="1">
            <a:spLocks noChangeArrowheads="1"/>
          </p:cNvSpPr>
          <p:nvPr/>
        </p:nvSpPr>
        <p:spPr bwMode="auto">
          <a:xfrm>
            <a:off x="5819418" y="2939945"/>
            <a:ext cx="375022" cy="101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460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46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7" name="Text Box 45"/>
          <p:cNvSpPr txBox="1">
            <a:spLocks noChangeArrowheads="1"/>
          </p:cNvSpPr>
          <p:nvPr/>
        </p:nvSpPr>
        <p:spPr bwMode="auto">
          <a:xfrm>
            <a:off x="4096166" y="3688237"/>
            <a:ext cx="375022" cy="101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460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46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8" name="Text Box 52"/>
          <p:cNvSpPr txBox="1">
            <a:spLocks noChangeArrowheads="1"/>
          </p:cNvSpPr>
          <p:nvPr/>
        </p:nvSpPr>
        <p:spPr bwMode="auto">
          <a:xfrm>
            <a:off x="6386114" y="2686702"/>
            <a:ext cx="375022" cy="101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460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46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69" name="Text Box 53"/>
          <p:cNvSpPr txBox="1">
            <a:spLocks noChangeArrowheads="1"/>
          </p:cNvSpPr>
          <p:nvPr/>
        </p:nvSpPr>
        <p:spPr bwMode="auto">
          <a:xfrm>
            <a:off x="6952406" y="2440167"/>
            <a:ext cx="375022" cy="101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460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46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70" name="Text Box 45"/>
          <p:cNvSpPr txBox="1">
            <a:spLocks noChangeArrowheads="1"/>
          </p:cNvSpPr>
          <p:nvPr/>
        </p:nvSpPr>
        <p:spPr bwMode="auto">
          <a:xfrm>
            <a:off x="3534420" y="3910296"/>
            <a:ext cx="375022" cy="10125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pPr>
            <a:r>
              <a:rPr lang="en-US" altLang="zh-CN" sz="4600">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4600">
              <a:latin typeface="Times New Roman" panose="02020603050405020304" pitchFamily="18" charset="0"/>
              <a:ea typeface="微软雅黑" panose="020b0503020204020204" pitchFamily="34" charset="-122"/>
              <a:sym typeface="Times New Roman" panose="02020603050405020304" pitchFamily="18" charset="0"/>
            </a:endParaRPr>
          </a:p>
        </p:txBody>
      </p:sp>
      <p:sp>
        <p:nvSpPr>
          <p:cNvPr id="2" name="标题 1"/>
          <p:cNvSpPr>
            <a:spLocks noGrp="1"/>
          </p:cNvSpPr>
          <p:nvPr>
            <p:ph type="title"/>
          </p:nvPr>
        </p:nvSpPr>
        <p:spPr>
          <a:xfrm>
            <a:off x="502444" y="195581"/>
            <a:ext cx="7049888" cy="690397"/>
          </a:xfrm>
        </p:spPr>
        <p:txBody>
          <a:bodyPr/>
          <a:lstStyle/>
          <a:p>
            <a:pPr>
              <a:lnSpc>
                <a:spcPct val="130000"/>
              </a:lnSpc>
            </a:pPr>
            <a:r>
              <a:rPr lang="zh-CN" altLang="en-US">
                <a:latin typeface="Times New Roman" panose="02020603050405020304" pitchFamily="18" charset="0"/>
                <a:ea typeface="微软雅黑" panose="020b0503020204020204" pitchFamily="34" charset="-122"/>
                <a:sym typeface="Times New Roman" panose="02020603050405020304" pitchFamily="18" charset="0"/>
              </a:rPr>
              <a:t>一、探究电流跟电阻、电压的关系</a:t>
            </a:r>
            <a:endParaRPr lang="zh-CN" altLang="en-US">
              <a:latin typeface="Times New Roman" panose="02020603050405020304" pitchFamily="18" charset="0"/>
              <a:ea typeface="微软雅黑" panose="020b0503020204020204" pitchFamily="34" charset="-122"/>
              <a:sym typeface="Times New Roman" panose="02020603050405020304" pitchFamily="18" charset="0"/>
            </a:endParaRPr>
          </a:p>
        </p:txBody>
      </p:sp>
      <p:grpSp>
        <p:nvGrpSpPr>
          <p:cNvPr id="55" name="组合 54"/>
          <p:cNvGrpSpPr/>
          <p:nvPr/>
        </p:nvGrpSpPr>
        <p:grpSpPr>
          <a:xfrm>
            <a:off x="611560" y="966165"/>
            <a:ext cx="4861644" cy="525465"/>
            <a:chOff x="502444" y="966165"/>
            <a:chExt cx="4861644" cy="525465"/>
          </a:xfrm>
        </p:grpSpPr>
        <p:sp>
          <p:nvSpPr>
            <p:cNvPr id="56" name="五边形 55"/>
            <p:cNvSpPr/>
            <p:nvPr/>
          </p:nvSpPr>
          <p:spPr>
            <a:xfrm>
              <a:off x="502444" y="966165"/>
              <a:ext cx="4861644" cy="525465"/>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7" name="文本框 56"/>
            <p:cNvSpPr txBox="1"/>
            <p:nvPr/>
          </p:nvSpPr>
          <p:spPr>
            <a:xfrm>
              <a:off x="543223" y="998065"/>
              <a:ext cx="4407867"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685800"/>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实验</a:t>
              </a:r>
              <a:r>
                <a:rPr lang="zh-CN" altLang="en-US" sz="2400" b="1" smtClean="0">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探究：电流</a:t>
              </a:r>
              <a:r>
                <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rPr>
                <a:t>与电压的关系</a:t>
              </a:r>
              <a:endParaRPr lang="zh-CN" altLang="en-US" sz="2400" b="1">
                <a:solidFill>
                  <a:schemeClr val="bg1"/>
                </a:solidFill>
                <a:effectLst>
                  <a:outerShdw blurRad="38100" dist="38100" dir="2700000" algn="tl">
                    <a:srgbClr val="000000">
                      <a:alpha val="43137"/>
                    </a:srgbClr>
                  </a:outerShdw>
                </a:effectLst>
                <a:latin typeface="Times New Roman" panose="02020603050405020304" pitchFamily="18" charset="0"/>
                <a:ea typeface="微软雅黑" panose="020b0503020204020204" pitchFamily="34" charset="-122"/>
              </a:endParaRPr>
            </a:p>
          </p:txBody>
        </p:sp>
      </p:grpSp>
      <p:sp>
        <p:nvSpPr>
          <p:cNvPr id="58" name="Rectangle 2"/>
          <p:cNvSpPr>
            <a:spLocks noChangeArrowheads="1"/>
          </p:cNvSpPr>
          <p:nvPr/>
        </p:nvSpPr>
        <p:spPr bwMode="auto">
          <a:xfrm>
            <a:off x="395536" y="1647671"/>
            <a:ext cx="4413707" cy="525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lnSpc>
                <a:spcPct val="130000"/>
              </a:lnSpc>
            </a:pP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r>
              <a:rPr lang="zh-CN" altLang="en-US"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分析实验数据</a:t>
            </a:r>
            <a:r>
              <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rPr>
              <a:t>】</a:t>
            </a:r>
            <a:endParaRPr lang="en-US" altLang="zh-CN" sz="2400" b="1" smtClean="0">
              <a:solidFill>
                <a:srgbClr val="FF0000"/>
              </a:solidFill>
              <a:latin typeface="Times New Roman" panose="02020603050405020304" pitchFamily="18" charset="0"/>
              <a:ea typeface="微软雅黑" panose="020b0503020204020204" pitchFamily="34" charset="-122"/>
              <a:sym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fade">
                                      <p:cBhvr>
                                        <p:cTn id="7" dur="500"/>
                                        <p:tgtEl>
                                          <p:spTgt spid="58"/>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29753"/>
                                        </p:tgtEl>
                                        <p:attrNameLst>
                                          <p:attrName>style.visibility</p:attrName>
                                        </p:attrNameLst>
                                      </p:cBhvr>
                                      <p:to>
                                        <p:strVal val="visible"/>
                                      </p:to>
                                    </p:set>
                                    <p:animEffect transition="in" filter="fade">
                                      <p:cBhvr>
                                        <p:cTn id="10" dur="500"/>
                                        <p:tgtEl>
                                          <p:spTgt spid="29753"/>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left)">
                                      <p:cBhvr>
                                        <p:cTn id="13" dur="500"/>
                                        <p:tgtEl>
                                          <p:spTgt spid="3"/>
                                        </p:tgtEl>
                                      </p:cBhvr>
                                    </p:animEffect>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3" presetClass="entr" presetSubtype="36" dur="500" fill="hold" grpId="0" nodeType="clickEffect">
                                  <p:stCondLst>
                                    <p:cond delay="0"/>
                                  </p:stCondLst>
                                  <p:childTnLst>
                                    <p:set>
                                      <p:cBhvr>
                                        <p:cTn id="17" dur="1" fill="hold">
                                          <p:stCondLst>
                                            <p:cond delay="0"/>
                                          </p:stCondLst>
                                        </p:cTn>
                                        <p:tgtEl>
                                          <p:spTgt spid="70"/>
                                        </p:tgtEl>
                                        <p:attrNameLst>
                                          <p:attrName>style.visibility</p:attrName>
                                        </p:attrNameLst>
                                      </p:cBhvr>
                                      <p:to>
                                        <p:strVal val="visible"/>
                                      </p:to>
                                    </p:set>
                                    <p:anim calcmode="lin" valueType="num">
                                      <p:cBhvr>
                                        <p:cTn id="18" dur="500" fill="hold"/>
                                        <p:tgtEl>
                                          <p:spTgt spid="70"/>
                                        </p:tgtEl>
                                        <p:attrNameLst>
                                          <p:attrName>ppt_w</p:attrName>
                                        </p:attrNameLst>
                                      </p:cBhvr>
                                      <p:tavLst>
                                        <p:tav tm="0">
                                          <p:val>
                                            <p:strVal val="(6*min(max(#ppt_w*#ppt_h,.3),1)-7.4)/-.7*#ppt_w"/>
                                          </p:val>
                                        </p:tav>
                                        <p:tav tm="100000">
                                          <p:val>
                                            <p:strVal val="#ppt_w"/>
                                          </p:val>
                                        </p:tav>
                                      </p:tavLst>
                                    </p:anim>
                                    <p:anim calcmode="lin" valueType="num">
                                      <p:cBhvr>
                                        <p:cTn id="19" dur="500" fill="hold"/>
                                        <p:tgtEl>
                                          <p:spTgt spid="70"/>
                                        </p:tgtEl>
                                        <p:attrNameLst>
                                          <p:attrName>ppt_h</p:attrName>
                                        </p:attrNameLst>
                                      </p:cBhvr>
                                      <p:tavLst>
                                        <p:tav tm="0">
                                          <p:val>
                                            <p:strVal val="(6*min(max(#ppt_w*#ppt_h,.3),1)-7.4)/-.7*#ppt_h"/>
                                          </p:val>
                                        </p:tav>
                                        <p:tav tm="100000">
                                          <p:val>
                                            <p:strVal val="#ppt_h"/>
                                          </p:val>
                                        </p:tav>
                                      </p:tavLst>
                                    </p:anim>
                                    <p:anim calcmode="lin" valueType="num">
                                      <p:cBhvr>
                                        <p:cTn id="20" dur="500" fill="hold"/>
                                        <p:tgtEl>
                                          <p:spTgt spid="70"/>
                                        </p:tgtEl>
                                        <p:attrNameLst>
                                          <p:attrName>ppt_x</p:attrName>
                                        </p:attrNameLst>
                                      </p:cBhvr>
                                      <p:tavLst>
                                        <p:tav tm="0">
                                          <p:val>
                                            <p:fltVal val="0.5"/>
                                          </p:val>
                                        </p:tav>
                                        <p:tav tm="100000">
                                          <p:val>
                                            <p:strVal val="#ppt_x"/>
                                          </p:val>
                                        </p:tav>
                                      </p:tavLst>
                                    </p:anim>
                                    <p:anim calcmode="lin" valueType="num">
                                      <p:cBhvr>
                                        <p:cTn id="21" dur="500" fill="hold"/>
                                        <p:tgtEl>
                                          <p:spTgt spid="70"/>
                                        </p:tgtEl>
                                        <p:attrNameLst>
                                          <p:attrName>ppt_y</p:attrName>
                                        </p:attrNameLst>
                                      </p:cBhvr>
                                      <p:tavLst>
                                        <p:tav tm="0">
                                          <p:val>
                                            <p:strVal val="1+(6*min(max(#ppt_w*#ppt_h,.3),1)-7.4)/-.7*#ppt_h/2"/>
                                          </p:val>
                                        </p:tav>
                                        <p:tav tm="100000">
                                          <p:val>
                                            <p:strVal val="#ppt_y"/>
                                          </p:val>
                                        </p:tav>
                                      </p:tavLst>
                                    </p:anim>
                                  </p:childTnLst>
                                </p:cTn>
                              </p:par>
                            </p:childTnLst>
                          </p:cTn>
                        </p:par>
                        <p:par>
                          <p:cTn id="22" fill="hold" nodeType="afterGroup">
                            <p:stCondLst>
                              <p:cond delay="500"/>
                            </p:stCondLst>
                            <p:childTnLst>
                              <p:par>
                                <p:cTn id="23" presetID="23" presetClass="entr" presetSubtype="36" dur="500" fill="hold" grpId="0" nodeType="afterEffect">
                                  <p:stCondLst>
                                    <p:cond delay="0"/>
                                  </p:stCondLst>
                                  <p:childTnLst>
                                    <p:set>
                                      <p:cBhvr>
                                        <p:cTn id="24" dur="1" fill="hold">
                                          <p:stCondLst>
                                            <p:cond delay="0"/>
                                          </p:stCondLst>
                                        </p:cTn>
                                        <p:tgtEl>
                                          <p:spTgt spid="67"/>
                                        </p:tgtEl>
                                        <p:attrNameLst>
                                          <p:attrName>style.visibility</p:attrName>
                                        </p:attrNameLst>
                                      </p:cBhvr>
                                      <p:to>
                                        <p:strVal val="visible"/>
                                      </p:to>
                                    </p:set>
                                    <p:anim calcmode="lin" valueType="num">
                                      <p:cBhvr>
                                        <p:cTn id="25" dur="500" fill="hold"/>
                                        <p:tgtEl>
                                          <p:spTgt spid="67"/>
                                        </p:tgtEl>
                                        <p:attrNameLst>
                                          <p:attrName>ppt_w</p:attrName>
                                        </p:attrNameLst>
                                      </p:cBhvr>
                                      <p:tavLst>
                                        <p:tav tm="0">
                                          <p:val>
                                            <p:strVal val="(6*min(max(#ppt_w*#ppt_h,.3),1)-7.4)/-.7*#ppt_w"/>
                                          </p:val>
                                        </p:tav>
                                        <p:tav tm="100000">
                                          <p:val>
                                            <p:strVal val="#ppt_w"/>
                                          </p:val>
                                        </p:tav>
                                      </p:tavLst>
                                    </p:anim>
                                    <p:anim calcmode="lin" valueType="num">
                                      <p:cBhvr>
                                        <p:cTn id="26" dur="500" fill="hold"/>
                                        <p:tgtEl>
                                          <p:spTgt spid="67"/>
                                        </p:tgtEl>
                                        <p:attrNameLst>
                                          <p:attrName>ppt_h</p:attrName>
                                        </p:attrNameLst>
                                      </p:cBhvr>
                                      <p:tavLst>
                                        <p:tav tm="0">
                                          <p:val>
                                            <p:strVal val="(6*min(max(#ppt_w*#ppt_h,.3),1)-7.4)/-.7*#ppt_h"/>
                                          </p:val>
                                        </p:tav>
                                        <p:tav tm="100000">
                                          <p:val>
                                            <p:strVal val="#ppt_h"/>
                                          </p:val>
                                        </p:tav>
                                      </p:tavLst>
                                    </p:anim>
                                    <p:anim calcmode="lin" valueType="num">
                                      <p:cBhvr>
                                        <p:cTn id="27" dur="500" fill="hold"/>
                                        <p:tgtEl>
                                          <p:spTgt spid="67"/>
                                        </p:tgtEl>
                                        <p:attrNameLst>
                                          <p:attrName>ppt_x</p:attrName>
                                        </p:attrNameLst>
                                      </p:cBhvr>
                                      <p:tavLst>
                                        <p:tav tm="0">
                                          <p:val>
                                            <p:fltVal val="0.5"/>
                                          </p:val>
                                        </p:tav>
                                        <p:tav tm="100000">
                                          <p:val>
                                            <p:strVal val="#ppt_x"/>
                                          </p:val>
                                        </p:tav>
                                      </p:tavLst>
                                    </p:anim>
                                    <p:anim calcmode="lin" valueType="num">
                                      <p:cBhvr>
                                        <p:cTn id="28" dur="500" fill="hold"/>
                                        <p:tgtEl>
                                          <p:spTgt spid="67"/>
                                        </p:tgtEl>
                                        <p:attrNameLst>
                                          <p:attrName>ppt_y</p:attrName>
                                        </p:attrNameLst>
                                      </p:cBhvr>
                                      <p:tavLst>
                                        <p:tav tm="0">
                                          <p:val>
                                            <p:strVal val="1+(6*min(max(#ppt_w*#ppt_h,.3),1)-7.4)/-.7*#ppt_h/2"/>
                                          </p:val>
                                        </p:tav>
                                        <p:tav tm="100000">
                                          <p:val>
                                            <p:strVal val="#ppt_y"/>
                                          </p:val>
                                        </p:tav>
                                      </p:tavLst>
                                    </p:anim>
                                  </p:childTnLst>
                                </p:cTn>
                              </p:par>
                            </p:childTnLst>
                          </p:cTn>
                        </p:par>
                        <p:par>
                          <p:cTn id="29" fill="hold" nodeType="afterGroup">
                            <p:stCondLst>
                              <p:cond delay="1000"/>
                            </p:stCondLst>
                            <p:childTnLst>
                              <p:par>
                                <p:cTn id="30" presetID="23" presetClass="entr" presetSubtype="36" dur="500" fill="hold" grpId="0" nodeType="afterEffect">
                                  <p:stCondLst>
                                    <p:cond delay="0"/>
                                  </p:stCondLst>
                                  <p:childTnLst>
                                    <p:set>
                                      <p:cBhvr>
                                        <p:cTn id="31" dur="1" fill="hold">
                                          <p:stCondLst>
                                            <p:cond delay="0"/>
                                          </p:stCondLst>
                                        </p:cTn>
                                        <p:tgtEl>
                                          <p:spTgt spid="63"/>
                                        </p:tgtEl>
                                        <p:attrNameLst>
                                          <p:attrName>style.visibility</p:attrName>
                                        </p:attrNameLst>
                                      </p:cBhvr>
                                      <p:to>
                                        <p:strVal val="visible"/>
                                      </p:to>
                                    </p:set>
                                    <p:anim calcmode="lin" valueType="num">
                                      <p:cBhvr>
                                        <p:cTn id="32" dur="500" fill="hold"/>
                                        <p:tgtEl>
                                          <p:spTgt spid="63"/>
                                        </p:tgtEl>
                                        <p:attrNameLst>
                                          <p:attrName>ppt_w</p:attrName>
                                        </p:attrNameLst>
                                      </p:cBhvr>
                                      <p:tavLst>
                                        <p:tav tm="0">
                                          <p:val>
                                            <p:strVal val="(6*min(max(#ppt_w*#ppt_h,.3),1)-7.4)/-.7*#ppt_w"/>
                                          </p:val>
                                        </p:tav>
                                        <p:tav tm="100000">
                                          <p:val>
                                            <p:strVal val="#ppt_w"/>
                                          </p:val>
                                        </p:tav>
                                      </p:tavLst>
                                    </p:anim>
                                    <p:anim calcmode="lin" valueType="num">
                                      <p:cBhvr>
                                        <p:cTn id="33" dur="500" fill="hold"/>
                                        <p:tgtEl>
                                          <p:spTgt spid="63"/>
                                        </p:tgtEl>
                                        <p:attrNameLst>
                                          <p:attrName>ppt_h</p:attrName>
                                        </p:attrNameLst>
                                      </p:cBhvr>
                                      <p:tavLst>
                                        <p:tav tm="0">
                                          <p:val>
                                            <p:strVal val="(6*min(max(#ppt_w*#ppt_h,.3),1)-7.4)/-.7*#ppt_h"/>
                                          </p:val>
                                        </p:tav>
                                        <p:tav tm="100000">
                                          <p:val>
                                            <p:strVal val="#ppt_h"/>
                                          </p:val>
                                        </p:tav>
                                      </p:tavLst>
                                    </p:anim>
                                    <p:anim calcmode="lin" valueType="num">
                                      <p:cBhvr>
                                        <p:cTn id="34" dur="500" fill="hold"/>
                                        <p:tgtEl>
                                          <p:spTgt spid="63"/>
                                        </p:tgtEl>
                                        <p:attrNameLst>
                                          <p:attrName>ppt_x</p:attrName>
                                        </p:attrNameLst>
                                      </p:cBhvr>
                                      <p:tavLst>
                                        <p:tav tm="0">
                                          <p:val>
                                            <p:fltVal val="0.5"/>
                                          </p:val>
                                        </p:tav>
                                        <p:tav tm="100000">
                                          <p:val>
                                            <p:strVal val="#ppt_x"/>
                                          </p:val>
                                        </p:tav>
                                      </p:tavLst>
                                    </p:anim>
                                    <p:anim calcmode="lin" valueType="num">
                                      <p:cBhvr>
                                        <p:cTn id="35" dur="500" fill="hold"/>
                                        <p:tgtEl>
                                          <p:spTgt spid="63"/>
                                        </p:tgtEl>
                                        <p:attrNameLst>
                                          <p:attrName>ppt_y</p:attrName>
                                        </p:attrNameLst>
                                      </p:cBhvr>
                                      <p:tavLst>
                                        <p:tav tm="0">
                                          <p:val>
                                            <p:strVal val="1+(6*min(max(#ppt_w*#ppt_h,.3),1)-7.4)/-.7*#ppt_h/2"/>
                                          </p:val>
                                        </p:tav>
                                        <p:tav tm="100000">
                                          <p:val>
                                            <p:strVal val="#ppt_y"/>
                                          </p:val>
                                        </p:tav>
                                      </p:tavLst>
                                    </p:anim>
                                  </p:childTnLst>
                                </p:cTn>
                              </p:par>
                            </p:childTnLst>
                          </p:cTn>
                        </p:par>
                        <p:par>
                          <p:cTn id="36" fill="hold" nodeType="afterGroup">
                            <p:stCondLst>
                              <p:cond delay="1500"/>
                            </p:stCondLst>
                            <p:childTnLst>
                              <p:par>
                                <p:cTn id="37" presetID="23" presetClass="entr" presetSubtype="36" dur="500" fill="hold" grpId="0" nodeType="afterEffect">
                                  <p:stCondLst>
                                    <p:cond delay="0"/>
                                  </p:stCondLst>
                                  <p:childTnLst>
                                    <p:set>
                                      <p:cBhvr>
                                        <p:cTn id="38" dur="1" fill="hold">
                                          <p:stCondLst>
                                            <p:cond delay="0"/>
                                          </p:stCondLst>
                                        </p:cTn>
                                        <p:tgtEl>
                                          <p:spTgt spid="64"/>
                                        </p:tgtEl>
                                        <p:attrNameLst>
                                          <p:attrName>style.visibility</p:attrName>
                                        </p:attrNameLst>
                                      </p:cBhvr>
                                      <p:to>
                                        <p:strVal val="visible"/>
                                      </p:to>
                                    </p:set>
                                    <p:anim calcmode="lin" valueType="num">
                                      <p:cBhvr>
                                        <p:cTn id="39" dur="500" fill="hold"/>
                                        <p:tgtEl>
                                          <p:spTgt spid="64"/>
                                        </p:tgtEl>
                                        <p:attrNameLst>
                                          <p:attrName>ppt_w</p:attrName>
                                        </p:attrNameLst>
                                      </p:cBhvr>
                                      <p:tavLst>
                                        <p:tav tm="0">
                                          <p:val>
                                            <p:strVal val="(6*min(max(#ppt_w*#ppt_h,.3),1)-7.4)/-.7*#ppt_w"/>
                                          </p:val>
                                        </p:tav>
                                        <p:tav tm="100000">
                                          <p:val>
                                            <p:strVal val="#ppt_w"/>
                                          </p:val>
                                        </p:tav>
                                      </p:tavLst>
                                    </p:anim>
                                    <p:anim calcmode="lin" valueType="num">
                                      <p:cBhvr>
                                        <p:cTn id="40" dur="500" fill="hold"/>
                                        <p:tgtEl>
                                          <p:spTgt spid="64"/>
                                        </p:tgtEl>
                                        <p:attrNameLst>
                                          <p:attrName>ppt_h</p:attrName>
                                        </p:attrNameLst>
                                      </p:cBhvr>
                                      <p:tavLst>
                                        <p:tav tm="0">
                                          <p:val>
                                            <p:strVal val="(6*min(max(#ppt_w*#ppt_h,.3),1)-7.4)/-.7*#ppt_h"/>
                                          </p:val>
                                        </p:tav>
                                        <p:tav tm="100000">
                                          <p:val>
                                            <p:strVal val="#ppt_h"/>
                                          </p:val>
                                        </p:tav>
                                      </p:tavLst>
                                    </p:anim>
                                    <p:anim calcmode="lin" valueType="num">
                                      <p:cBhvr>
                                        <p:cTn id="41" dur="500" fill="hold"/>
                                        <p:tgtEl>
                                          <p:spTgt spid="64"/>
                                        </p:tgtEl>
                                        <p:attrNameLst>
                                          <p:attrName>ppt_x</p:attrName>
                                        </p:attrNameLst>
                                      </p:cBhvr>
                                      <p:tavLst>
                                        <p:tav tm="0">
                                          <p:val>
                                            <p:fltVal val="0.5"/>
                                          </p:val>
                                        </p:tav>
                                        <p:tav tm="100000">
                                          <p:val>
                                            <p:strVal val="#ppt_x"/>
                                          </p:val>
                                        </p:tav>
                                      </p:tavLst>
                                    </p:anim>
                                    <p:anim calcmode="lin" valueType="num">
                                      <p:cBhvr>
                                        <p:cTn id="42" dur="500" fill="hold"/>
                                        <p:tgtEl>
                                          <p:spTgt spid="64"/>
                                        </p:tgtEl>
                                        <p:attrNameLst>
                                          <p:attrName>ppt_y</p:attrName>
                                        </p:attrNameLst>
                                      </p:cBhvr>
                                      <p:tavLst>
                                        <p:tav tm="0">
                                          <p:val>
                                            <p:strVal val="1+(6*min(max(#ppt_w*#ppt_h,.3),1)-7.4)/-.7*#ppt_h/2"/>
                                          </p:val>
                                        </p:tav>
                                        <p:tav tm="100000">
                                          <p:val>
                                            <p:strVal val="#ppt_y"/>
                                          </p:val>
                                        </p:tav>
                                      </p:tavLst>
                                    </p:anim>
                                  </p:childTnLst>
                                </p:cTn>
                              </p:par>
                            </p:childTnLst>
                          </p:cTn>
                        </p:par>
                        <p:par>
                          <p:cTn id="43" fill="hold" nodeType="afterGroup">
                            <p:stCondLst>
                              <p:cond delay="2000"/>
                            </p:stCondLst>
                            <p:childTnLst>
                              <p:par>
                                <p:cTn id="44" presetID="23" presetClass="entr" presetSubtype="36" dur="500" fill="hold" grpId="0" nodeType="afterEffect">
                                  <p:stCondLst>
                                    <p:cond delay="0"/>
                                  </p:stCondLst>
                                  <p:childTnLst>
                                    <p:set>
                                      <p:cBhvr>
                                        <p:cTn id="45" dur="1" fill="hold">
                                          <p:stCondLst>
                                            <p:cond delay="0"/>
                                          </p:stCondLst>
                                        </p:cTn>
                                        <p:tgtEl>
                                          <p:spTgt spid="66"/>
                                        </p:tgtEl>
                                        <p:attrNameLst>
                                          <p:attrName>style.visibility</p:attrName>
                                        </p:attrNameLst>
                                      </p:cBhvr>
                                      <p:to>
                                        <p:strVal val="visible"/>
                                      </p:to>
                                    </p:set>
                                    <p:anim calcmode="lin" valueType="num">
                                      <p:cBhvr>
                                        <p:cTn id="46" dur="500" fill="hold"/>
                                        <p:tgtEl>
                                          <p:spTgt spid="66"/>
                                        </p:tgtEl>
                                        <p:attrNameLst>
                                          <p:attrName>ppt_w</p:attrName>
                                        </p:attrNameLst>
                                      </p:cBhvr>
                                      <p:tavLst>
                                        <p:tav tm="0">
                                          <p:val>
                                            <p:strVal val="(6*min(max(#ppt_w*#ppt_h,.3),1)-7.4)/-.7*#ppt_w"/>
                                          </p:val>
                                        </p:tav>
                                        <p:tav tm="100000">
                                          <p:val>
                                            <p:strVal val="#ppt_w"/>
                                          </p:val>
                                        </p:tav>
                                      </p:tavLst>
                                    </p:anim>
                                    <p:anim calcmode="lin" valueType="num">
                                      <p:cBhvr>
                                        <p:cTn id="47" dur="500" fill="hold"/>
                                        <p:tgtEl>
                                          <p:spTgt spid="66"/>
                                        </p:tgtEl>
                                        <p:attrNameLst>
                                          <p:attrName>ppt_h</p:attrName>
                                        </p:attrNameLst>
                                      </p:cBhvr>
                                      <p:tavLst>
                                        <p:tav tm="0">
                                          <p:val>
                                            <p:strVal val="(6*min(max(#ppt_w*#ppt_h,.3),1)-7.4)/-.7*#ppt_h"/>
                                          </p:val>
                                        </p:tav>
                                        <p:tav tm="100000">
                                          <p:val>
                                            <p:strVal val="#ppt_h"/>
                                          </p:val>
                                        </p:tav>
                                      </p:tavLst>
                                    </p:anim>
                                    <p:anim calcmode="lin" valueType="num">
                                      <p:cBhvr>
                                        <p:cTn id="48" dur="500" fill="hold"/>
                                        <p:tgtEl>
                                          <p:spTgt spid="66"/>
                                        </p:tgtEl>
                                        <p:attrNameLst>
                                          <p:attrName>ppt_x</p:attrName>
                                        </p:attrNameLst>
                                      </p:cBhvr>
                                      <p:tavLst>
                                        <p:tav tm="0">
                                          <p:val>
                                            <p:fltVal val="0.5"/>
                                          </p:val>
                                        </p:tav>
                                        <p:tav tm="100000">
                                          <p:val>
                                            <p:strVal val="#ppt_x"/>
                                          </p:val>
                                        </p:tav>
                                      </p:tavLst>
                                    </p:anim>
                                    <p:anim calcmode="lin" valueType="num">
                                      <p:cBhvr>
                                        <p:cTn id="49" dur="500" fill="hold"/>
                                        <p:tgtEl>
                                          <p:spTgt spid="66"/>
                                        </p:tgtEl>
                                        <p:attrNameLst>
                                          <p:attrName>ppt_y</p:attrName>
                                        </p:attrNameLst>
                                      </p:cBhvr>
                                      <p:tavLst>
                                        <p:tav tm="0">
                                          <p:val>
                                            <p:strVal val="1+(6*min(max(#ppt_w*#ppt_h,.3),1)-7.4)/-.7*#ppt_h/2"/>
                                          </p:val>
                                        </p:tav>
                                        <p:tav tm="100000">
                                          <p:val>
                                            <p:strVal val="#ppt_y"/>
                                          </p:val>
                                        </p:tav>
                                      </p:tavLst>
                                    </p:anim>
                                  </p:childTnLst>
                                </p:cTn>
                              </p:par>
                            </p:childTnLst>
                          </p:cTn>
                        </p:par>
                        <p:par>
                          <p:cTn id="50" fill="hold" nodeType="afterGroup">
                            <p:stCondLst>
                              <p:cond delay="2500"/>
                            </p:stCondLst>
                            <p:childTnLst>
                              <p:par>
                                <p:cTn id="51" presetID="23" presetClass="entr" presetSubtype="36" dur="500" fill="hold" grpId="0" nodeType="afterEffect">
                                  <p:stCondLst>
                                    <p:cond delay="0"/>
                                  </p:stCondLst>
                                  <p:childTnLst>
                                    <p:set>
                                      <p:cBhvr>
                                        <p:cTn id="52" dur="1" fill="hold">
                                          <p:stCondLst>
                                            <p:cond delay="0"/>
                                          </p:stCondLst>
                                        </p:cTn>
                                        <p:tgtEl>
                                          <p:spTgt spid="68"/>
                                        </p:tgtEl>
                                        <p:attrNameLst>
                                          <p:attrName>style.visibility</p:attrName>
                                        </p:attrNameLst>
                                      </p:cBhvr>
                                      <p:to>
                                        <p:strVal val="visible"/>
                                      </p:to>
                                    </p:set>
                                    <p:anim calcmode="lin" valueType="num">
                                      <p:cBhvr>
                                        <p:cTn id="53" dur="500" fill="hold"/>
                                        <p:tgtEl>
                                          <p:spTgt spid="68"/>
                                        </p:tgtEl>
                                        <p:attrNameLst>
                                          <p:attrName>ppt_w</p:attrName>
                                        </p:attrNameLst>
                                      </p:cBhvr>
                                      <p:tavLst>
                                        <p:tav tm="0">
                                          <p:val>
                                            <p:strVal val="(6*min(max(#ppt_w*#ppt_h,.3),1)-7.4)/-.7*#ppt_w"/>
                                          </p:val>
                                        </p:tav>
                                        <p:tav tm="100000">
                                          <p:val>
                                            <p:strVal val="#ppt_w"/>
                                          </p:val>
                                        </p:tav>
                                      </p:tavLst>
                                    </p:anim>
                                    <p:anim calcmode="lin" valueType="num">
                                      <p:cBhvr>
                                        <p:cTn id="54" dur="500" fill="hold"/>
                                        <p:tgtEl>
                                          <p:spTgt spid="68"/>
                                        </p:tgtEl>
                                        <p:attrNameLst>
                                          <p:attrName>ppt_h</p:attrName>
                                        </p:attrNameLst>
                                      </p:cBhvr>
                                      <p:tavLst>
                                        <p:tav tm="0">
                                          <p:val>
                                            <p:strVal val="(6*min(max(#ppt_w*#ppt_h,.3),1)-7.4)/-.7*#ppt_h"/>
                                          </p:val>
                                        </p:tav>
                                        <p:tav tm="100000">
                                          <p:val>
                                            <p:strVal val="#ppt_h"/>
                                          </p:val>
                                        </p:tav>
                                      </p:tavLst>
                                    </p:anim>
                                    <p:anim calcmode="lin" valueType="num">
                                      <p:cBhvr>
                                        <p:cTn id="55" dur="500" fill="hold"/>
                                        <p:tgtEl>
                                          <p:spTgt spid="68"/>
                                        </p:tgtEl>
                                        <p:attrNameLst>
                                          <p:attrName>ppt_x</p:attrName>
                                        </p:attrNameLst>
                                      </p:cBhvr>
                                      <p:tavLst>
                                        <p:tav tm="0">
                                          <p:val>
                                            <p:fltVal val="0.5"/>
                                          </p:val>
                                        </p:tav>
                                        <p:tav tm="100000">
                                          <p:val>
                                            <p:strVal val="#ppt_x"/>
                                          </p:val>
                                        </p:tav>
                                      </p:tavLst>
                                    </p:anim>
                                    <p:anim calcmode="lin" valueType="num">
                                      <p:cBhvr>
                                        <p:cTn id="56" dur="500" fill="hold"/>
                                        <p:tgtEl>
                                          <p:spTgt spid="68"/>
                                        </p:tgtEl>
                                        <p:attrNameLst>
                                          <p:attrName>ppt_y</p:attrName>
                                        </p:attrNameLst>
                                      </p:cBhvr>
                                      <p:tavLst>
                                        <p:tav tm="0">
                                          <p:val>
                                            <p:strVal val="1+(6*min(max(#ppt_w*#ppt_h,.3),1)-7.4)/-.7*#ppt_h/2"/>
                                          </p:val>
                                        </p:tav>
                                        <p:tav tm="100000">
                                          <p:val>
                                            <p:strVal val="#ppt_y"/>
                                          </p:val>
                                        </p:tav>
                                      </p:tavLst>
                                    </p:anim>
                                  </p:childTnLst>
                                </p:cTn>
                              </p:par>
                            </p:childTnLst>
                          </p:cTn>
                        </p:par>
                        <p:par>
                          <p:cTn id="57" fill="hold" nodeType="afterGroup">
                            <p:stCondLst>
                              <p:cond delay="3000"/>
                            </p:stCondLst>
                            <p:childTnLst>
                              <p:par>
                                <p:cTn id="58" presetID="23" presetClass="entr" presetSubtype="36" dur="500" fill="hold" grpId="0" nodeType="afterEffect">
                                  <p:stCondLst>
                                    <p:cond delay="0"/>
                                  </p:stCondLst>
                                  <p:childTnLst>
                                    <p:set>
                                      <p:cBhvr>
                                        <p:cTn id="59" dur="1" fill="hold">
                                          <p:stCondLst>
                                            <p:cond delay="0"/>
                                          </p:stCondLst>
                                        </p:cTn>
                                        <p:tgtEl>
                                          <p:spTgt spid="69"/>
                                        </p:tgtEl>
                                        <p:attrNameLst>
                                          <p:attrName>style.visibility</p:attrName>
                                        </p:attrNameLst>
                                      </p:cBhvr>
                                      <p:to>
                                        <p:strVal val="visible"/>
                                      </p:to>
                                    </p:set>
                                    <p:anim calcmode="lin" valueType="num">
                                      <p:cBhvr>
                                        <p:cTn id="60" dur="500" fill="hold"/>
                                        <p:tgtEl>
                                          <p:spTgt spid="69"/>
                                        </p:tgtEl>
                                        <p:attrNameLst>
                                          <p:attrName>ppt_w</p:attrName>
                                        </p:attrNameLst>
                                      </p:cBhvr>
                                      <p:tavLst>
                                        <p:tav tm="0">
                                          <p:val>
                                            <p:strVal val="(6*min(max(#ppt_w*#ppt_h,.3),1)-7.4)/-.7*#ppt_w"/>
                                          </p:val>
                                        </p:tav>
                                        <p:tav tm="100000">
                                          <p:val>
                                            <p:strVal val="#ppt_w"/>
                                          </p:val>
                                        </p:tav>
                                      </p:tavLst>
                                    </p:anim>
                                    <p:anim calcmode="lin" valueType="num">
                                      <p:cBhvr>
                                        <p:cTn id="61" dur="500" fill="hold"/>
                                        <p:tgtEl>
                                          <p:spTgt spid="69"/>
                                        </p:tgtEl>
                                        <p:attrNameLst>
                                          <p:attrName>ppt_h</p:attrName>
                                        </p:attrNameLst>
                                      </p:cBhvr>
                                      <p:tavLst>
                                        <p:tav tm="0">
                                          <p:val>
                                            <p:strVal val="(6*min(max(#ppt_w*#ppt_h,.3),1)-7.4)/-.7*#ppt_h"/>
                                          </p:val>
                                        </p:tav>
                                        <p:tav tm="100000">
                                          <p:val>
                                            <p:strVal val="#ppt_h"/>
                                          </p:val>
                                        </p:tav>
                                      </p:tavLst>
                                    </p:anim>
                                    <p:anim calcmode="lin" valueType="num">
                                      <p:cBhvr>
                                        <p:cTn id="62" dur="500" fill="hold"/>
                                        <p:tgtEl>
                                          <p:spTgt spid="69"/>
                                        </p:tgtEl>
                                        <p:attrNameLst>
                                          <p:attrName>ppt_x</p:attrName>
                                        </p:attrNameLst>
                                      </p:cBhvr>
                                      <p:tavLst>
                                        <p:tav tm="0">
                                          <p:val>
                                            <p:fltVal val="0.5"/>
                                          </p:val>
                                        </p:tav>
                                        <p:tav tm="100000">
                                          <p:val>
                                            <p:strVal val="#ppt_x"/>
                                          </p:val>
                                        </p:tav>
                                      </p:tavLst>
                                    </p:anim>
                                    <p:anim calcmode="lin" valueType="num">
                                      <p:cBhvr>
                                        <p:cTn id="63" dur="500" fill="hold"/>
                                        <p:tgtEl>
                                          <p:spTgt spid="69"/>
                                        </p:tgtEl>
                                        <p:attrNameLst>
                                          <p:attrName>ppt_y</p:attrName>
                                        </p:attrNameLst>
                                      </p:cBhvr>
                                      <p:tavLst>
                                        <p:tav tm="0">
                                          <p:val>
                                            <p:strVal val="1+(6*min(max(#ppt_w*#ppt_h,.3),1)-7.4)/-.7*#ppt_h/2"/>
                                          </p:val>
                                        </p:tav>
                                        <p:tav tm="100000">
                                          <p:val>
                                            <p:strVal val="#ppt_y"/>
                                          </p:val>
                                        </p:tav>
                                      </p:tavLst>
                                    </p:anim>
                                  </p:childTnLst>
                                </p:cTn>
                              </p:par>
                            </p:childTnLst>
                          </p:cTn>
                        </p:par>
                      </p:childTnLst>
                    </p:cTn>
                  </p:par>
                  <p:par>
                    <p:cTn id="64" fill="hold" nodeType="clickPar">
                      <p:stCondLst>
                        <p:cond delay="indefinite"/>
                        <p:cond evt="onBegin" delay="0">
                          <p:tn val="63"/>
                        </p:cond>
                      </p:stCondLst>
                      <p:childTnLst>
                        <p:par>
                          <p:cTn id="65" fill="hold">
                            <p:stCondLst>
                              <p:cond delay="0"/>
                            </p:stCondLst>
                            <p:childTnLst>
                              <p:par>
                                <p:cTn id="66" presetID="22" presetClass="entr" presetSubtype="4" dur="500" fill="hold" grpId="0" nodeType="clickEffect">
                                  <p:stCondLst>
                                    <p:cond delay="0"/>
                                  </p:stCondLst>
                                  <p:childTnLst>
                                    <p:set>
                                      <p:cBhvr>
                                        <p:cTn id="67" dur="1" fill="hold">
                                          <p:stCondLst>
                                            <p:cond delay="0"/>
                                          </p:stCondLst>
                                        </p:cTn>
                                        <p:tgtEl>
                                          <p:spTgt spid="62"/>
                                        </p:tgtEl>
                                        <p:attrNameLst>
                                          <p:attrName>style.visibility</p:attrName>
                                        </p:attrNameLst>
                                      </p:cBhvr>
                                      <p:to>
                                        <p:strVal val="visible"/>
                                      </p:to>
                                    </p:set>
                                    <p:animEffect transition="in" filter="wipe(down)">
                                      <p:cBhvr>
                                        <p:cTn id="68" dur="500"/>
                                        <p:tgtEl>
                                          <p:spTgt spid="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53" grpId="0"/>
      <p:bldP spid="62" grpId="0"/>
      <p:bldP spid="63" grpId="0"/>
      <p:bldP spid="64" grpId="0"/>
      <p:bldP spid="66" grpId="0"/>
      <p:bldP spid="67" grpId="0"/>
      <p:bldP spid="68" grpId="0"/>
      <p:bldP spid="69" grpId="0"/>
      <p:bldP spid="70" grpId="0"/>
      <p:bldP spid="5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https://d.book118.com/545341130301011110</a:t>
            </a:r>
          </a:p>
        </p:txBody>
      </p:sp>
    </p:spTree>
  </p:cSld>
  <p:clrMapOvr>
    <a:masterClrMapping/>
  </p:clrMapOvr>
  <p:transition/>
  <p:timing/>
</p:sld>
</file>

<file path=ppt/tags/tag1.xml><?xml version="1.0" encoding="utf-8"?>
<p:tagLst xmlns:p="http://schemas.openxmlformats.org/presentationml/2006/main">
  <p:tag name="KSO_WM_BEAUTIFY_FLAG" val=""/>
  <p:tag name="KSO_WM_UNIT_PLACING_PICTURE_USER_VIEWPORT" val="{&quot;height&quot;:4584,&quot;width&quot;:7166}"/>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1">
  <a:themeElements>
    <a:clrScheme name="自定义 5">
      <a:dk1>
        <a:srgbClr val="000000"/>
      </a:dk1>
      <a:lt1>
        <a:srgbClr val="FFFFFF"/>
      </a:lt1>
      <a:dk2>
        <a:srgbClr val="44546A"/>
      </a:dk2>
      <a:lt2>
        <a:srgbClr val="E7E6E6"/>
      </a:lt2>
      <a:accent1>
        <a:srgbClr val="06A1C6"/>
      </a:accent1>
      <a:accent2>
        <a:srgbClr val="EE3C30"/>
      </a:accent2>
      <a:accent3>
        <a:srgbClr val="9BBB59"/>
      </a:accent3>
      <a:accent4>
        <a:srgbClr val="F39C12"/>
      </a:accent4>
      <a:accent5>
        <a:srgbClr val="C0392B"/>
      </a:accent5>
      <a:accent6>
        <a:srgbClr val="2C3F50"/>
      </a:accent6>
      <a:hlink>
        <a:srgbClr val="0563C1"/>
      </a:hlink>
      <a:folHlink>
        <a:srgbClr val="954F72"/>
      </a:folHlink>
    </a:clrScheme>
    <a:fontScheme name="Temp">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marL="0" marR="0" indent="0" algn="l" defTabSz="685800" rtl="0" eaLnBrk="1" fontAlgn="auto" latinLnBrk="0" hangingPunct="1">
          <a:lnSpc>
            <a:spcPct val="130000"/>
          </a:lnSpc>
          <a:spcBef>
            <a:spcPts val="0"/>
          </a:spcBef>
          <a:spcAft>
            <a:spcPts val="0"/>
          </a:spcAft>
          <a:buClrTx/>
          <a:buSzTx/>
          <a:buFontTx/>
          <a:buNone/>
          <a:defRPr kumimoji="0" sz="2400" b="1" i="0" u="none" strike="noStrike" kern="1200" cap="none" spc="0" normalizeH="0" baseline="0" noProof="0" dirty="0">
            <a:ln>
              <a:noFill/>
            </a:ln>
            <a:solidFill>
              <a:srgbClr val="000000"/>
            </a:solidFill>
            <a:effectLst/>
            <a:uLnTx/>
            <a:uFillTx/>
            <a:latin typeface="Times New Roman" panose="02020603050405020304" pitchFamily="18" charset="0"/>
            <a:ea typeface="微软雅黑" panose="020B0503020204020204" pitchFamily="34" charset="-122"/>
            <a:cs typeface="+mn-cs"/>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微软雅黑</vt:lpstr>
      <vt:lpstr>Times New Roman</vt:lpstr>
      <vt:lpstr>宋体</vt:lpstr>
      <vt:lpstr>Wingdings</vt:lpstr>
      <vt:lpstr>Office Theme</vt:lpstr>
      <vt:lpstr>第五章 欧姆定律</vt:lpstr>
      <vt:lpstr>复习引入</vt:lpstr>
      <vt:lpstr>一、探究电流跟电阻、电压的关系</vt:lpstr>
      <vt:lpstr>一、探究电流跟电阻、电压的关系</vt:lpstr>
      <vt:lpstr>一、探究电流跟电阻、电压的关系</vt:lpstr>
      <vt:lpstr>一、探究电流跟电阻、电压的关系</vt:lpstr>
      <vt:lpstr>一、探究电流跟电阻、电压的关系</vt:lpstr>
      <vt:lpstr>一、探究电流跟电阻、电压的关系</vt:lpstr>
      <vt:lpstr>一、探究电流跟电阻、电压的关系</vt:lpstr>
      <vt:lpstr>一、探究电流跟电阻、电压的关系</vt:lpstr>
      <vt:lpstr>一、探究电流跟电阻、电压的关系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2024-09-16T04:35:53.376</cp:lastPrinted>
  <dcterms:created xsi:type="dcterms:W3CDTF">2024-09-15T20:35:53Z</dcterms:created>
  <dcterms:modified xsi:type="dcterms:W3CDTF">2024-09-15T20:35:55Z</dcterms:modified>
</cp:coreProperties>
</file>