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KGRJOQ+MS-UIGothic"/>
      <p:regular r:id="rId21"/>
    </p:embeddedFont>
    <p:embeddedFont>
      <p:font typeface="HLWDSL+DSSHHK+ArialMT"/>
      <p:regular r:id="rId22"/>
    </p:embeddedFont>
    <p:embeddedFont>
      <p:font typeface="MDFBJW+SEQSRO+MicrosoftYaHei-Bold"/>
      <p:regular r:id="rId23"/>
    </p:embeddedFont>
    <p:embeddedFont>
      <p:font typeface="WWQRBA+BVPSDD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254E-266E-4680-9DDC-C376A56B3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D3879-99F6-49A5-890F-AAC5C18E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D5B35-0F1D-4D2D-9A66-DB199274A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C3263-6CFB-427B-BA37-0A74BC0B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D5132-9A80-4030-91D8-9F022757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90EA7-B568-4EA9-B2C5-B8D756F05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AEAC8B-B3AF-4F4D-B50B-266386DC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BCCBE-435E-46BC-BEC4-9C3ADD3BF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C7E4E-D624-4F8E-8636-E0007607A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060F8-256F-4B1C-BF2A-C08C5C82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DFF08-8B22-4ACB-9790-178ABC7F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433112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KGRJOQ+MS-UIGothic"/>
                <a:cs typeface="KGRJOQ+MS-UIGothic"/>
              </a:rPr>
              <a:t>高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4950">
                <a:solidFill>
                  <a:srgbClr val="000000"/>
                </a:solidFill>
                <a:latin typeface="KGRJOQ+MS-UIGothic"/>
                <a:cs typeface="KGRJOQ+MS-UIGothic"/>
              </a:rPr>
              <a:t>倒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闸</a:t>
            </a:r>
            <a:r>
              <a:rPr sz="4950">
                <a:solidFill>
                  <a:srgbClr val="000000"/>
                </a:solidFill>
                <a:latin typeface="KGRJOQ+MS-UIGothic"/>
                <a:cs typeface="KGRJOQ+MS-UIGothic"/>
              </a:rPr>
              <a:t>操作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4950">
                <a:solidFill>
                  <a:srgbClr val="000000"/>
                </a:solidFill>
                <a:latin typeface="KGRJOQ+MS-UIGothic"/>
                <a:cs typeface="KGRJOQ+MS-UIGothic"/>
              </a:rPr>
              <a:t>程及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KGRJOQ+MS-UIGothic"/>
                <a:cs typeface="KGRJOQ+MS-UIGothic"/>
              </a:rPr>
              <a:t>安全措施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KGRJOQ+MS-UIGothic"/>
                <a:cs typeface="KGRJO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2187765"/>
            <a:ext cx="3100231" cy="1344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LWDSL+DSSHHK+ArialMT"/>
                <a:cs typeface="HLWDSL+DSSHH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高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倒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闸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操作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LWDSL+DSSHHK+ArialMT"/>
                <a:cs typeface="HLWDSL+DSSHH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安全措施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KGRJOQ+MS-UIGothic"/>
                <a:cs typeface="KGRJOQ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MDFBJW+SEQSRO+MicrosoftYaHei-Bold"/>
                <a:cs typeface="MDFBJW+SEQSRO+MicrosoftYaHei-Bold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3307270"/>
            <a:ext cx="2490623" cy="1344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LWDSL+DSSHHK+ArialMT"/>
                <a:cs typeface="HLWDSL+DSSHH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异常情况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LWDSL+DSSHHK+ArialMT"/>
                <a:cs typeface="HLWDSL+DSSHH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培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与演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69634" y="4426775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LWDSL+DSSHHK+ArialMT"/>
                <a:cs typeface="HLWDSL+DSSHH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高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倒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闸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操作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A0237"/>
                </a:solidFill>
                <a:latin typeface="KGRJOQ+MS-UIGothic"/>
                <a:cs typeface="KGRJOQ+MS-UIGothic"/>
              </a:rPr>
              <a:t>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MDFBJW+SEQSRO+MicrosoftYaHei-Bold"/>
                <a:cs typeface="MDFBJW+SEQSRO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高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倒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闸</a:t>
            </a: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操作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操作前准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164000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操作工具和安全用具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核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对设备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状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确保使用的操作工具和安全用具完好无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</a:t>
            </a:r>
          </a:p>
          <a:p>
            <a:pPr marL="2476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符合安全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需要操作的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于正确的状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，如断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路器、隔离开关等。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6310" y="441178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了解操作目的和步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 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检查</a:t>
            </a:r>
            <a:r>
              <a:rPr sz="2300" spc="23">
                <a:solidFill>
                  <a:srgbClr val="0084FF"/>
                </a:solidFill>
                <a:latin typeface="KGRJOQ+MS-UIGothic"/>
                <a:cs typeface="KGRJOQ+MS-UIGothic"/>
              </a:rPr>
              <a:t>操作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0084FF"/>
                </a:solidFill>
                <a:latin typeface="KGRJOQ+MS-UIGothic"/>
                <a:cs typeface="KGRJOQ+MS-UIGothic"/>
              </a:rPr>
              <a:t>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9800" y="501179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明确操作的目的和步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操作。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确保操作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境安全，无妨碍操作的障碍物。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操作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WQRBA+BVPSDD+MicrosoftYaHei"/>
                <a:cs typeface="WWQRBA+BVPSD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WQRBA+BVPSDD+MicrosoftYaHei"/>
                <a:cs typeface="WWQRBA+BVPSD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WQRBA+BVPSDD+MicrosoftYaHei"/>
                <a:cs typeface="WWQRBA+BVPSD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WQRBA+BVPSDD+MicrosoftYaHei"/>
                <a:cs typeface="WWQRBA+BVPSD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遵循操作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顺</a:t>
            </a:r>
            <a:r>
              <a:rPr sz="1550">
                <a:solidFill>
                  <a:srgbClr val="0084FF"/>
                </a:solidFill>
                <a:latin typeface="KGRJOQ+MS-UIGothic"/>
                <a:cs typeface="KGRJOQ+MS-UIGothic"/>
              </a:rPr>
              <a:t>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使用安全防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察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状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态变</a:t>
            </a:r>
            <a:r>
              <a:rPr sz="1550">
                <a:solidFill>
                  <a:srgbClr val="0084FF"/>
                </a:solidFill>
                <a:latin typeface="KGRJOQ+MS-UIGothic"/>
                <a:cs typeface="KGRJOQ+MS-UIGothic"/>
              </a:rPr>
              <a:t>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记录</a:t>
            </a: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操作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1550">
                <a:solidFill>
                  <a:srgbClr val="0084FF"/>
                </a:solidFill>
                <a:latin typeface="KGRJOQ+MS-UIGothic"/>
                <a:cs typeface="KGRJOQ+MS-UIGothic"/>
              </a:rPr>
              <a:t>程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格按照操作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行，不得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跳步或随意更改操作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在操作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程中，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使用安全防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措施，如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手套、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镜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在操作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程中，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密切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态变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化，如有异常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立即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停止操作。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，以便后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操作后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检查设备</a:t>
            </a:r>
            <a:r>
              <a:rPr sz="2000" spc="25">
                <a:solidFill>
                  <a:srgbClr val="FFFFFF"/>
                </a:solidFill>
                <a:latin typeface="KGRJOQ+MS-UIGothic"/>
                <a:cs typeface="KGRJOQ+MS-UIGothic"/>
              </a:rPr>
              <a:t>状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2000" spc="25">
                <a:solidFill>
                  <a:srgbClr val="FFFFFF"/>
                </a:solidFill>
                <a:latin typeface="KGRJOQ+MS-UIGothic"/>
                <a:cs typeface="KGRJOQ+MS-UIGothic"/>
              </a:rPr>
              <a:t>安全措施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2000" spc="25">
                <a:solidFill>
                  <a:srgbClr val="FFFFFF"/>
                </a:solidFill>
                <a:latin typeface="KGRJOQ+MS-UIGothic"/>
                <a:cs typeface="KGRJOQ+MS-UIGothic"/>
              </a:rPr>
              <a:t>操作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2000" spc="25">
                <a:solidFill>
                  <a:srgbClr val="FFFFFF"/>
                </a:solidFill>
                <a:latin typeface="KGRJOQ+MS-UIGothic"/>
                <a:cs typeface="KGRJOQ+MS-UIGothic"/>
              </a:rPr>
              <a:t>告异常情况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认设备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是否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于正确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的状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，如断路器是否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断开、隔离开关是否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合等。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安全措施是否到位，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如接地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是否拆除、警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示牌是否撤离等。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是否准确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，以便后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分析和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异常情况，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时报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相关人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40576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MDFBJW+SEQSRO+MicrosoftYaHei-Bold"/>
                <a:cs typeface="MDFBJW+SEQSRO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安全措施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GRJOQ+MS-UIGothic"/>
                <a:cs typeface="KGRJOQ+MS-UIGothic"/>
              </a:rPr>
              <a:t>操作人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员资质</a:t>
            </a:r>
            <a:r>
              <a:rPr sz="2000" spc="23">
                <a:solidFill>
                  <a:srgbClr val="FFFDFD"/>
                </a:solidFill>
                <a:latin typeface="KGRJOQ+MS-UIGothic"/>
                <a:cs typeface="KGRJOQ+MS-UIGothic"/>
              </a:rPr>
              <a:t>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GRJOQ+MS-UIGothic"/>
                <a:cs typeface="KGRJOQ+MS-UIGothic"/>
              </a:rPr>
              <a:t>操作人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KGRJOQ+MS-UIGothic"/>
                <a:cs typeface="KGRJOQ+MS-UIGothic"/>
              </a:rPr>
              <a:t>安全意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3">
                <a:solidFill>
                  <a:srgbClr val="FFFDFD"/>
                </a:solidFill>
                <a:latin typeface="KGRJOQ+MS-UIGothic"/>
                <a:cs typeface="KGRJOQ+MS-UIGothic"/>
              </a:rPr>
              <a:t>培养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确保操作人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资质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熟悉高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闸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程，并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经过专业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定期开展安全意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教育和培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操作人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的安全意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情况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的能力。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GRJOQ+MS-UIGothic"/>
                <a:cs typeface="KGRJOQ+MS-UIGothic"/>
              </a:rPr>
              <a:t>操作人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KGRJOQ+MS-UIGothic"/>
                <a:cs typeface="KGRJOQ+MS-UIGothic"/>
              </a:rPr>
              <a:t>防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FFFDFD"/>
                </a:solidFill>
                <a:latin typeface="KGRJOQ+MS-UIGothic"/>
                <a:cs typeface="KGRJOQ+MS-UIGothic"/>
              </a:rPr>
              <a:t>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操作人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穿戴符合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定的安全帽、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鞋、防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手套等防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用品，确保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在操作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程中免受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KGRJOQ+MS-UIGothic"/>
                <a:cs typeface="KGRJOQ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300" spc="23">
                <a:solidFill>
                  <a:srgbClr val="0084FF"/>
                </a:solidFill>
                <a:latin typeface="KGRJOQ+MS-UIGothic"/>
                <a:cs typeface="KGRJOQ+MS-UIGothic"/>
              </a:rPr>
              <a:t>操作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0084FF"/>
                </a:solidFill>
                <a:latin typeface="KGRJOQ+MS-UIGothic"/>
                <a:cs typeface="KGRJOQ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格按照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行操作，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避免因操作不当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设备损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坏或人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员伤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设备检查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和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在操作前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行全面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于良好状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于存在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修或更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300" spc="23">
                <a:solidFill>
                  <a:srgbClr val="0084FF"/>
                </a:solidFill>
                <a:latin typeface="KGRJOQ+MS-UIGothic"/>
                <a:cs typeface="KGRJOQ+MS-UIGothic"/>
              </a:rPr>
              <a:t>定期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034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对设备进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防性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定、安全可靠。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境安全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DFBJW+SEQSRO+MicrosoftYaHei-Bold"/>
                <a:cs typeface="MDFBJW+SEQSR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DFBJW+SEQSRO+MicrosoftYaHei-Bold"/>
                <a:cs typeface="MDFBJW+SEQSR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DFBJW+SEQSRO+MicrosoftYaHei-Bold"/>
                <a:cs typeface="MDFBJW+SEQSR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KGRJOQ+MS-UIGothic"/>
                <a:cs typeface="KGRJOQ+MS-UIGothic"/>
              </a:rPr>
              <a:t>作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业环</a:t>
            </a:r>
            <a:r>
              <a:rPr sz="2000" spc="23">
                <a:solidFill>
                  <a:srgbClr val="0084FF"/>
                </a:solidFill>
                <a:latin typeface="KGRJOQ+MS-UIGothic"/>
                <a:cs typeface="KGRJOQ+MS-UIGothic"/>
              </a:rPr>
              <a:t>境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0084FF"/>
                </a:solidFill>
                <a:latin typeface="KGRJOQ+MS-UIGothic"/>
                <a:cs typeface="KGRJOQ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84FF"/>
                </a:solidFill>
                <a:latin typeface="KGRJOQ+MS-UIGothic"/>
                <a:cs typeface="KGRJOQ+MS-UIGothic"/>
              </a:rPr>
              <a:t>境安全措施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84FF"/>
                </a:solidFill>
                <a:latin typeface="KGRJOQ+MS-UIGothic"/>
                <a:cs typeface="KGRJOQ+MS-UIGothic"/>
              </a:rPr>
              <a:t>急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0084FF"/>
                </a:solidFill>
                <a:latin typeface="KGRJOQ+MS-UIGothic"/>
                <a:cs typeface="KGRJOQ+MS-UIGothic"/>
              </a:rPr>
              <a:t>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在操作前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业环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估，确保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境安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全、无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果采取相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境安全措施，如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置警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、警示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等，确保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程不受外界干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制定完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案，以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便在遇到突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情况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迅速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采取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措施，保障人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MDFBJW+SEQSRO+MicrosoftYaHei-Bold"/>
                <a:cs typeface="MDFBJW+SEQSRO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异常情况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异常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0084FF"/>
                </a:solidFill>
                <a:latin typeface="KGRJOQ+MS-UIGothic"/>
                <a:cs typeface="KGRJOQ+MS-UIGothic"/>
              </a:rPr>
              <a:t>故障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0084FF"/>
                </a:solidFill>
                <a:latin typeface="KGRJOQ+MS-UIGothic"/>
                <a:cs typeface="KGRJOQ+MS-UIGothic"/>
              </a:rPr>
              <a:t>失灵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0084FF"/>
                </a:solidFill>
                <a:latin typeface="KGRJOQ+MS-UIGothic"/>
                <a:cs typeface="KGRJOQ+MS-UIGothic"/>
              </a:rPr>
              <a:t>漏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1985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立即停止操作，保持冷静，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异常情况，如出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火花、烟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、异常声音等，及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时报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告并等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在确保安全的前提下，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急停止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通知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相关人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和修复。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不要接触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外壳，尽快断开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源，并通知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异常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人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受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人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失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人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情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异常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立即停止操作，将受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移至安全区域，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要的急救措施，并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拨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打急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立即停止操作，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行教育或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处罚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，确保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其不再影响操作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并关注情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异常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行心理疏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整工作安排，避免影响操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作安全。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境异常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天气突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3797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如遇雷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、暴雨、大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劣天气，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立即停止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操作，并采取相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的防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地安全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隐</a:t>
            </a:r>
            <a:r>
              <a:rPr sz="2300">
                <a:solidFill>
                  <a:srgbClr val="0084FF"/>
                </a:solidFill>
                <a:latin typeface="KGRJOQ+MS-UIGothic"/>
                <a:cs typeface="KGRJOQ+MS-UIGothic"/>
              </a:rPr>
              <a:t>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地周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是否存在滑倒、触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等安全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患，及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排除或采取防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4036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KGRJOQ+MS-UIGothic"/>
                <a:cs typeface="KGRJOQ+MS-UIGothic"/>
              </a:rPr>
              <a:t>噪音、振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动过</a:t>
            </a:r>
            <a:r>
              <a:rPr sz="2300">
                <a:solidFill>
                  <a:srgbClr val="0084FF"/>
                </a:solidFill>
                <a:latin typeface="KGRJOQ+MS-UIGothic"/>
                <a:cs typeface="KGRJOQ+MS-UIGothic"/>
              </a:rPr>
              <a:t>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佩戴合适的耳塞、减震鞋等防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用品，确保操作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GRJOQ+MS-UIGothic"/>
                <a:cs typeface="KGRJOQ+MS-UIGothic"/>
              </a:rPr>
              <a:t>的听力、足部健康。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47434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MDFBJW+SEQSRO+MicrosoftYaHei-Bold"/>
                <a:cs typeface="MDFBJW+SEQSRO+MicrosoftYaHei-Bold"/>
              </a:rPr>
              <a:t>04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培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5400">
                <a:solidFill>
                  <a:srgbClr val="000000"/>
                </a:solidFill>
                <a:latin typeface="KGRJOQ+MS-UIGothic"/>
                <a:cs typeface="KGRJOQ+MS-UIGothic"/>
              </a:rPr>
              <a:t>与演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 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培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84FF"/>
                </a:solidFill>
                <a:latin typeface="KGRJOQ+MS-UIGothic"/>
                <a:cs typeface="KGRJOQ+MS-UIGothic"/>
              </a:rPr>
              <a:t>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09725" y="2105655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倒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闸</a:t>
            </a: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操作基本知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操作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0084FF"/>
                </a:solidFill>
                <a:latin typeface="KGRJOQ+MS-UIGothic"/>
                <a:cs typeface="KGRJOQ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解倒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闸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操作的基本概念、目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的和意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，以及其在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力系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12001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中的重要地位。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重点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述倒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闸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操作的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准，包括操作流程、注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和安全要求等。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高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开关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安全防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0084FF"/>
                </a:solidFill>
                <a:latin typeface="KGRJOQ+MS-UIGothic"/>
                <a:cs typeface="KGRJOQ+MS-UIGothic"/>
              </a:rPr>
              <a:t>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开关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在倒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闸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操作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采取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构和工作原理，包括断路器、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的安全防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措施，如穿戴防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032000" y="567738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隔离开关等。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389619" y="5865983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RJOQ+MS-UIGothic"/>
                <a:cs typeface="KGRJOQ+MS-UIGothic"/>
              </a:rPr>
              <a:t>用品、使用安全工器具等。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https://d.book118.com/545343311240011104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KGRJOQ+MS-UIGothic</vt:lpstr>
      <vt:lpstr>SimSun</vt:lpstr>
      <vt:lpstr>HLWDSL+DSSHHK+ArialMT</vt:lpstr>
      <vt:lpstr>Times New Roman</vt:lpstr>
      <vt:lpstr>MDFBJW+SEQSRO+MicrosoftYaHei-Bold</vt:lpstr>
      <vt:lpstr>WWQRBA+BVPSDD+MicrosoftYaHei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2024-09-14T15:03:22.289</cp:lastPrinted>
  <dcterms:created xsi:type="dcterms:W3CDTF">2024-09-14T07:03:22Z</dcterms:created>
  <dcterms:modified xsi:type="dcterms:W3CDTF">2024-09-14T07:03:23Z</dcterms:modified>
</cp:coreProperties>
</file>