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OQLMH+MS-UIGothic"/>
      <p:regular r:id="rId15"/>
    </p:embeddedFont>
    <p:embeddedFont>
      <p:font typeface="NWEVQI+THQINI+MicrosoftYaHei"/>
      <p:regular r:id="rId16"/>
    </p:embeddedFont>
    <p:embeddedFont>
      <p:font typeface="ILBGPD+SDTRGI+ArialMT"/>
      <p:regular r:id="rId17"/>
    </p:embeddedFont>
    <p:embeddedFont>
      <p:font typeface="JMORKV+MGBTTP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9DE49-1E61-4697-882F-F64226021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7BC4B-0573-46FC-A27C-A2A5E51F6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7E405-B123-40C9-A0FF-64D3185E0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5D008-A5CC-4A15-BE2B-7ACED1852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A99649-1E25-4F61-A87E-7D8A2AA7F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885506-7445-42FB-8F53-90AB3FE6E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9D6DC3-05DD-4B7D-A23B-E5D1AF7B5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2F37B-5B65-4C63-953C-9859BA1DC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5853D-1F98-4749-A6AB-E1FA8929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E7B8B-DF08-4F51-ABB5-75914C15E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6E05C-A254-41F0-AD16-C5E7DFA2F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12120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1509" y="2390025"/>
            <a:ext cx="6600825" cy="2326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DOQLMH+MS-UIGothic"/>
                <a:cs typeface="DOQLMH+MS-UIGothic"/>
              </a:rPr>
              <a:t>第六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节长</a:t>
            </a:r>
            <a:r>
              <a:rPr sz="4950">
                <a:solidFill>
                  <a:srgbClr val="4E1B04"/>
                </a:solidFill>
                <a:latin typeface="DOQLMH+MS-UIGothic"/>
                <a:cs typeface="DOQLMH+MS-UIGothic"/>
              </a:rPr>
              <a:t>江中下游平</a:t>
            </a:r>
          </a:p>
          <a:p>
            <a:pPr marL="0" marR="0">
              <a:lnSpc>
                <a:spcPts val="4950"/>
              </a:lnSpc>
              <a:spcBef>
                <a:spcPts val="989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DOQLMH+MS-UIGothic"/>
                <a:cs typeface="DOQLMH+MS-UIGothic"/>
              </a:rPr>
              <a:t>原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4E1B04"/>
                </a:solidFill>
                <a:latin typeface="DOQLMH+MS-UIGothic"/>
                <a:cs typeface="DOQLMH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4099132"/>
            <a:ext cx="3725887" cy="4035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02"/>
              </a:lnSpc>
              <a:spcBef>
                <a:spcPct val="0"/>
              </a:spcBef>
              <a:spcAft>
                <a:spcPct val="0"/>
              </a:spcAft>
            </a:pPr>
            <a:r>
              <a:rPr sz="1250" spc="15">
                <a:solidFill>
                  <a:srgbClr val="4E1B04"/>
                </a:solidFill>
                <a:latin typeface="NWEVQI+THQINI+MicrosoftYaHei"/>
                <a:cs typeface="NWEVQI+THQINI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NWEVQI+THQINI+MicrosoftYaHei"/>
                <a:cs typeface="NWEVQI+THQINI+MicrosoftYaHei"/>
              </a:rPr>
              <a:t> </a:t>
            </a:r>
            <a:r>
              <a:rPr sz="1250" spc="10">
                <a:solidFill>
                  <a:srgbClr val="4E1B04"/>
                </a:solidFill>
                <a:latin typeface="NWEVQI+THQINI+MicrosoftYaHei"/>
                <a:cs typeface="NWEVQI+THQINI+MicrosoftYaHei"/>
              </a:rPr>
              <a:t>FIRST </a:t>
            </a:r>
            <a:r>
              <a:rPr sz="1250" spc="15">
                <a:solidFill>
                  <a:srgbClr val="4E1B04"/>
                </a:solidFill>
                <a:latin typeface="NWEVQI+THQINI+MicrosoftYaHei"/>
                <a:cs typeface="NWEVQI+THQINI+MicrosoftYaHei"/>
              </a:rPr>
              <a:t>LESSON</a:t>
            </a:r>
            <a:r>
              <a:rPr sz="1250" spc="10">
                <a:solidFill>
                  <a:srgbClr val="4E1B04"/>
                </a:solidFill>
                <a:latin typeface="NWEVQI+THQINI+MicrosoftYaHei"/>
                <a:cs typeface="NWEVQI+THQINI+MicrosoftYaHei"/>
              </a:rPr>
              <a:t> </a:t>
            </a:r>
            <a:r>
              <a:rPr sz="1250" spc="20">
                <a:solidFill>
                  <a:srgbClr val="4E1B04"/>
                </a:solidFill>
                <a:latin typeface="NWEVQI+THQINI+MicrosoftYaHei"/>
                <a:cs typeface="NWEVQI+THQINI+MicrosoftYaHei"/>
              </a:rPr>
              <a:t>OF</a:t>
            </a:r>
            <a:r>
              <a:rPr sz="1250">
                <a:solidFill>
                  <a:srgbClr val="4E1B04"/>
                </a:solidFill>
                <a:latin typeface="NWEVQI+THQINI+MicrosoftYaHei"/>
                <a:cs typeface="NWEVQI+THQINI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NWEVQI+THQINI+MicrosoftYaHei"/>
                <a:cs typeface="NWEVQI+THQINI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NWEVQI+THQINI+MicrosoftYaHei"/>
                <a:cs typeface="NWEVQI+THQINI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NWEVQI+THQINI+MicrosoftYaHei"/>
                <a:cs typeface="NWEVQI+THQINI+MicrosoftYaHei"/>
              </a:rPr>
              <a:t>SCHOOL</a:t>
            </a:r>
            <a:r>
              <a:rPr sz="1250">
                <a:solidFill>
                  <a:srgbClr val="4E1B04"/>
                </a:solidFill>
                <a:latin typeface="NWEVQI+THQINI+MicrosoftYaHei"/>
                <a:cs typeface="NWEVQI+THQINI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NWEVQI+THQINI+MicrosoftYaHei"/>
                <a:cs typeface="NWEVQI+THQINI+MicrosoftYaHei"/>
              </a:rPr>
              <a:t>YEAR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50659" y="244113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ILBGPD+SDTRGI+ArialMT"/>
                <a:cs typeface="ILBGPD+SDTRGI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DOQLMH+MS-UIGothic"/>
                <a:cs typeface="DOQLMH+MS-UIGothic"/>
              </a:rPr>
              <a:t>自然地理特征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0659" y="2953575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ILBGPD+SDTRGI+ArialMT"/>
                <a:cs typeface="ILBGPD+SDTRGI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农业发</a:t>
            </a:r>
            <a:r>
              <a:rPr sz="2400">
                <a:solidFill>
                  <a:srgbClr val="4E1B04"/>
                </a:solidFill>
                <a:latin typeface="DOQLMH+MS-UIGothic"/>
                <a:cs typeface="DOQLMH+MS-UIGothic"/>
              </a:rPr>
              <a:t>展状况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0659" y="346602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ILBGPD+SDTRGI+ArialMT"/>
                <a:cs typeface="ILBGPD+SDTRGI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经济发</a:t>
            </a:r>
            <a:r>
              <a:rPr sz="2400">
                <a:solidFill>
                  <a:srgbClr val="4E1B04"/>
                </a:solidFill>
                <a:latin typeface="DOQLMH+MS-UIGothic"/>
                <a:cs typeface="DOQLMH+MS-UIGothic"/>
              </a:rPr>
              <a:t>展状况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0659" y="3977195"/>
            <a:ext cx="5491422" cy="12958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ILBGPD+SDTRGI+ArialMT"/>
                <a:cs typeface="ILBGPD+SDTRGI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长</a:t>
            </a:r>
            <a:r>
              <a:rPr sz="2400">
                <a:solidFill>
                  <a:srgbClr val="4E1B04"/>
                </a:solidFill>
                <a:latin typeface="DOQLMH+MS-UIGothic"/>
                <a:cs typeface="DOQLMH+MS-UIGothic"/>
              </a:rPr>
              <a:t>江中下游平原面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4E1B04"/>
                </a:solidFill>
                <a:latin typeface="DOQLMH+MS-UIGothic"/>
                <a:cs typeface="DOQLMH+MS-UIGothic"/>
              </a:rPr>
              <a:t>的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4E1B04"/>
                </a:solidFill>
                <a:latin typeface="DOQLMH+MS-UIGothic"/>
                <a:cs typeface="DOQLMH+MS-UIGothic"/>
              </a:rPr>
              <a:t>与挑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ILBGPD+SDTRGI+ArialMT"/>
                <a:cs typeface="ILBGPD+SDTRGI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DOQLMH+MS-UIGothic"/>
                <a:cs typeface="DOQLMH+MS-UIGothic"/>
              </a:rPr>
              <a:t>相关政策与措施建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JMORKV+MGBTTP+MicrosoftYaHei-Bold"/>
                <a:cs typeface="JMORKV+MGBTTP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725" y="2978761"/>
            <a:ext cx="5429250" cy="2114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长</a:t>
            </a:r>
            <a:r>
              <a:rPr sz="4500">
                <a:solidFill>
                  <a:srgbClr val="4E1B04"/>
                </a:solidFill>
                <a:latin typeface="DOQLMH+MS-UIGothic"/>
                <a:cs typeface="DOQLMH+MS-UIGothic"/>
              </a:rPr>
              <a:t>江中下游平原概</a:t>
            </a:r>
          </a:p>
          <a:p>
            <a:pPr marL="2000250" marR="0">
              <a:lnSpc>
                <a:spcPts val="4500"/>
              </a:lnSpc>
              <a:spcBef>
                <a:spcPts val="90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DOQLMH+MS-UIGothic"/>
                <a:cs typeface="DOQLMH+MS-UIGothic"/>
              </a:rPr>
              <a:t>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OQLMH+MS-UIGothic"/>
                <a:cs typeface="DOQLMH+MS-UIGothic"/>
              </a:rPr>
              <a:t>地理位置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JMORKV+MGBTTP+MicrosoftYaHei-Bold"/>
                <a:cs typeface="JMORKV+MGBTT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5880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DOQLMH+MS-UIGothic"/>
                <a:cs typeface="DOQLMH+MS-UIGothic"/>
              </a:rPr>
              <a:t>江中下游平原位于中国中部，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东临东</a:t>
            </a:r>
            <a:r>
              <a:rPr sz="1350">
                <a:solidFill>
                  <a:srgbClr val="000000"/>
                </a:solidFill>
                <a:latin typeface="DOQLMH+MS-UIGothic"/>
                <a:cs typeface="DOQLMH+MS-UIGothic"/>
              </a:rPr>
              <a:t>海，西至巫山，南至南岭，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OQLMH+MS-UIGothic"/>
                <a:cs typeface="DOQLMH+MS-UIGothic"/>
              </a:rPr>
              <a:t>北至淮河。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JMORKV+MGBTTP+MicrosoftYaHei-Bold"/>
                <a:cs typeface="JMORKV+MGBTTP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00000"/>
                </a:solidFill>
                <a:latin typeface="DOQLMH+MS-UIGothic"/>
                <a:cs typeface="DOQLMH+MS-UIGothic"/>
              </a:rPr>
              <a:t>地区包括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DOQLMH+MS-UIGothic"/>
                <a:cs typeface="DOQLMH+MS-UIGothic"/>
              </a:rPr>
              <a:t>江沿岸的平原、江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汉</a:t>
            </a:r>
            <a:r>
              <a:rPr sz="1350">
                <a:solidFill>
                  <a:srgbClr val="000000"/>
                </a:solidFill>
                <a:latin typeface="DOQLMH+MS-UIGothic"/>
                <a:cs typeface="DOQLMH+MS-UIGothic"/>
              </a:rPr>
              <a:t>平原、洞庭湖平原和鄱阳湖平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OQLMH+MS-UIGothic"/>
                <a:cs typeface="DOQLMH+MS-UIGothic"/>
              </a:rPr>
              <a:t>原等。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4E1B04"/>
                </a:solidFill>
                <a:latin typeface="DOQLMH+MS-UIGothic"/>
                <a:cs typeface="DOQLMH+MS-UIGothic"/>
              </a:rPr>
              <a:t>成与特点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江中下游平原主要由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江及其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支流冲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而成，地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平坦，土壤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肥沃。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198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地区气候温和，雨量充沛，四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季分明，适合种植多种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农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作物。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江中下游平原是中国重要的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农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基地之一，也是中国人口最密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集、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达的地区之一。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4E1B04"/>
                </a:solidFill>
                <a:latin typeface="DOQLMH+MS-UIGothic"/>
                <a:cs typeface="DOQLMH+MS-UIGothic"/>
              </a:rPr>
              <a:t>史与文化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江中下游平原是中国文明的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源地之一，有着悠久的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史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和文化。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地区有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迹和名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古迹，如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苏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州园林、杭州西湖、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鹤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楼等。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江中下游平原的文化底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蕴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富，包括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诗词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画、音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形式，以及各种地方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曲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和民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间艺术</a:t>
            </a:r>
            <a:r>
              <a:rPr sz="1500">
                <a:solidFill>
                  <a:srgbClr val="FFFFFF"/>
                </a:solidFill>
                <a:latin typeface="DOQLMH+MS-UIGothic"/>
                <a:cs typeface="DOQLM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JMORKV+MGBTTP+MicrosoftYaHei-Bold"/>
                <a:cs typeface="JMORKV+MGBTTP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92225" y="297876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DOQLMH+MS-UIGothic"/>
                <a:cs typeface="DOQLMH+MS-UIGothic"/>
              </a:rPr>
              <a:t>自然地理特征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OQLMH+MS-UIGothic"/>
                <a:cs typeface="DOQLMH+MS-UIGothic"/>
              </a:rPr>
              <a:t>地形地貌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DOQLMH+MS-UIGothic"/>
                <a:cs typeface="DOQLMH+MS-UIGothic"/>
              </a:rPr>
              <a:t>河流冲</a:t>
            </a:r>
            <a:r>
              <a:rPr sz="2300" spc="23">
                <a:solidFill>
                  <a:srgbClr val="4E1B04"/>
                </a:solidFill>
                <a:latin typeface="SimSun"/>
                <a:cs typeface="SimSun"/>
              </a:rPr>
              <a:t>积</a:t>
            </a:r>
            <a:r>
              <a:rPr sz="2300" spc="25">
                <a:solidFill>
                  <a:srgbClr val="4E1B04"/>
                </a:solidFill>
                <a:latin typeface="DOQLMH+MS-UIGothic"/>
                <a:cs typeface="DOQLMH+MS-UIGothic"/>
              </a:rPr>
              <a:t>平原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地区是由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江、黄河等大河冲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DOQLMH+MS-UIGothic"/>
                <a:cs typeface="DOQLMH+MS-UIGothic"/>
              </a:rPr>
              <a:t>地</a:t>
            </a: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势</a:t>
            </a:r>
            <a:r>
              <a:rPr sz="2300" spc="25">
                <a:solidFill>
                  <a:srgbClr val="4E1B04"/>
                </a:solidFill>
                <a:latin typeface="DOQLMH+MS-UIGothic"/>
                <a:cs typeface="DOQLMH+MS-UIGothic"/>
              </a:rPr>
              <a:t>平坦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14894" y="2354318"/>
            <a:ext cx="32844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形成的平原，河网密布，湖泊众多。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6094" y="2820408"/>
            <a:ext cx="3250429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01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江中下游平原地区地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低平，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大部分地区海拔在</a:t>
            </a:r>
            <a:r>
              <a:rPr sz="1500">
                <a:solidFill>
                  <a:srgbClr val="000000"/>
                </a:solidFill>
                <a:latin typeface="NWEVQI+THQINI+MicrosoftYaHei"/>
                <a:cs typeface="NWEVQI+THQINI+MicrosoftYaHei"/>
              </a:rPr>
              <a:t>50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米以下，相</a:t>
            </a:r>
          </a:p>
          <a:p>
            <a:pPr marL="1142999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高差不超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WEVQI+THQINI+MicrosoftYaHei"/>
                <a:cs typeface="NWEVQI+THQINI+MicrosoftYaHei"/>
              </a:rPr>
              <a:t>20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DOQLMH+MS-UIGothic"/>
                <a:cs typeface="DOQLMH+MS-UIGothic"/>
              </a:rPr>
              <a:t>湖泊与湿地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平原上分布着大量的湖泊和湿地，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是重要的生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和自然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OQLMH+MS-UIGothic"/>
                <a:cs typeface="DOQLMH+MS-UIGothic"/>
              </a:rPr>
              <a:t>气候条件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MORKV+MGBTTP+MicrosoftYaHei-Bold"/>
                <a:cs typeface="JMORKV+MGBTT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MORKV+MGBTTP+MicrosoftYaHei-Bold"/>
                <a:cs typeface="JMORKV+MGBTTP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MORKV+MGBTTP+MicrosoftYaHei-Bold"/>
                <a:cs typeface="JMORKV+MGBTTP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E1B04"/>
                </a:solidFill>
                <a:latin typeface="SimSun"/>
                <a:cs typeface="SimSun"/>
              </a:rPr>
              <a:t>亚热带</a:t>
            </a:r>
            <a:r>
              <a:rPr sz="2000" spc="23">
                <a:solidFill>
                  <a:srgbClr val="4E1B04"/>
                </a:solidFill>
                <a:latin typeface="DOQLMH+MS-UIGothic"/>
                <a:cs typeface="DOQLMH+MS-UIGothic"/>
              </a:rPr>
              <a:t>湿</a:t>
            </a:r>
            <a:r>
              <a:rPr sz="2000" spc="25">
                <a:solidFill>
                  <a:srgbClr val="4E1B04"/>
                </a:solidFill>
                <a:latin typeface="SimSun"/>
                <a:cs typeface="SimSun"/>
              </a:rPr>
              <a:t>润</a:t>
            </a:r>
            <a:r>
              <a:rPr sz="2000" spc="23">
                <a:solidFill>
                  <a:srgbClr val="4E1B04"/>
                </a:solidFill>
                <a:latin typeface="DOQLMH+MS-UIGothic"/>
                <a:cs typeface="DOQLMH+MS-UIGothic"/>
              </a:rPr>
              <a:t>气候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E1B04"/>
                </a:solidFill>
                <a:latin typeface="DOQLMH+MS-UIGothic"/>
                <a:cs typeface="DOQLMH+MS-UIGothic"/>
              </a:rPr>
              <a:t>梅雨季</a:t>
            </a:r>
            <a:r>
              <a:rPr sz="2000">
                <a:solidFill>
                  <a:srgbClr val="4E1B04"/>
                </a:solidFill>
                <a:latin typeface="SimSun"/>
                <a:cs typeface="SimSun"/>
              </a:rPr>
              <a:t>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E1B04"/>
                </a:solidFill>
                <a:latin typeface="DOQLMH+MS-UIGothic"/>
                <a:cs typeface="DOQLMH+MS-UIGothic"/>
              </a:rPr>
              <a:t>伏旱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江中下游平原属于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亚热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气候区，四季分明，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降水丰沛。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7411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每年</a:t>
            </a:r>
            <a:r>
              <a:rPr sz="1500">
                <a:solidFill>
                  <a:srgbClr val="000000"/>
                </a:solidFill>
                <a:latin typeface="NWEVQI+THQINI+MicrosoftYaHei"/>
                <a:cs typeface="NWEVQI+THQINI+MicrosoftYaHei"/>
              </a:rPr>
              <a:t>6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月至</a:t>
            </a:r>
            <a:r>
              <a:rPr sz="1500">
                <a:solidFill>
                  <a:srgbClr val="000000"/>
                </a:solidFill>
                <a:latin typeface="NWEVQI+THQINI+MicrosoftYaHei"/>
                <a:cs typeface="NWEVQI+THQINI+MicrosoftYaHei"/>
              </a:rPr>
              <a:t>7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月，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地区会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迎来梅雨季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，持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阴雨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天气，降水量大。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WEVQI+THQINI+MicrosoftYaHei"/>
                <a:cs typeface="NWEVQI+THQINI+MicrosoftYaHei"/>
              </a:rPr>
              <a:t>7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月至</a:t>
            </a:r>
            <a:r>
              <a:rPr sz="1500">
                <a:solidFill>
                  <a:srgbClr val="000000"/>
                </a:solidFill>
                <a:latin typeface="NWEVQI+THQINI+MicrosoftYaHei"/>
                <a:cs typeface="NWEVQI+THQINI+MicrosoftYaHei"/>
              </a:rPr>
              <a:t>8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江中下游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地区可能会出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伏旱天气，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气温高、降水少。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OQLMH+MS-UIGothic"/>
                <a:cs typeface="DOQLMH+MS-UIGothic"/>
              </a:rPr>
              <a:t>水文状况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长</a:t>
            </a:r>
            <a:r>
              <a:rPr sz="2300" spc="25">
                <a:solidFill>
                  <a:srgbClr val="4E1B04"/>
                </a:solidFill>
                <a:latin typeface="DOQLMH+MS-UIGothic"/>
                <a:cs typeface="DOQLMH+MS-UIGothic"/>
              </a:rPr>
              <a:t>江干流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DOQLMH+MS-UIGothic"/>
                <a:cs typeface="DOQLMH+MS-UIGothic"/>
              </a:rPr>
              <a:t>湖泊与水系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DOQLMH+MS-UIGothic"/>
                <a:cs typeface="DOQLMH+MS-UIGothic"/>
              </a:rPr>
              <a:t>水</a:t>
            </a: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资</a:t>
            </a:r>
            <a:r>
              <a:rPr sz="2300" spc="23">
                <a:solidFill>
                  <a:srgbClr val="4E1B04"/>
                </a:solidFill>
                <a:latin typeface="DOQLMH+MS-UIGothic"/>
                <a:cs typeface="DOQLMH+MS-UIGothic"/>
              </a:rPr>
              <a:t>源丰富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江自上游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入中下游平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原，水流平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，泥沙淤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形成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宽阔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的河漫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滩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地区湖泊众多，水系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达，与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江相交形成复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的河网。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江中下游平原水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源丰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富，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对农业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、工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和生活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用水具有重要意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DOQLMH+MS-UIGothic"/>
                <a:cs typeface="DOQLM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https://d.book118.com/546012120023010103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DOQLMH+MS-UIGothic</vt:lpstr>
      <vt:lpstr>SimSun</vt:lpstr>
      <vt:lpstr>NWEVQI+THQINI+MicrosoftYaHei</vt:lpstr>
      <vt:lpstr>ILBGPD+SDTRGI+ArialMT</vt:lpstr>
      <vt:lpstr>Times New Roman</vt:lpstr>
      <vt:lpstr>JMORKV+MGBTTP+MicrosoftYaHei-Bold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2024-09-28T07:26:30.688</cp:lastPrinted>
  <dcterms:created xsi:type="dcterms:W3CDTF">2024-09-27T23:26:30Z</dcterms:created>
  <dcterms:modified xsi:type="dcterms:W3CDTF">2024-09-27T23:26:31Z</dcterms:modified>
</cp:coreProperties>
</file>