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BF07BC8-CD48-4DFC-AFF4-78FACD93B1E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 name="PlaceHolder 1"/>
          <p:cNvSpPr>
            <a:spLocks noGrp="1"/>
          </p:cNvSpPr>
          <p:nvPr>
            <p:ph type="sldImg"/>
          </p:nvPr>
        </p:nvSpPr>
        <p:spPr>
          <a:xfrm>
            <a:off x="685800" y="1143000"/>
            <a:ext cx="5486040" cy="3085920"/>
          </a:xfrm>
          <a:prstGeom prst="rect">
            <a:avLst/>
          </a:prstGeom>
          <a:ln w="0">
            <a:noFill/>
          </a:ln>
        </p:spPr>
      </p:sp>
      <p:sp>
        <p:nvSpPr>
          <p:cNvPr id="42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3" name="PlaceHolder 1"/>
          <p:cNvSpPr>
            <a:spLocks noGrp="1"/>
          </p:cNvSpPr>
          <p:nvPr>
            <p:ph type="sldImg"/>
          </p:nvPr>
        </p:nvSpPr>
        <p:spPr>
          <a:xfrm>
            <a:off x="685800" y="1143000"/>
            <a:ext cx="5486040" cy="3085920"/>
          </a:xfrm>
          <a:prstGeom prst="rect">
            <a:avLst/>
          </a:prstGeom>
          <a:ln w="0">
            <a:noFill/>
          </a:ln>
        </p:spPr>
      </p:sp>
      <p:sp>
        <p:nvSpPr>
          <p:cNvPr id="42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sldImg"/>
          </p:nvPr>
        </p:nvSpPr>
        <p:spPr>
          <a:xfrm>
            <a:off x="685800" y="1143000"/>
            <a:ext cx="5486040" cy="3085920"/>
          </a:xfrm>
          <a:prstGeom prst="rect">
            <a:avLst/>
          </a:prstGeom>
          <a:ln w="0">
            <a:noFill/>
          </a:ln>
        </p:spPr>
      </p:sp>
      <p:sp>
        <p:nvSpPr>
          <p:cNvPr id="42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9" name="PlaceHolder 1"/>
          <p:cNvSpPr>
            <a:spLocks noGrp="1"/>
          </p:cNvSpPr>
          <p:nvPr>
            <p:ph type="sldImg"/>
          </p:nvPr>
        </p:nvSpPr>
        <p:spPr>
          <a:xfrm>
            <a:off x="685800" y="1143000"/>
            <a:ext cx="5486040" cy="3085920"/>
          </a:xfrm>
          <a:prstGeom prst="rect">
            <a:avLst/>
          </a:prstGeom>
          <a:ln w="0">
            <a:noFill/>
          </a:ln>
        </p:spPr>
      </p:sp>
      <p:sp>
        <p:nvSpPr>
          <p:cNvPr id="43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2" name="PlaceHolder 1"/>
          <p:cNvSpPr>
            <a:spLocks noGrp="1"/>
          </p:cNvSpPr>
          <p:nvPr>
            <p:ph type="sldImg"/>
          </p:nvPr>
        </p:nvSpPr>
        <p:spPr>
          <a:xfrm>
            <a:off x="685800" y="1143000"/>
            <a:ext cx="5486040" cy="3085920"/>
          </a:xfrm>
          <a:prstGeom prst="rect">
            <a:avLst/>
          </a:prstGeom>
          <a:ln w="0">
            <a:noFill/>
          </a:ln>
        </p:spPr>
      </p:sp>
      <p:sp>
        <p:nvSpPr>
          <p:cNvPr id="43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5" name="PlaceHolder 1"/>
          <p:cNvSpPr>
            <a:spLocks noGrp="1"/>
          </p:cNvSpPr>
          <p:nvPr>
            <p:ph type="sldImg"/>
          </p:nvPr>
        </p:nvSpPr>
        <p:spPr>
          <a:xfrm>
            <a:off x="685800" y="1143000"/>
            <a:ext cx="5486040" cy="3085920"/>
          </a:xfrm>
          <a:prstGeom prst="rect">
            <a:avLst/>
          </a:prstGeom>
          <a:ln w="0">
            <a:noFill/>
          </a:ln>
        </p:spPr>
      </p:sp>
      <p:sp>
        <p:nvSpPr>
          <p:cNvPr id="43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43D695-ACA6-4C37-8C91-A75EA5D88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0101C-2444-49E5-B72E-C2A73E060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304ADC-92B1-4F35-B282-4C9608FA45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32BE22-6387-449D-8F46-7311AC1CF3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15DFD4-790E-4A9D-AF71-466C8518EE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D290FA-A2BE-4205-B381-8F9649C05C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32A4A2-A01B-4E98-967E-DD94CAACCE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0FA1B5-A1DA-45F5-B915-17CD344D9E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5049C8-CD88-4B54-AB70-8C551AECE4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695E38-4F11-41A2-818A-DA147810A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6C0E0D-1675-4815-80ED-2ADF5D0C2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88D4AA6-9F6B-4ADE-9C26-BC7E05909EB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CCEB523-DA9A-4DAE-B212-E22D7EECB74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024032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72" name="图片 14"/>
          <p:cNvPicPr/>
          <p:nvPr/>
        </p:nvPicPr>
        <p:blipFill>
          <a:blip r:embed="rId2"/>
          <a:srcRect l="55164" t="24997" r="27493" b="38720"/>
          <a:stretch>
            <a:fillRect/>
          </a:stretch>
        </p:blipFill>
        <p:spPr>
          <a:xfrm>
            <a:off x="2731680" y="1994400"/>
            <a:ext cx="6484680" cy="5652000"/>
          </a:xfrm>
          <a:prstGeom prst="rect">
            <a:avLst/>
          </a:prstGeom>
          <a:ln w="0">
            <a:noFill/>
          </a:ln>
        </p:spPr>
      </p:pic>
      <p:pic>
        <p:nvPicPr>
          <p:cNvPr id="73" name="图片 26"/>
          <p:cNvPicPr/>
          <p:nvPr/>
        </p:nvPicPr>
        <p:blipFill>
          <a:blip r:embed="rId2"/>
          <a:srcRect l="5562" r="58211" b="25947"/>
          <a:stretch>
            <a:fillRect/>
          </a:stretch>
        </p:blipFill>
        <p:spPr>
          <a:xfrm>
            <a:off x="1838520" y="804960"/>
            <a:ext cx="3520080" cy="2998080"/>
          </a:xfrm>
          <a:prstGeom prst="rect">
            <a:avLst/>
          </a:prstGeom>
          <a:ln w="0">
            <a:noFill/>
          </a:ln>
        </p:spPr>
      </p:pic>
      <p:sp>
        <p:nvSpPr>
          <p:cNvPr id="74"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印刷行业安全生产规章制度培训</a:t>
            </a:r>
            <a:endParaRPr lang="en-US" sz="6000" b="0" strike="noStrike" spc="-1">
              <a:solidFill>
                <a:schemeClr val="dk1"/>
              </a:solidFill>
              <a:latin typeface="Arial"/>
            </a:endParaRPr>
          </a:p>
        </p:txBody>
      </p:sp>
      <p:sp>
        <p:nvSpPr>
          <p:cNvPr id="75"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6"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pic>
        <p:nvPicPr>
          <p:cNvPr id="77" name="图片 24"/>
          <p:cNvPicPr/>
          <p:nvPr/>
        </p:nvPicPr>
        <p:blipFill>
          <a:blip r:embed="rId3"/>
          <a:srcRect l="84397"/>
          <a:stretch>
            <a:fillRect/>
          </a:stretch>
        </p:blipFill>
        <p:spPr>
          <a:xfrm>
            <a:off x="9623520" y="0"/>
            <a:ext cx="2567880" cy="6857640"/>
          </a:xfrm>
          <a:prstGeom prst="rect">
            <a:avLst/>
          </a:prstGeom>
          <a:ln w="0">
            <a:noFill/>
          </a:ln>
        </p:spPr>
      </p:pic>
      <p:pic>
        <p:nvPicPr>
          <p:cNvPr id="78" name="图片 4"/>
          <p:cNvPicPr/>
          <p:nvPr/>
        </p:nvPicPr>
        <p:blipFill>
          <a:blip r:embed="rId3"/>
          <a:srcRect r="81819"/>
          <a:stretch>
            <a:fillRect/>
          </a:stretch>
        </p:blipFill>
        <p:spPr>
          <a:xfrm>
            <a:off x="0" y="0"/>
            <a:ext cx="2992320" cy="685764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100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 calcmode="lin" valueType="num">
                                      <p:cBhvr additive="repl">
                                        <p:cTn id="7" dur="1000" fill="hold"/>
                                        <p:tgtEl>
                                          <p:spTgt spid="77"/>
                                        </p:tgtEl>
                                        <p:attrNameLst>
                                          <p:attrName>ppt_x</p:attrName>
                                        </p:attrNameLst>
                                      </p:cBhvr>
                                      <p:tavLst>
                                        <p:tav tm="0">
                                          <p:val>
                                            <p:strVal val="1+#ppt_w/2"/>
                                          </p:val>
                                        </p:tav>
                                        <p:tav tm="100000">
                                          <p:val>
                                            <p:strVal val="#ppt_x"/>
                                          </p:val>
                                        </p:tav>
                                      </p:tavLst>
                                    </p:anim>
                                    <p:anim calcmode="lin" valueType="num">
                                      <p:cBhvr additive="repl">
                                        <p:cTn id="8" dur="1000" fill="hold"/>
                                        <p:tgtEl>
                                          <p:spTgt spid="77"/>
                                        </p:tgtEl>
                                        <p:attrNameLst>
                                          <p:attrName>ppt_y</p:attrName>
                                        </p:attrNameLst>
                                      </p:cBhvr>
                                      <p:tavLst>
                                        <p:tav tm="0">
                                          <p:val>
                                            <p:strVal val="#ppt_y"/>
                                          </p:val>
                                        </p:tav>
                                        <p:tav tm="100000">
                                          <p:val>
                                            <p:strVal val="#ppt_y"/>
                                          </p:val>
                                        </p:tav>
                                      </p:tavLst>
                                    </p:anim>
                                  </p:childTnLst>
                                </p:cTn>
                              </p:par>
                              <p:par>
                                <p:cTn id="9" presetID="6" presetClass="entr" presetSubtype="16" dur="1000" fill="hold" nodeType="with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circle(in)">
                                      <p:cBhvr additive="repl">
                                        <p:cTn id="11" dur="1000"/>
                                        <p:tgtEl>
                                          <p:spTgt spid="73"/>
                                        </p:tgtEl>
                                      </p:cBhvr>
                                    </p:animEffect>
                                  </p:childTnLst>
                                </p:cTn>
                              </p:par>
                            </p:childTnLst>
                          </p:cTn>
                        </p:par>
                        <p:par>
                          <p:cTn id="12" fill="hold" nodeType="afterGroup">
                            <p:stCondLst>
                              <p:cond delay="1000"/>
                            </p:stCondLst>
                            <p:childTnLst>
                              <p:par>
                                <p:cTn id="13" presetID="6" presetClass="entr" presetSubtype="16" dur="2000" fill="hold" nodeType="after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circle(in)">
                                      <p:cBhvr additive="repl">
                                        <p:cTn id="15" dur="2000"/>
                                        <p:tgtEl>
                                          <p:spTgt spid="72"/>
                                        </p:tgtEl>
                                      </p:cBhvr>
                                    </p:animEffect>
                                  </p:childTnLst>
                                </p:cTn>
                              </p:par>
                              <p:par>
                                <p:cTn id="16" presetID="2" presetClass="entr" presetSubtype="8" dur="1000" fill="hold" nodeType="withEffect">
                                  <p:stCondLst>
                                    <p:cond delay="0"/>
                                  </p:stCondLst>
                                  <p:childTnLst>
                                    <p:set>
                                      <p:cBhvr>
                                        <p:cTn id="17" dur="1" fill="hold">
                                          <p:stCondLst>
                                            <p:cond delay="0"/>
                                          </p:stCondLst>
                                        </p:cTn>
                                        <p:tgtEl>
                                          <p:spTgt spid="78"/>
                                        </p:tgtEl>
                                        <p:attrNameLst>
                                          <p:attrName>style.visibility</p:attrName>
                                        </p:attrNameLst>
                                      </p:cBhvr>
                                      <p:to>
                                        <p:strVal val="visible"/>
                                      </p:to>
                                    </p:set>
                                    <p:anim calcmode="lin" valueType="num">
                                      <p:cBhvr additive="repl">
                                        <p:cTn id="18" dur="1000" fill="hold"/>
                                        <p:tgtEl>
                                          <p:spTgt spid="78"/>
                                        </p:tgtEl>
                                        <p:attrNameLst>
                                          <p:attrName>ppt_x</p:attrName>
                                        </p:attrNameLst>
                                      </p:cBhvr>
                                      <p:tavLst>
                                        <p:tav tm="0">
                                          <p:val>
                                            <p:strVal val="0-#ppt_w/2"/>
                                          </p:val>
                                        </p:tav>
                                        <p:tav tm="100000">
                                          <p:val>
                                            <p:strVal val="#ppt_x"/>
                                          </p:val>
                                        </p:tav>
                                      </p:tavLst>
                                    </p:anim>
                                    <p:anim calcmode="lin" valueType="num">
                                      <p:cBhvr additive="repl">
                                        <p:cTn id="19" dur="10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印刷行业安全生产规章制度培训</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印刷设备安全操作规程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印刷品质量控制与安全生产</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印刷行业安全生产风险评估</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印刷行业安全生产培训与教育</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pic>
        <p:nvPicPr>
          <p:cNvPr id="81" name="图片 16"/>
          <p:cNvPicPr/>
          <p:nvPr/>
        </p:nvPicPr>
        <p:blipFill>
          <a:blip r:embed="rId3"/>
          <a:srcRect l="55164" t="24997" r="27493" b="38720"/>
          <a:stretch>
            <a:fillRect/>
          </a:stretch>
        </p:blipFill>
        <p:spPr>
          <a:xfrm>
            <a:off x="8813520" y="501480"/>
            <a:ext cx="4225680" cy="3682800"/>
          </a:xfrm>
          <a:prstGeom prst="rect">
            <a:avLst/>
          </a:prstGeom>
          <a:ln w="0">
            <a:noFill/>
          </a:ln>
        </p:spPr>
      </p:pic>
      <p:pic>
        <p:nvPicPr>
          <p:cNvPr id="82" name="图片 15"/>
          <p:cNvPicPr/>
          <p:nvPr/>
        </p:nvPicPr>
        <p:blipFill>
          <a:blip r:embed="rId3"/>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circle(in)">
                                      <p:cBhvr additive="repl">
                                        <p:cTn id="7" dur="2000"/>
                                        <p:tgtEl>
                                          <p:spTgt spid="8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2"/>
                                        </p:tgtEl>
                                        <p:attrNameLst>
                                          <p:attrName>style.visibility</p:attrName>
                                        </p:attrNameLst>
                                      </p:cBhvr>
                                      <p:to>
                                        <p:strVal val="visible"/>
                                      </p:to>
                                    </p:set>
                                    <p:animEffect transition="in" filter="circle(in)">
                                      <p:cBhvr additive="repl">
                                        <p:cTn id="10" dur="2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8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8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印刷行业安全生产规章制度培训</a:t>
            </a:r>
            <a:endParaRPr lang="en-US" sz="3600" b="0" strike="noStrike" spc="-1">
              <a:solidFill>
                <a:schemeClr val="dk1"/>
              </a:solidFill>
              <a:latin typeface="Arial"/>
            </a:endParaRPr>
          </a:p>
        </p:txBody>
      </p:sp>
      <p:sp>
        <p:nvSpPr>
          <p:cNvPr id="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circle(in)">
                                      <p:cBhvr additive="repl">
                                        <p:cTn id="7" dur="2000"/>
                                        <p:tgtEl>
                                          <p:spTgt spid="8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circle(in)">
                                      <p:cBhvr additive="repl">
                                        <p:cTn id="10"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88"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89"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理论基础</a:t>
            </a:r>
            <a:endParaRPr lang="en-US" sz="2800" b="0" strike="noStrike" spc="-1">
              <a:solidFill>
                <a:srgbClr val="FFFFFF"/>
              </a:solidFill>
              <a:latin typeface="Arial"/>
            </a:endParaRPr>
          </a:p>
        </p:txBody>
      </p:sp>
      <p:sp>
        <p:nvSpPr>
          <p:cNvPr id="9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印刷行业的安全生产规章制度培训中，理论基础是至关重要的一环。安全生产概念的深入理解能够帮助员工认识到安全生产的重要性，而印刷行业安全生产规章制度的作用则是确保每个员工都能遵守规则，在工作中保障自身和他人的安全。</a:t>
            </a:r>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9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94"/>
                                        </p:tgtEl>
                                        <p:attrNameLst>
                                          <p:attrName>style.visibility</p:attrName>
                                        </p:attrNameLst>
                                      </p:cBhvr>
                                      <p:to>
                                        <p:strVal val="visible"/>
                                      </p:to>
                                    </p:set>
                                    <p:animEffect transition="in" filter="circle(in)">
                                      <p:cBhvr additive="repl">
                                        <p:cTn id="7" dur="2000"/>
                                        <p:tgtEl>
                                          <p:spTgt spid="9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9"/>
                                        </p:tgtEl>
                                        <p:attrNameLst>
                                          <p:attrName>style.visibility</p:attrName>
                                        </p:attrNameLst>
                                      </p:cBhvr>
                                      <p:to>
                                        <p:strVal val="visible"/>
                                      </p:to>
                                    </p:set>
                                    <p:animEffect transition="in" filter="circle(in)">
                                      <p:cBhvr additive="repl">
                                        <p:cTn id="10" dur="2000"/>
                                        <p:tgtEl>
                                          <p:spTgt spid="8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88"/>
                                        </p:tgtEl>
                                        <p:attrNameLst>
                                          <p:attrName>style.visibility</p:attrName>
                                        </p:attrNameLst>
                                      </p:cBhvr>
                                      <p:to>
                                        <p:strVal val="visible"/>
                                      </p:to>
                                    </p:set>
                                    <p:animEffect transition="in" filter="circle(in)">
                                      <p:cBhvr additive="repl">
                                        <p:cTn id="13" dur="10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95"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法律法规</a:t>
            </a:r>
            <a:endParaRPr lang="en-US" sz="3600" b="0" strike="noStrike" spc="-1">
              <a:solidFill>
                <a:schemeClr val="dk1"/>
              </a:solidFill>
              <a:latin typeface="Arial"/>
            </a:endParaRPr>
          </a:p>
        </p:txBody>
      </p:sp>
      <p:sp>
        <p:nvSpPr>
          <p:cNvPr id="97"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了解国家相关法规</a:t>
            </a:r>
            <a:endParaRPr lang="en-US" sz="1600" b="0" strike="noStrike" spc="-1">
              <a:solidFill>
                <a:srgbClr val="FFFFFF"/>
              </a:solidFill>
              <a:latin typeface="Arial"/>
            </a:endParaRPr>
          </a:p>
        </p:txBody>
      </p:sp>
      <p:sp>
        <p:nvSpPr>
          <p:cNvPr id="98"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国家安全生产法律法规概述</a:t>
            </a:r>
            <a:endParaRPr lang="en-US" sz="2000" b="0" strike="noStrike" spc="-1">
              <a:solidFill>
                <a:srgbClr val="FFFFFF"/>
              </a:solidFill>
              <a:latin typeface="Arial"/>
            </a:endParaRPr>
          </a:p>
        </p:txBody>
      </p:sp>
      <p:sp>
        <p:nvSpPr>
          <p:cNvPr id="99"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针对印刷行业的法规</a:t>
            </a:r>
            <a:endParaRPr lang="en-US" sz="1600" b="0" strike="noStrike" spc="-1">
              <a:solidFill>
                <a:srgbClr val="FFFFFF"/>
              </a:solidFill>
              <a:latin typeface="Arial"/>
            </a:endParaRPr>
          </a:p>
        </p:txBody>
      </p:sp>
      <p:sp>
        <p:nvSpPr>
          <p:cNvPr id="100"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印刷行业安全生产相关法规</a:t>
            </a:r>
            <a:endParaRPr lang="en-US" sz="2000" b="0" strike="noStrike" spc="-1">
              <a:solidFill>
                <a:srgbClr val="FFFFFF"/>
              </a:solidFill>
              <a:latin typeface="Arial"/>
            </a:endParaRPr>
          </a:p>
        </p:txBody>
      </p:sp>
      <p:sp>
        <p:nvSpPr>
          <p:cNvPr id="101"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法规遵守的必要性</a:t>
            </a:r>
            <a:endParaRPr lang="en-US" sz="1600" b="0" strike="noStrike" spc="-1">
              <a:solidFill>
                <a:srgbClr val="FFFFFF"/>
              </a:solidFill>
              <a:latin typeface="Arial"/>
            </a:endParaRPr>
          </a:p>
        </p:txBody>
      </p:sp>
      <p:sp>
        <p:nvSpPr>
          <p:cNvPr id="102"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法规遵守对企业的重要性</a:t>
            </a:r>
            <a:endParaRPr lang="en-US" sz="2000" b="0" strike="noStrike" spc="-1">
              <a:solidFill>
                <a:srgbClr val="FFFFFF"/>
              </a:solidFill>
              <a:latin typeface="Arial"/>
            </a:endParaRPr>
          </a:p>
        </p:txBody>
      </p:sp>
      <p:sp>
        <p:nvSpPr>
          <p:cNvPr id="103"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4"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0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05"/>
                                        </p:tgtEl>
                                        <p:attrNameLst>
                                          <p:attrName>style.visibility</p:attrName>
                                        </p:attrNameLst>
                                      </p:cBhvr>
                                      <p:to>
                                        <p:strVal val="visible"/>
                                      </p:to>
                                    </p:set>
                                    <p:animEffect transition="in" filter="circle(in)">
                                      <p:cBhvr additive="repl">
                                        <p:cTn id="7" dur="2000"/>
                                        <p:tgtEl>
                                          <p:spTgt spid="10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95"/>
                                        </p:tgtEl>
                                        <p:attrNameLst>
                                          <p:attrName>style.visibility</p:attrName>
                                        </p:attrNameLst>
                                      </p:cBhvr>
                                      <p:to>
                                        <p:strVal val="visible"/>
                                      </p:to>
                                    </p:set>
                                    <p:animEffect transition="in" filter="circle(in)">
                                      <p:cBhvr additive="repl">
                                        <p:cTn id="10" dur="20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06"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0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事故案例分析</a:t>
            </a:r>
            <a:endParaRPr lang="en-US" sz="3600" b="0" strike="noStrike" spc="-1">
              <a:solidFill>
                <a:schemeClr val="dk1"/>
              </a:solidFill>
              <a:latin typeface="Arial"/>
            </a:endParaRPr>
          </a:p>
        </p:txBody>
      </p:sp>
      <p:sp>
        <p:nvSpPr>
          <p:cNvPr id="108"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案例分析</a:t>
            </a:r>
            <a:endParaRPr lang="en-US" sz="1600" b="0" strike="noStrike" spc="-1">
              <a:solidFill>
                <a:srgbClr val="FFFFFF"/>
              </a:solidFill>
              <a:latin typeface="Arial"/>
            </a:endParaRPr>
          </a:p>
        </p:txBody>
      </p:sp>
      <p:sp>
        <p:nvSpPr>
          <p:cNvPr id="109"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印刷行业常见安全事故案例</a:t>
            </a:r>
            <a:endParaRPr lang="en-US" sz="2000" b="0" strike="noStrike" spc="-1">
              <a:solidFill>
                <a:srgbClr val="FFFFFF"/>
              </a:solidFill>
              <a:latin typeface="Arial"/>
            </a:endParaRPr>
          </a:p>
        </p:txBody>
      </p:sp>
      <p:sp>
        <p:nvSpPr>
          <p:cNvPr id="110"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案发原因分析</a:t>
            </a:r>
            <a:endParaRPr lang="en-US" sz="1600" b="0" strike="noStrike" spc="-1">
              <a:solidFill>
                <a:srgbClr val="FFFFFF"/>
              </a:solidFill>
              <a:latin typeface="Arial"/>
            </a:endParaRPr>
          </a:p>
        </p:txBody>
      </p:sp>
      <p:sp>
        <p:nvSpPr>
          <p:cNvPr id="111"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事故原因分析</a:t>
            </a:r>
            <a:endParaRPr lang="en-US" sz="2000" b="0" strike="noStrike" spc="-1">
              <a:solidFill>
                <a:srgbClr val="FFFFFF"/>
              </a:solidFill>
              <a:latin typeface="Arial"/>
            </a:endParaRPr>
          </a:p>
        </p:txBody>
      </p:sp>
      <p:sp>
        <p:nvSpPr>
          <p:cNvPr id="112"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事故预防方法</a:t>
            </a:r>
            <a:endParaRPr lang="en-US" sz="1600" b="0" strike="noStrike" spc="-1">
              <a:solidFill>
                <a:srgbClr val="FFFFFF"/>
              </a:solidFill>
              <a:latin typeface="Arial"/>
            </a:endParaRPr>
          </a:p>
        </p:txBody>
      </p:sp>
      <p:sp>
        <p:nvSpPr>
          <p:cNvPr id="113"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如何避免类似事故再次发生</a:t>
            </a:r>
            <a:endParaRPr lang="en-US" sz="2000" b="0" strike="noStrike" spc="-1">
              <a:solidFill>
                <a:srgbClr val="FFFFFF"/>
              </a:solidFill>
              <a:latin typeface="Arial"/>
            </a:endParaRPr>
          </a:p>
        </p:txBody>
      </p:sp>
      <p:sp>
        <p:nvSpPr>
          <p:cNvPr id="114"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15"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16"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16"/>
                                        </p:tgtEl>
                                        <p:attrNameLst>
                                          <p:attrName>style.visibility</p:attrName>
                                        </p:attrNameLst>
                                      </p:cBhvr>
                                      <p:to>
                                        <p:strVal val="visible"/>
                                      </p:to>
                                    </p:set>
                                    <p:animEffect transition="in" filter="circle(in)">
                                      <p:cBhvr additive="repl">
                                        <p:cTn id="7" dur="2000"/>
                                        <p:tgtEl>
                                          <p:spTgt spid="116"/>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06"/>
                                        </p:tgtEl>
                                        <p:attrNameLst>
                                          <p:attrName>style.visibility</p:attrName>
                                        </p:attrNameLst>
                                      </p:cBhvr>
                                      <p:to>
                                        <p:strVal val="visible"/>
                                      </p:to>
                                    </p:set>
                                    <p:animEffect transition="in" filter="circle(in)">
                                      <p:cBhvr additive="repl">
                                        <p:cTn id="10" dur="20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17"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18"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1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安全生产管理体系</a:t>
            </a:r>
            <a:endParaRPr lang="en-US" sz="3600" b="0" strike="noStrike" spc="-1">
              <a:solidFill>
                <a:schemeClr val="dk1"/>
              </a:solidFill>
              <a:latin typeface="Arial"/>
            </a:endParaRPr>
          </a:p>
        </p:txBody>
      </p:sp>
      <p:sp>
        <p:nvSpPr>
          <p:cNvPr id="12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体系建设要点</a:t>
            </a:r>
            <a:endParaRPr lang="en-US" sz="1600" b="0" strike="noStrike" spc="-1">
              <a:solidFill>
                <a:srgbClr val="FFFFFF"/>
              </a:solidFill>
              <a:latin typeface="Arial"/>
            </a:endParaRPr>
          </a:p>
        </p:txBody>
      </p:sp>
      <p:sp>
        <p:nvSpPr>
          <p:cNvPr id="12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印刷企业安全生产管理体系建设</a:t>
            </a:r>
            <a:endParaRPr lang="en-US" sz="2000" b="0" strike="noStrike" spc="-1">
              <a:solidFill>
                <a:srgbClr val="FFFFFF"/>
              </a:solidFill>
              <a:latin typeface="Arial"/>
            </a:endParaRPr>
          </a:p>
        </p:txBody>
      </p:sp>
      <p:sp>
        <p:nvSpPr>
          <p:cNvPr id="12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责任人职责说明</a:t>
            </a:r>
            <a:endParaRPr lang="en-US" sz="1600" b="0" strike="noStrike" spc="-1">
              <a:solidFill>
                <a:srgbClr val="FFFFFF"/>
              </a:solidFill>
              <a:latin typeface="Arial"/>
            </a:endParaRPr>
          </a:p>
        </p:txBody>
      </p:sp>
      <p:sp>
        <p:nvSpPr>
          <p:cNvPr id="12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安全生产责任人的职责和义务</a:t>
            </a:r>
            <a:endParaRPr lang="en-US" sz="2000" b="0" strike="noStrike" spc="-1">
              <a:solidFill>
                <a:srgbClr val="FFFFFF"/>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责任制度重要性</a:t>
            </a:r>
            <a:endParaRPr lang="en-US" sz="1600" b="0" strike="noStrike" spc="-1">
              <a:solidFill>
                <a:srgbClr val="FFFFFF"/>
              </a:solidFill>
              <a:latin typeface="Arial"/>
            </a:endParaRPr>
          </a:p>
        </p:txBody>
      </p:sp>
      <p:sp>
        <p:nvSpPr>
          <p:cNvPr id="12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安全生产责任制度</a:t>
            </a:r>
            <a:endParaRPr lang="en-US" sz="2000" b="0" strike="noStrike" spc="-1">
              <a:solidFill>
                <a:srgbClr val="FFFFFF"/>
              </a:solidFill>
              <a:latin typeface="Arial"/>
            </a:endParaRPr>
          </a:p>
        </p:txBody>
      </p:sp>
      <p:pic>
        <p:nvPicPr>
          <p:cNvPr id="129"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29"/>
                                        </p:tgtEl>
                                        <p:attrNameLst>
                                          <p:attrName>style.visibility</p:attrName>
                                        </p:attrNameLst>
                                      </p:cBhvr>
                                      <p:to>
                                        <p:strVal val="visible"/>
                                      </p:to>
                                    </p:set>
                                    <p:animEffect transition="in" filter="circle(in)">
                                      <p:cBhvr additive="repl">
                                        <p:cTn id="7" dur="2000"/>
                                        <p:tgtEl>
                                          <p:spTgt spid="129"/>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18"/>
                                        </p:tgtEl>
                                        <p:attrNameLst>
                                          <p:attrName>style.visibility</p:attrName>
                                        </p:attrNameLst>
                                      </p:cBhvr>
                                      <p:to>
                                        <p:strVal val="visible"/>
                                      </p:to>
                                    </p:set>
                                    <p:animEffect transition="in" filter="circle(in)">
                                      <p:cBhvr additive="repl">
                                        <p:cTn id="10" dur="2000"/>
                                        <p:tgtEl>
                                          <p:spTgt spid="118"/>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17"/>
                                        </p:tgtEl>
                                        <p:attrNameLst>
                                          <p:attrName>style.visibility</p:attrName>
                                        </p:attrNameLst>
                                      </p:cBhvr>
                                      <p:to>
                                        <p:strVal val="visible"/>
                                      </p:to>
                                    </p:set>
                                    <p:animEffect transition="in" filter="circle(in)">
                                      <p:cBhvr additive="repl">
                                        <p:cTn id="13" dur="10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30"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3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补充知识</a:t>
            </a:r>
            <a:endParaRPr lang="en-US" sz="3600" b="0" strike="noStrike" spc="-1">
              <a:solidFill>
                <a:schemeClr val="dk1"/>
              </a:solidFill>
              <a:latin typeface="Arial"/>
            </a:endParaRPr>
          </a:p>
        </p:txBody>
      </p:sp>
      <p:sp>
        <p:nvSpPr>
          <p:cNvPr id="132"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设备操作要点</a:t>
            </a:r>
            <a:endParaRPr lang="en-US" sz="1600" b="0" strike="noStrike" spc="-1">
              <a:solidFill>
                <a:srgbClr val="FFFFFF"/>
              </a:solidFill>
              <a:latin typeface="Arial"/>
            </a:endParaRPr>
          </a:p>
        </p:txBody>
      </p:sp>
      <p:sp>
        <p:nvSpPr>
          <p:cNvPr id="133"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安全设备使用方法</a:t>
            </a:r>
            <a:endParaRPr lang="en-US" sz="2000" b="0" strike="noStrike" spc="-1">
              <a:solidFill>
                <a:srgbClr val="FFFFFF"/>
              </a:solidFill>
              <a:latin typeface="Arial"/>
            </a:endParaRPr>
          </a:p>
        </p:txBody>
      </p:sp>
      <p:sp>
        <p:nvSpPr>
          <p:cNvPr id="134"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预案实施流程</a:t>
            </a:r>
            <a:endParaRPr lang="en-US" sz="1600" b="0" strike="noStrike" spc="-1">
              <a:solidFill>
                <a:srgbClr val="FFFFFF"/>
              </a:solidFill>
              <a:latin typeface="Arial"/>
            </a:endParaRPr>
          </a:p>
        </p:txBody>
      </p:sp>
      <p:sp>
        <p:nvSpPr>
          <p:cNvPr id="135"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应急预案制定与执行</a:t>
            </a:r>
            <a:endParaRPr lang="en-US" sz="2000" b="0" strike="noStrike" spc="-1">
              <a:solidFill>
                <a:srgbClr val="FFFFFF"/>
              </a:solidFill>
              <a:latin typeface="Arial"/>
            </a:endParaRPr>
          </a:p>
        </p:txBody>
      </p:sp>
      <p:sp>
        <p:nvSpPr>
          <p:cNvPr id="136"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演练方案评估</a:t>
            </a:r>
            <a:endParaRPr lang="en-US" sz="1600" b="0" strike="noStrike" spc="-1">
              <a:solidFill>
                <a:srgbClr val="FFFFFF"/>
              </a:solidFill>
              <a:latin typeface="Arial"/>
            </a:endParaRPr>
          </a:p>
        </p:txBody>
      </p:sp>
      <p:sp>
        <p:nvSpPr>
          <p:cNvPr id="137"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安全演练实施与效果评估</a:t>
            </a:r>
            <a:endParaRPr lang="en-US" sz="2000" b="0" strike="noStrike" spc="-1">
              <a:solidFill>
                <a:srgbClr val="FFFFFF"/>
              </a:solidFill>
              <a:latin typeface="Arial"/>
            </a:endParaRPr>
          </a:p>
        </p:txBody>
      </p:sp>
      <p:sp>
        <p:nvSpPr>
          <p:cNvPr id="138"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39"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4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0"/>
                                        </p:tgtEl>
                                        <p:attrNameLst>
                                          <p:attrName>style.visibility</p:attrName>
                                        </p:attrNameLst>
                                      </p:cBhvr>
                                      <p:to>
                                        <p:strVal val="visible"/>
                                      </p:to>
                                    </p:set>
                                    <p:animEffect transition="in" filter="circle(in)">
                                      <p:cBhvr additive="repl">
                                        <p:cTn id="7" dur="2000"/>
                                        <p:tgtEl>
                                          <p:spTgt spid="14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30"/>
                                        </p:tgtEl>
                                        <p:attrNameLst>
                                          <p:attrName>style.visibility</p:attrName>
                                        </p:attrNameLst>
                                      </p:cBhvr>
                                      <p:to>
                                        <p:strVal val="visible"/>
                                      </p:to>
                                    </p:set>
                                    <p:animEffect transition="in" filter="circle(in)">
                                      <p:cBhvr additive="repl">
                                        <p:cTn id="10" dur="2000"/>
                                        <p:tgtEl>
                                          <p:spTgt spid="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41"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42"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4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印刷设备安全操作规程</a:t>
            </a:r>
            <a:endParaRPr lang="en-US" sz="3600" b="0" strike="noStrike" spc="-1">
              <a:solidFill>
                <a:schemeClr val="dk1"/>
              </a:solidFill>
              <a:latin typeface="Arial"/>
            </a:endParaRPr>
          </a:p>
        </p:txBody>
      </p:sp>
      <p:sp>
        <p:nvSpPr>
          <p:cNvPr id="14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42"/>
                                        </p:tgtEl>
                                        <p:attrNameLst>
                                          <p:attrName>style.visibility</p:attrName>
                                        </p:attrNameLst>
                                      </p:cBhvr>
                                      <p:to>
                                        <p:strVal val="visible"/>
                                      </p:to>
                                    </p:set>
                                    <p:animEffect transition="in" filter="circle(in)">
                                      <p:cBhvr additive="repl">
                                        <p:cTn id="7" dur="2000"/>
                                        <p:tgtEl>
                                          <p:spTgt spid="142"/>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41"/>
                                        </p:tgtEl>
                                        <p:attrNameLst>
                                          <p:attrName>style.visibility</p:attrName>
                                        </p:attrNameLst>
                                      </p:cBhvr>
                                      <p:to>
                                        <p:strVal val="visible"/>
                                      </p:to>
                                    </p:set>
                                    <p:animEffect transition="in" filter="circle(in)">
                                      <p:cBhvr additive="repl">
                                        <p:cTn id="10" dur="1000"/>
                                        <p:tgtEl>
                                          <p:spTgt spid="1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46" name="图片 21"/>
          <p:cNvPicPr/>
          <p:nvPr/>
        </p:nvPicPr>
        <p:blipFill>
          <a:blip r:embed="rId3"/>
          <a:srcRect r="81819"/>
          <a:stretch>
            <a:fillRect/>
          </a:stretch>
        </p:blipFill>
        <p:spPr>
          <a:xfrm>
            <a:off x="-392760" y="3057480"/>
            <a:ext cx="2992320" cy="6857640"/>
          </a:xfrm>
          <a:prstGeom prst="rect">
            <a:avLst/>
          </a:prstGeom>
          <a:ln w="0">
            <a:noFill/>
          </a:ln>
        </p:spPr>
      </p:pic>
      <p:pic>
        <p:nvPicPr>
          <p:cNvPr id="147"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4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设备使用前的准备</a:t>
            </a:r>
            <a:endParaRPr lang="en-US" sz="3600" b="0" strike="noStrike" spc="-1">
              <a:solidFill>
                <a:schemeClr val="dk1"/>
              </a:solidFill>
              <a:latin typeface="Arial"/>
            </a:endParaRPr>
          </a:p>
        </p:txBody>
      </p:sp>
      <p:sp>
        <p:nvSpPr>
          <p:cNvPr id="14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在进行印刷设备操作之前，需要进行设备检查项目，确保设备处于良好状态。此外，操作人员在使用设备前应注意事项，例如穿戴适当的防护装备，并了解设备的操作规程。另外，建立交接班制度能够有效地保障设备的安全运行及信息交接。</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7"/>
                                        </p:tgtEl>
                                        <p:attrNameLst>
                                          <p:attrName>style.visibility</p:attrName>
                                        </p:attrNameLst>
                                      </p:cBhvr>
                                      <p:to>
                                        <p:strVal val="visible"/>
                                      </p:to>
                                    </p:set>
                                    <p:animEffect transition="in" filter="circle(in)">
                                      <p:cBhvr additive="repl">
                                        <p:cTn id="7" dur="2000"/>
                                        <p:tgtEl>
                                          <p:spTgt spid="147"/>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46"/>
                                        </p:tgtEl>
                                        <p:attrNameLst>
                                          <p:attrName>style.visibility</p:attrName>
                                        </p:attrNameLst>
                                      </p:cBhvr>
                                      <p:to>
                                        <p:strVal val="visible"/>
                                      </p:to>
                                    </p:set>
                                    <p:anim calcmode="lin" valueType="num">
                                      <p:cBhvr additive="repl">
                                        <p:cTn id="10" dur="1000" fill="hold"/>
                                        <p:tgtEl>
                                          <p:spTgt spid="146"/>
                                        </p:tgtEl>
                                        <p:attrNameLst>
                                          <p:attrName>ppt_x</p:attrName>
                                        </p:attrNameLst>
                                      </p:cBhvr>
                                      <p:tavLst>
                                        <p:tav tm="0">
                                          <p:val>
                                            <p:strVal val="1+#ppt_w/2"/>
                                          </p:val>
                                        </p:tav>
                                        <p:tav tm="100000">
                                          <p:val>
                                            <p:strVal val="#ppt_x"/>
                                          </p:val>
                                        </p:tav>
                                      </p:tavLst>
                                    </p:anim>
                                    <p:anim calcmode="lin" valueType="num">
                                      <p:cBhvr additive="repl">
                                        <p:cTn id="11" dur="1000" fill="hold"/>
                                        <p:tgtEl>
                                          <p:spTgt spid="1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0"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5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设备维护保养</a:t>
            </a:r>
            <a:endParaRPr lang="en-US" sz="3600" b="0" strike="noStrike" spc="-1">
              <a:solidFill>
                <a:schemeClr val="dk1"/>
              </a:solidFill>
              <a:latin typeface="Arial"/>
            </a:endParaRPr>
          </a:p>
        </p:txBody>
      </p:sp>
      <p:sp>
        <p:nvSpPr>
          <p:cNvPr id="152"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定期清洁设备表面及内部零部件</a:t>
            </a:r>
            <a:endParaRPr lang="en-US" sz="1600" b="0" strike="noStrike" spc="-1">
              <a:solidFill>
                <a:srgbClr val="FFFFFF"/>
              </a:solidFill>
              <a:latin typeface="Arial"/>
            </a:endParaRPr>
          </a:p>
        </p:txBody>
      </p:sp>
      <p:sp>
        <p:nvSpPr>
          <p:cNvPr id="153"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设备日常维护保养</a:t>
            </a:r>
            <a:endParaRPr lang="en-US" sz="2000" b="0" strike="noStrike" spc="-1">
              <a:solidFill>
                <a:srgbClr val="FFFFFF"/>
              </a:solidFill>
              <a:latin typeface="Arial"/>
            </a:endParaRPr>
          </a:p>
        </p:txBody>
      </p:sp>
      <p:sp>
        <p:nvSpPr>
          <p:cNvPr id="154"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按照设备维护手册进行维护保养</a:t>
            </a:r>
            <a:endParaRPr lang="en-US" sz="1600" b="0" strike="noStrike" spc="-1">
              <a:solidFill>
                <a:srgbClr val="FFFFFF"/>
              </a:solidFill>
              <a:latin typeface="Arial"/>
            </a:endParaRPr>
          </a:p>
        </p:txBody>
      </p:sp>
      <p:sp>
        <p:nvSpPr>
          <p:cNvPr id="155"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设备定期检修维护</a:t>
            </a:r>
            <a:endParaRPr lang="en-US" sz="2000" b="0" strike="noStrike" spc="-1">
              <a:solidFill>
                <a:srgbClr val="FFFFFF"/>
              </a:solidFill>
              <a:latin typeface="Arial"/>
            </a:endParaRPr>
          </a:p>
        </p:txBody>
      </p:sp>
      <p:sp>
        <p:nvSpPr>
          <p:cNvPr id="156"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设备出现故障时，及时采取应急措施并报修</a:t>
            </a:r>
            <a:endParaRPr lang="en-US" sz="1600" b="0" strike="noStrike" spc="-1">
              <a:solidFill>
                <a:srgbClr val="FFFFFF"/>
              </a:solidFill>
              <a:latin typeface="Arial"/>
            </a:endParaRPr>
          </a:p>
        </p:txBody>
      </p:sp>
      <p:sp>
        <p:nvSpPr>
          <p:cNvPr id="157"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设备故障应急处理</a:t>
            </a:r>
            <a:endParaRPr lang="en-US" sz="2000" b="0" strike="noStrike" spc="-1">
              <a:solidFill>
                <a:srgbClr val="FFFFFF"/>
              </a:solidFill>
              <a:latin typeface="Arial"/>
            </a:endParaRPr>
          </a:p>
        </p:txBody>
      </p:sp>
      <p:sp>
        <p:nvSpPr>
          <p:cNvPr id="158"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9"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6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0"/>
                                        </p:tgtEl>
                                        <p:attrNameLst>
                                          <p:attrName>style.visibility</p:attrName>
                                        </p:attrNameLst>
                                      </p:cBhvr>
                                      <p:to>
                                        <p:strVal val="visible"/>
                                      </p:to>
                                    </p:set>
                                    <p:animEffect transition="in" filter="circle(in)">
                                      <p:cBhvr additive="repl">
                                        <p:cTn id="7" dur="2000"/>
                                        <p:tgtEl>
                                          <p:spTgt spid="16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0"/>
                                        </p:tgtEl>
                                        <p:attrNameLst>
                                          <p:attrName>style.visibility</p:attrName>
                                        </p:attrNameLst>
                                      </p:cBhvr>
                                      <p:to>
                                        <p:strVal val="visible"/>
                                      </p:to>
                                    </p:set>
                                    <p:animEffect transition="in" filter="circle(in)">
                                      <p:cBhvr additive="repl">
                                        <p:cTn id="10" dur="200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1"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62"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6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设备操作规范</a:t>
            </a:r>
            <a:endParaRPr lang="en-US" sz="2800" b="0" strike="noStrike" spc="-1">
              <a:solidFill>
                <a:srgbClr val="FFFFFF"/>
              </a:solidFill>
              <a:latin typeface="Arial"/>
            </a:endParaRPr>
          </a:p>
        </p:txBody>
      </p:sp>
      <p:sp>
        <p:nvSpPr>
          <p:cNvPr id="16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为了确保印刷设备的正常运行，操作人员需要熟悉设备的操作流程。在操作设备时，注意事项包括保持设备稳定、避免操作失误等。同时，了解设备操作常见问题及解决方法，能够提高设备操作的效率和安全性。</a:t>
            </a:r>
            <a:endParaRPr lang="en-US" sz="1800" b="0" strike="noStrike" spc="-1">
              <a:solidFill>
                <a:srgbClr val="FFFFFF"/>
              </a:solidFill>
              <a:latin typeface="Arial"/>
            </a:endParaRPr>
          </a:p>
        </p:txBody>
      </p:sp>
      <p:sp>
        <p:nvSpPr>
          <p:cNvPr id="16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67"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7"/>
                                        </p:tgtEl>
                                        <p:attrNameLst>
                                          <p:attrName>style.visibility</p:attrName>
                                        </p:attrNameLst>
                                      </p:cBhvr>
                                      <p:to>
                                        <p:strVal val="visible"/>
                                      </p:to>
                                    </p:set>
                                    <p:animEffect transition="in" filter="circle(in)">
                                      <p:cBhvr additive="repl">
                                        <p:cTn id="7" dur="2000"/>
                                        <p:tgtEl>
                                          <p:spTgt spid="16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2"/>
                                        </p:tgtEl>
                                        <p:attrNameLst>
                                          <p:attrName>style.visibility</p:attrName>
                                        </p:attrNameLst>
                                      </p:cBhvr>
                                      <p:to>
                                        <p:strVal val="visible"/>
                                      </p:to>
                                    </p:set>
                                    <p:animEffect transition="in" filter="circle(in)">
                                      <p:cBhvr additive="repl">
                                        <p:cTn id="10" dur="2000"/>
                                        <p:tgtEl>
                                          <p:spTgt spid="162"/>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61"/>
                                        </p:tgtEl>
                                        <p:attrNameLst>
                                          <p:attrName>style.visibility</p:attrName>
                                        </p:attrNameLst>
                                      </p:cBhvr>
                                      <p:to>
                                        <p:strVal val="visible"/>
                                      </p:to>
                                    </p:set>
                                    <p:animEffect transition="in" filter="circle(in)">
                                      <p:cBhvr additive="repl">
                                        <p:cTn id="13" dur="1000"/>
                                        <p:tgtEl>
                                          <p:spTgt spid="1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8"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69"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7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设备安全防护</a:t>
            </a:r>
            <a:endParaRPr lang="en-US" sz="3600" b="0" strike="noStrike" spc="-1">
              <a:solidFill>
                <a:schemeClr val="dk1"/>
              </a:solidFill>
              <a:latin typeface="Arial"/>
            </a:endParaRPr>
          </a:p>
        </p:txBody>
      </p:sp>
      <p:sp>
        <p:nvSpPr>
          <p:cNvPr id="17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保护操作人员免受设备运行过程中的危险</a:t>
            </a:r>
            <a:endParaRPr lang="en-US" sz="1600" b="0" strike="noStrike" spc="-1">
              <a:solidFill>
                <a:srgbClr val="FFFFFF"/>
              </a:solidFill>
              <a:latin typeface="Arial"/>
            </a:endParaRPr>
          </a:p>
        </p:txBody>
      </p:sp>
      <p:sp>
        <p:nvSpPr>
          <p:cNvPr id="17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设备安全防护装置的作用</a:t>
            </a:r>
            <a:endParaRPr lang="en-US" sz="2000" b="0" strike="noStrike" spc="-1">
              <a:solidFill>
                <a:srgbClr val="FFFFFF"/>
              </a:solidFill>
              <a:latin typeface="Arial"/>
            </a:endParaRPr>
          </a:p>
        </p:txBody>
      </p:sp>
      <p:sp>
        <p:nvSpPr>
          <p:cNvPr id="17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制定有效的应急措施，降低事故发生后的损失</a:t>
            </a:r>
            <a:endParaRPr lang="en-US" sz="1600" b="0" strike="noStrike" spc="-1">
              <a:solidFill>
                <a:srgbClr val="FFFFFF"/>
              </a:solidFill>
              <a:latin typeface="Arial"/>
            </a:endParaRPr>
          </a:p>
        </p:txBody>
      </p:sp>
      <p:sp>
        <p:nvSpPr>
          <p:cNvPr id="17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设备事故应急预案</a:t>
            </a:r>
            <a:endParaRPr lang="en-US" sz="2000" b="0" strike="noStrike" spc="-1">
              <a:solidFill>
                <a:srgbClr val="FFFFFF"/>
              </a:solidFill>
              <a:latin typeface="Arial"/>
            </a:endParaRPr>
          </a:p>
        </p:txBody>
      </p:sp>
      <p:sp>
        <p:nvSpPr>
          <p:cNvPr id="1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掌握正确的操作技巧，确保自身安全</a:t>
            </a:r>
            <a:endParaRPr lang="en-US" sz="1600" b="0" strike="noStrike" spc="-1">
              <a:solidFill>
                <a:srgbClr val="FFFFFF"/>
              </a:solidFill>
              <a:latin typeface="Arial"/>
            </a:endParaRPr>
          </a:p>
        </p:txBody>
      </p:sp>
      <p:sp>
        <p:nvSpPr>
          <p:cNvPr id="17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设备安全操作技巧</a:t>
            </a:r>
            <a:endParaRPr lang="en-US" sz="2000" b="0" strike="noStrike" spc="-1">
              <a:solidFill>
                <a:srgbClr val="FFFFFF"/>
              </a:solidFill>
              <a:latin typeface="Arial"/>
            </a:endParaRPr>
          </a:p>
        </p:txBody>
      </p:sp>
      <p:pic>
        <p:nvPicPr>
          <p:cNvPr id="180"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80"/>
                                        </p:tgtEl>
                                        <p:attrNameLst>
                                          <p:attrName>style.visibility</p:attrName>
                                        </p:attrNameLst>
                                      </p:cBhvr>
                                      <p:to>
                                        <p:strVal val="visible"/>
                                      </p:to>
                                    </p:set>
                                    <p:animEffect transition="in" filter="circle(in)">
                                      <p:cBhvr additive="repl">
                                        <p:cTn id="7" dur="2000"/>
                                        <p:tgtEl>
                                          <p:spTgt spid="18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9"/>
                                        </p:tgtEl>
                                        <p:attrNameLst>
                                          <p:attrName>style.visibility</p:attrName>
                                        </p:attrNameLst>
                                      </p:cBhvr>
                                      <p:to>
                                        <p:strVal val="visible"/>
                                      </p:to>
                                    </p:set>
                                    <p:animEffect transition="in" filter="circle(in)">
                                      <p:cBhvr additive="repl">
                                        <p:cTn id="10" dur="2000"/>
                                        <p:tgtEl>
                                          <p:spTgt spid="16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68"/>
                                        </p:tgtEl>
                                        <p:attrNameLst>
                                          <p:attrName>style.visibility</p:attrName>
                                        </p:attrNameLst>
                                      </p:cBhvr>
                                      <p:to>
                                        <p:strVal val="visible"/>
                                      </p:to>
                                    </p:set>
                                    <p:animEffect transition="in" filter="circle(in)">
                                      <p:cBhvr additive="repl">
                                        <p:cTn id="13" dur="1000"/>
                                        <p:tgtEl>
                                          <p:spTgt spid="1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81"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设备维护保养</a:t>
            </a:r>
            <a:endParaRPr lang="en-US" sz="1800" b="0" strike="noStrike" spc="-1">
              <a:solidFill>
                <a:srgbClr val="FFFFFF"/>
              </a:solidFill>
              <a:latin typeface="Arial"/>
            </a:endParaRPr>
          </a:p>
        </p:txBody>
      </p:sp>
      <p:sp>
        <p:nvSpPr>
          <p:cNvPr id="184"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日常维护保养</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定期检修维护</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故障应急处理</a:t>
            </a:r>
            <a:endParaRPr lang="en-US" sz="1400" b="0" strike="noStrike" spc="-1">
              <a:solidFill>
                <a:srgbClr val="FFFFFF"/>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设备操作规范</a:t>
            </a:r>
            <a:endParaRPr lang="en-US" sz="1800" b="0" strike="noStrike" spc="-1">
              <a:solidFill>
                <a:srgbClr val="FFFFFF"/>
              </a:solidFill>
              <a:latin typeface="Arial"/>
            </a:endParaRPr>
          </a:p>
        </p:txBody>
      </p:sp>
      <p:sp>
        <p:nvSpPr>
          <p:cNvPr id="187"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熟悉操作流程</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注意操作细节</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掌握解决常见问题的方法</a:t>
            </a:r>
            <a:endParaRPr lang="en-US" sz="1400" b="0" strike="noStrike" spc="-1">
              <a:solidFill>
                <a:srgbClr val="FFFFFF"/>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设备安全防护</a:t>
            </a:r>
            <a:endParaRPr lang="en-US" sz="1800" b="0" strike="noStrike" spc="-1">
              <a:solidFill>
                <a:srgbClr val="FFFFFF"/>
              </a:solidFill>
              <a:latin typeface="Arial"/>
            </a:endParaRPr>
          </a:p>
        </p:txBody>
      </p:sp>
      <p:sp>
        <p:nvSpPr>
          <p:cNvPr id="190"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了解防护装置的作用</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掌握安全操作技巧</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制定应急预案</a:t>
            </a:r>
            <a:endParaRPr lang="en-US" sz="1400" b="0" strike="noStrike" spc="-1">
              <a:solidFill>
                <a:srgbClr val="FFFFFF"/>
              </a:solidFill>
              <a:latin typeface="Arial"/>
            </a:endParaRPr>
          </a:p>
        </p:txBody>
      </p:sp>
      <p:sp>
        <p:nvSpPr>
          <p:cNvPr id="19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印刷设备安全操作规程总结</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设备使用前的准备</a:t>
            </a:r>
            <a:endParaRPr lang="en-US" sz="1800" b="0" strike="noStrike" spc="-1">
              <a:solidFill>
                <a:srgbClr val="FFFFFF"/>
              </a:solidFill>
              <a:latin typeface="Arial"/>
            </a:endParaRPr>
          </a:p>
        </p:txBody>
      </p:sp>
      <p:sp>
        <p:nvSpPr>
          <p:cNvPr id="194"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检查设备工作状态</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遵守设备操作流程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建立交接班制度</a:t>
            </a:r>
            <a:endParaRPr lang="en-US" sz="1400" b="0" strike="noStrike" spc="-1">
              <a:solidFill>
                <a:srgbClr val="FFFFFF"/>
              </a:solidFill>
              <a:latin typeface="Arial"/>
            </a:endParaRPr>
          </a:p>
        </p:txBody>
      </p:sp>
      <p:pic>
        <p:nvPicPr>
          <p:cNvPr id="19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circle(in)">
                                      <p:cBhvr additive="repl">
                                        <p:cTn id="7" dur="2000"/>
                                        <p:tgtEl>
                                          <p:spTgt spid="19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81"/>
                                        </p:tgtEl>
                                        <p:attrNameLst>
                                          <p:attrName>style.visibility</p:attrName>
                                        </p:attrNameLst>
                                      </p:cBhvr>
                                      <p:to>
                                        <p:strVal val="visible"/>
                                      </p:to>
                                    </p:set>
                                    <p:animEffect transition="in" filter="circle(in)">
                                      <p:cBhvr additive="repl">
                                        <p:cTn id="10" dur="2000"/>
                                        <p:tgtEl>
                                          <p:spTgt spid="1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96"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9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印刷设备安全规章制度培训要点</a:t>
            </a:r>
            <a:endParaRPr lang="en-US" sz="3600" b="0" strike="noStrike" spc="-1">
              <a:solidFill>
                <a:schemeClr val="dk1"/>
              </a:solidFill>
              <a:latin typeface="Arial"/>
            </a:endParaRPr>
          </a:p>
        </p:txBody>
      </p:sp>
      <p:sp>
        <p:nvSpPr>
          <p:cNvPr id="198"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保持员工对安全规章制度的熟悉程度</a:t>
            </a:r>
            <a:endParaRPr lang="en-US" sz="1600" b="0" strike="noStrike" spc="-1">
              <a:solidFill>
                <a:srgbClr val="FFFFFF"/>
              </a:solidFill>
              <a:latin typeface="Arial"/>
            </a:endParaRPr>
          </a:p>
        </p:txBody>
      </p:sp>
      <p:sp>
        <p:nvSpPr>
          <p:cNvPr id="199"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定期更新培训内容</a:t>
            </a:r>
            <a:endParaRPr lang="en-US" sz="2000" b="0" strike="noStrike" spc="-1">
              <a:solidFill>
                <a:srgbClr val="FFFFFF"/>
              </a:solidFill>
              <a:latin typeface="Arial"/>
            </a:endParaRPr>
          </a:p>
        </p:txBody>
      </p:sp>
      <p:sp>
        <p:nvSpPr>
          <p:cNvPr id="200"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培养员工安全意识，避免事故发生</a:t>
            </a:r>
            <a:endParaRPr lang="en-US" sz="1600" b="0" strike="noStrike" spc="-1">
              <a:solidFill>
                <a:srgbClr val="FFFFFF"/>
              </a:solidFill>
              <a:latin typeface="Arial"/>
            </a:endParaRPr>
          </a:p>
        </p:txBody>
      </p:sp>
      <p:sp>
        <p:nvSpPr>
          <p:cNvPr id="201"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建立安全意识</a:t>
            </a:r>
            <a:endParaRPr lang="en-US" sz="2000" b="0" strike="noStrike" spc="-1">
              <a:solidFill>
                <a:srgbClr val="FFFFFF"/>
              </a:solidFill>
              <a:latin typeface="Arial"/>
            </a:endParaRPr>
          </a:p>
        </p:txBody>
      </p:sp>
      <p:sp>
        <p:nvSpPr>
          <p:cNvPr id="202"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确保员工具备维护设备的技能</a:t>
            </a:r>
            <a:endParaRPr lang="en-US" sz="1600" b="0" strike="noStrike" spc="-1">
              <a:solidFill>
                <a:srgbClr val="FFFFFF"/>
              </a:solidFill>
              <a:latin typeface="Arial"/>
            </a:endParaRPr>
          </a:p>
        </p:txBody>
      </p:sp>
      <p:sp>
        <p:nvSpPr>
          <p:cNvPr id="203"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持续的设备维护培训</a:t>
            </a:r>
            <a:endParaRPr lang="en-US" sz="2000" b="0" strike="noStrike" spc="-1">
              <a:solidFill>
                <a:srgbClr val="FFFFFF"/>
              </a:solidFill>
              <a:latin typeface="Arial"/>
            </a:endParaRPr>
          </a:p>
        </p:txBody>
      </p:sp>
      <p:sp>
        <p:nvSpPr>
          <p:cNvPr id="204"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5"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06"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06"/>
                                        </p:tgtEl>
                                        <p:attrNameLst>
                                          <p:attrName>style.visibility</p:attrName>
                                        </p:attrNameLst>
                                      </p:cBhvr>
                                      <p:to>
                                        <p:strVal val="visible"/>
                                      </p:to>
                                    </p:set>
                                    <p:animEffect transition="in" filter="circle(in)">
                                      <p:cBhvr additive="repl">
                                        <p:cTn id="7" dur="2000"/>
                                        <p:tgtEl>
                                          <p:spTgt spid="206"/>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96"/>
                                        </p:tgtEl>
                                        <p:attrNameLst>
                                          <p:attrName>style.visibility</p:attrName>
                                        </p:attrNameLst>
                                      </p:cBhvr>
                                      <p:to>
                                        <p:strVal val="visible"/>
                                      </p:to>
                                    </p:set>
                                    <p:animEffect transition="in" filter="circle(in)">
                                      <p:cBhvr additive="repl">
                                        <p:cTn id="10" dur="2000"/>
                                        <p:tgtEl>
                                          <p:spTgt spid="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207"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208"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20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1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印刷品质量控制与安全生产</a:t>
            </a:r>
            <a:endParaRPr lang="en-US" sz="3600" b="0" strike="noStrike" spc="-1">
              <a:solidFill>
                <a:schemeClr val="dk1"/>
              </a:solidFill>
              <a:latin typeface="Arial"/>
            </a:endParaRPr>
          </a:p>
        </p:txBody>
      </p:sp>
      <p:sp>
        <p:nvSpPr>
          <p:cNvPr id="21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208"/>
                                        </p:tgtEl>
                                        <p:attrNameLst>
                                          <p:attrName>style.visibility</p:attrName>
                                        </p:attrNameLst>
                                      </p:cBhvr>
                                      <p:to>
                                        <p:strVal val="visible"/>
                                      </p:to>
                                    </p:set>
                                    <p:animEffect transition="in" filter="circle(in)">
                                      <p:cBhvr additive="repl">
                                        <p:cTn id="7" dur="2000"/>
                                        <p:tgtEl>
                                          <p:spTgt spid="208"/>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207"/>
                                        </p:tgtEl>
                                        <p:attrNameLst>
                                          <p:attrName>style.visibility</p:attrName>
                                        </p:attrNameLst>
                                      </p:cBhvr>
                                      <p:to>
                                        <p:strVal val="visible"/>
                                      </p:to>
                                    </p:set>
                                    <p:animEffect transition="in" filter="circle(in)">
                                      <p:cBhvr additive="repl">
                                        <p:cTn id="10" dur="1000"/>
                                        <p:tgtEl>
                                          <p:spTgt spid="2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2"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213"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2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印刷品质量管理</a:t>
            </a:r>
            <a:endParaRPr lang="en-US" sz="2800" b="0" strike="noStrike" spc="-1">
              <a:solidFill>
                <a:srgbClr val="FFFFFF"/>
              </a:solidFill>
              <a:latin typeface="Arial"/>
            </a:endParaRPr>
          </a:p>
        </p:txBody>
      </p:sp>
      <p:sp>
        <p:nvSpPr>
          <p:cNvPr id="21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印刷品质量管理是印刷行业的重要环节，其标准要求包括印刷品的颜色准确性、印刷效果等，监控方法涵盖了印刷生产全流程的监控，改善措施则是针对印刷品质量不达标时的相应处理措施。</a:t>
            </a:r>
            <a:endParaRPr lang="en-US" sz="1800" b="0" strike="noStrike" spc="-1">
              <a:solidFill>
                <a:srgbClr val="FFFFFF"/>
              </a:solidFill>
              <a:latin typeface="Arial"/>
            </a:endParaRPr>
          </a:p>
        </p:txBody>
      </p:sp>
      <p:sp>
        <p:nvSpPr>
          <p:cNvPr id="2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1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18"/>
                                        </p:tgtEl>
                                        <p:attrNameLst>
                                          <p:attrName>style.visibility</p:attrName>
                                        </p:attrNameLst>
                                      </p:cBhvr>
                                      <p:to>
                                        <p:strVal val="visible"/>
                                      </p:to>
                                    </p:set>
                                    <p:animEffect transition="in" filter="circle(in)">
                                      <p:cBhvr additive="repl">
                                        <p:cTn id="7" dur="2000"/>
                                        <p:tgtEl>
                                          <p:spTgt spid="21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13"/>
                                        </p:tgtEl>
                                        <p:attrNameLst>
                                          <p:attrName>style.visibility</p:attrName>
                                        </p:attrNameLst>
                                      </p:cBhvr>
                                      <p:to>
                                        <p:strVal val="visible"/>
                                      </p:to>
                                    </p:set>
                                    <p:animEffect transition="in" filter="circle(in)">
                                      <p:cBhvr additive="repl">
                                        <p:cTn id="10" dur="2000"/>
                                        <p:tgtEl>
                                          <p:spTgt spid="213"/>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12"/>
                                        </p:tgtEl>
                                        <p:attrNameLst>
                                          <p:attrName>style.visibility</p:attrName>
                                        </p:attrNameLst>
                                      </p:cBhvr>
                                      <p:to>
                                        <p:strVal val="visible"/>
                                      </p:to>
                                    </p:set>
                                    <p:animEffect transition="in" filter="circle(in)">
                                      <p:cBhvr additive="repl">
                                        <p:cTn id="13" dur="1000"/>
                                        <p:tgtEl>
                                          <p:spTgt spid="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9"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2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安全生产与印刷品质</a:t>
            </a:r>
            <a:endParaRPr lang="en-US" sz="3600" b="0" strike="noStrike" spc="-1">
              <a:solidFill>
                <a:schemeClr val="dk1"/>
              </a:solidFill>
              <a:latin typeface="Arial"/>
            </a:endParaRPr>
          </a:p>
        </p:txBody>
      </p:sp>
      <p:sp>
        <p:nvSpPr>
          <p:cNvPr id="221"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安全生产对印刷品质的重要性</a:t>
            </a:r>
            <a:endParaRPr lang="en-US" sz="1600" b="0" strike="noStrike" spc="-1">
              <a:solidFill>
                <a:srgbClr val="FFFFFF"/>
              </a:solidFill>
              <a:latin typeface="Arial"/>
            </a:endParaRPr>
          </a:p>
        </p:txBody>
      </p:sp>
      <p:sp>
        <p:nvSpPr>
          <p:cNvPr id="222"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安全生产影响</a:t>
            </a:r>
            <a:endParaRPr lang="en-US" sz="2000" b="0" strike="noStrike" spc="-1">
              <a:solidFill>
                <a:srgbClr val="FFFFFF"/>
              </a:solidFill>
              <a:latin typeface="Arial"/>
            </a:endParaRPr>
          </a:p>
        </p:txBody>
      </p:sp>
      <p:sp>
        <p:nvSpPr>
          <p:cNvPr id="223"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安全生产工作流程中的品质控制</a:t>
            </a:r>
            <a:endParaRPr lang="en-US" sz="1600" b="0" strike="noStrike" spc="-1">
              <a:solidFill>
                <a:srgbClr val="FFFFFF"/>
              </a:solidFill>
              <a:latin typeface="Arial"/>
            </a:endParaRPr>
          </a:p>
        </p:txBody>
      </p:sp>
      <p:sp>
        <p:nvSpPr>
          <p:cNvPr id="224"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工作流程</a:t>
            </a:r>
            <a:endParaRPr lang="en-US" sz="2000" b="0" strike="noStrike" spc="-1">
              <a:solidFill>
                <a:srgbClr val="FFFFFF"/>
              </a:solidFill>
              <a:latin typeface="Arial"/>
            </a:endParaRPr>
          </a:p>
        </p:txBody>
      </p:sp>
      <p:sp>
        <p:nvSpPr>
          <p:cNvPr id="225"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品质优先的安全生产理念</a:t>
            </a:r>
            <a:endParaRPr lang="en-US" sz="1600" b="0" strike="noStrike" spc="-1">
              <a:solidFill>
                <a:srgbClr val="FFFFFF"/>
              </a:solidFill>
              <a:latin typeface="Arial"/>
            </a:endParaRPr>
          </a:p>
        </p:txBody>
      </p:sp>
      <p:sp>
        <p:nvSpPr>
          <p:cNvPr id="226"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理念</a:t>
            </a:r>
            <a:endParaRPr lang="en-US" sz="2000" b="0" strike="noStrike" spc="-1">
              <a:solidFill>
                <a:srgbClr val="FFFFFF"/>
              </a:solidFill>
              <a:latin typeface="Arial"/>
            </a:endParaRPr>
          </a:p>
        </p:txBody>
      </p:sp>
      <p:sp>
        <p:nvSpPr>
          <p:cNvPr id="227"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28"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29"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29"/>
                                        </p:tgtEl>
                                        <p:attrNameLst>
                                          <p:attrName>style.visibility</p:attrName>
                                        </p:attrNameLst>
                                      </p:cBhvr>
                                      <p:to>
                                        <p:strVal val="visible"/>
                                      </p:to>
                                    </p:set>
                                    <p:animEffect transition="in" filter="circle(in)">
                                      <p:cBhvr additive="repl">
                                        <p:cTn id="7" dur="2000"/>
                                        <p:tgtEl>
                                          <p:spTgt spid="229"/>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19"/>
                                        </p:tgtEl>
                                        <p:attrNameLst>
                                          <p:attrName>style.visibility</p:attrName>
                                        </p:attrNameLst>
                                      </p:cBhvr>
                                      <p:to>
                                        <p:strVal val="visible"/>
                                      </p:to>
                                    </p:set>
                                    <p:animEffect transition="in" filter="circle(in)">
                                      <p:cBhvr additive="repl">
                                        <p:cTn id="10" dur="2000"/>
                                        <p:tgtEl>
                                          <p:spTgt spid="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230" name="图片 21"/>
          <p:cNvPicPr/>
          <p:nvPr/>
        </p:nvPicPr>
        <p:blipFill>
          <a:blip r:embed="rId3"/>
          <a:srcRect r="81819"/>
          <a:stretch>
            <a:fillRect/>
          </a:stretch>
        </p:blipFill>
        <p:spPr>
          <a:xfrm>
            <a:off x="-392760" y="3057480"/>
            <a:ext cx="2992320" cy="6857640"/>
          </a:xfrm>
          <a:prstGeom prst="rect">
            <a:avLst/>
          </a:prstGeom>
          <a:ln w="0">
            <a:noFill/>
          </a:ln>
        </p:spPr>
      </p:pic>
      <p:pic>
        <p:nvPicPr>
          <p:cNvPr id="231"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23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安全生产与环保</a:t>
            </a:r>
            <a:endParaRPr lang="en-US" sz="3600" b="0" strike="noStrike" spc="-1">
              <a:solidFill>
                <a:schemeClr val="dk1"/>
              </a:solidFill>
              <a:latin typeface="Arial"/>
            </a:endParaRPr>
          </a:p>
        </p:txBody>
      </p:sp>
      <p:sp>
        <p:nvSpPr>
          <p:cNvPr id="23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安全生产工作不仅关乎人员生命安全，也影响环境的保护。因此，安全生产工作需要充分考虑环保意识的体现，整合安全生产与环保政策，以实现企业的可持续发展。</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31"/>
                                        </p:tgtEl>
                                        <p:attrNameLst>
                                          <p:attrName>style.visibility</p:attrName>
                                        </p:attrNameLst>
                                      </p:cBhvr>
                                      <p:to>
                                        <p:strVal val="visible"/>
                                      </p:to>
                                    </p:set>
                                    <p:animEffect transition="in" filter="circle(in)">
                                      <p:cBhvr additive="repl">
                                        <p:cTn id="7" dur="2000"/>
                                        <p:tgtEl>
                                          <p:spTgt spid="231"/>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230"/>
                                        </p:tgtEl>
                                        <p:attrNameLst>
                                          <p:attrName>style.visibility</p:attrName>
                                        </p:attrNameLst>
                                      </p:cBhvr>
                                      <p:to>
                                        <p:strVal val="visible"/>
                                      </p:to>
                                    </p:set>
                                    <p:anim calcmode="lin" valueType="num">
                                      <p:cBhvr additive="repl">
                                        <p:cTn id="10" dur="1000" fill="hold"/>
                                        <p:tgtEl>
                                          <p:spTgt spid="230"/>
                                        </p:tgtEl>
                                        <p:attrNameLst>
                                          <p:attrName>ppt_x</p:attrName>
                                        </p:attrNameLst>
                                      </p:cBhvr>
                                      <p:tavLst>
                                        <p:tav tm="0">
                                          <p:val>
                                            <p:strVal val="1+#ppt_w/2"/>
                                          </p:val>
                                        </p:tav>
                                        <p:tav tm="100000">
                                          <p:val>
                                            <p:strVal val="#ppt_x"/>
                                          </p:val>
                                        </p:tav>
                                      </p:tavLst>
                                    </p:anim>
                                    <p:anim calcmode="lin" valueType="num">
                                      <p:cBhvr additive="repl">
                                        <p:cTn id="11" dur="1000" fill="hold"/>
                                        <p:tgtEl>
                                          <p:spTgt spid="2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https://d.book118.com/546024032013010104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印刷行业安全生产规章制度培训</vt:lpstr>
      <vt:lpstr>目录</vt:lpstr>
      <vt:lpstr>第1章 印刷行业安全生产规章制度培训</vt:lpstr>
      <vt:lpstr> </vt:lpstr>
      <vt:lpstr>法律法规</vt:lpstr>
      <vt:lpstr>事故案例分析</vt:lpstr>
      <vt:lpstr>安全生产管理体系</vt:lpstr>
      <vt:lpstr>补充知识</vt:lpstr>
      <vt:lpstr>第2章 印刷设备安全操作规程</vt:lpstr>
      <vt:lpstr>设备使用前的准备</vt:lpstr>
      <vt:lpstr>设备维护保养</vt:lpstr>
      <vt:lpstr> </vt:lpstr>
      <vt:lpstr>设备安全防护</vt:lpstr>
      <vt:lpstr>印刷设备安全操作规程总结</vt:lpstr>
      <vt:lpstr>印刷设备安全规章制度培训要点</vt:lpstr>
      <vt:lpstr>第3章 印刷品质量控制与安全生产</vt:lpstr>
      <vt:lpstr> </vt:lpstr>
      <vt:lpstr>安全生产与印刷品质</vt:lpstr>
      <vt:lpstr>安全生产与环保</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2024-09-29T14:54:58.928</cp:lastPrinted>
  <dcterms:created xsi:type="dcterms:W3CDTF">2024-09-29T06:54:58Z</dcterms:created>
  <dcterms:modified xsi:type="dcterms:W3CDTF">2024-09-29T06:55:01Z</dcterms:modified>
</cp:coreProperties>
</file>