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94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28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EE192E-D9FF-4C51-BE36-69383F88B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4D1C32-7126-40C5-9992-1825121F7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B9DB21-185E-409C-861B-548F70CBE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178DDA-1A5D-483D-AF73-5328E8D61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FB2845-AFA0-4301-91C1-D72F54F82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4AC20F-8D5D-4E5F-9B38-60D32F34E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65B81A-13B3-4E09-B63C-997B9EA0E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651450-3262-4FE1-858A-13BD959DC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AF0E54-0622-4090-A0B9-5ED75FDA1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506E85-2F4F-4F67-B468-262469A85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D3EFBF-E0A8-4BD3-95A1-9DE2E44E6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939" r:id="rId2"/>
    <p:sldLayoutId id="2147484940" r:id="rId3"/>
    <p:sldLayoutId id="2147484941" r:id="rId4"/>
    <p:sldLayoutId id="2147484942" r:id="rId5"/>
    <p:sldLayoutId id="2147484943" r:id="rId6"/>
    <p:sldLayoutId id="2147484944" r:id="rId7"/>
    <p:sldLayoutId id="2147484945" r:id="rId8"/>
    <p:sldLayoutId id="2147484946" r:id="rId9"/>
    <p:sldLayoutId id="2147484947" r:id="rId10"/>
    <p:sldLayoutId id="214748494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15" Type="http://schemas.openxmlformats.org/officeDocument/2006/relationships/tags" Target="../tags/tag155.xml" /><Relationship Id="rId16" Type="http://schemas.openxmlformats.org/officeDocument/2006/relationships/tags" Target="../tags/tag156.xml" /><Relationship Id="rId17" Type="http://schemas.openxmlformats.org/officeDocument/2006/relationships/tags" Target="../tags/tag157.xml" /><Relationship Id="rId18" Type="http://schemas.openxmlformats.org/officeDocument/2006/relationships/tags" Target="../tags/tag158.xml" /><Relationship Id="rId19" Type="http://schemas.openxmlformats.org/officeDocument/2006/relationships/tags" Target="../tags/tag159.xml" /><Relationship Id="rId2" Type="http://schemas.openxmlformats.org/officeDocument/2006/relationships/tags" Target="../tags/tag142.xml" /><Relationship Id="rId20" Type="http://schemas.openxmlformats.org/officeDocument/2006/relationships/tags" Target="../tags/tag160.xml" /><Relationship Id="rId21" Type="http://schemas.openxmlformats.org/officeDocument/2006/relationships/tags" Target="../tags/tag161.xml" /><Relationship Id="rId22" Type="http://schemas.openxmlformats.org/officeDocument/2006/relationships/tags" Target="../tags/tag162.xml" /><Relationship Id="rId23" Type="http://schemas.openxmlformats.org/officeDocument/2006/relationships/tags" Target="../tags/tag163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14" Type="http://schemas.openxmlformats.org/officeDocument/2006/relationships/tags" Target="../tags/tag208.xml" /><Relationship Id="rId15" Type="http://schemas.openxmlformats.org/officeDocument/2006/relationships/tags" Target="../tags/tag209.xml" /><Relationship Id="rId16" Type="http://schemas.openxmlformats.org/officeDocument/2006/relationships/tags" Target="../tags/tag210.xml" /><Relationship Id="rId17" Type="http://schemas.openxmlformats.org/officeDocument/2006/relationships/tags" Target="../tags/tag211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14" Type="http://schemas.openxmlformats.org/officeDocument/2006/relationships/tags" Target="../tags/tag224.xml" /><Relationship Id="rId15" Type="http://schemas.openxmlformats.org/officeDocument/2006/relationships/tags" Target="../tags/tag225.xml" /><Relationship Id="rId16" Type="http://schemas.openxmlformats.org/officeDocument/2006/relationships/tags" Target="../tags/tag226.xml" /><Relationship Id="rId17" Type="http://schemas.openxmlformats.org/officeDocument/2006/relationships/tags" Target="../tags/tag227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032150242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国家重点支持的高新技术领域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XXX,a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474970" y="1788795"/>
            <a:ext cx="1568767" cy="8087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493247" y="2160717"/>
            <a:ext cx="3803938" cy="40287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14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36"/>
          <p:cNvCxnSpPr/>
          <p:nvPr>
            <p:custDataLst>
              <p:tags r:id="rId6"/>
            </p:custDataLst>
          </p:nvPr>
        </p:nvCxnSpPr>
        <p:spPr>
          <a:xfrm>
            <a:off x="5530308" y="2623970"/>
            <a:ext cx="399705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6087137" y="2616327"/>
            <a:ext cx="1568808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6096275" y="3024918"/>
            <a:ext cx="3804037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effectLst/>
                <a:latin typeface="+中文标题" charset="0"/>
                <a:ea typeface="+mj-ea"/>
              </a:rPr>
              <a:t>高新技术领域概述</a:t>
            </a:r>
            <a:endParaRPr lang="zh-CN" altLang="en-US" sz="14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33"/>
          <p:cNvCxnSpPr/>
          <p:nvPr>
            <p:custDataLst>
              <p:tags r:id="rId9"/>
            </p:custDataLst>
          </p:nvPr>
        </p:nvCxnSpPr>
        <p:spPr>
          <a:xfrm>
            <a:off x="6133338" y="3488327"/>
            <a:ext cx="3997161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657613" y="3473736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657613" y="3882327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effectLst/>
                <a:latin typeface="+中文标题" charset="0"/>
                <a:ea typeface="+mj-ea"/>
              </a:rPr>
              <a:t>国家重点支持的高新技术领域</a:t>
            </a:r>
            <a:endParaRPr lang="zh-CN" altLang="en-US" sz="14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30"/>
          <p:cNvCxnSpPr/>
          <p:nvPr>
            <p:custDataLst>
              <p:tags r:id="rId12"/>
            </p:custDataLst>
          </p:nvPr>
        </p:nvCxnSpPr>
        <p:spPr>
          <a:xfrm>
            <a:off x="6694670" y="4345736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7237818" y="4331840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7237818" y="4740431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国家重点支持高新技术领域的政策措施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7"/>
          <p:cNvCxnSpPr/>
          <p:nvPr>
            <p:custDataLst>
              <p:tags r:id="rId15"/>
            </p:custDataLst>
          </p:nvPr>
        </p:nvCxnSpPr>
        <p:spPr>
          <a:xfrm>
            <a:off x="7274875" y="5203840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870136" y="5246919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870136" y="5655510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国家重点支持高新技术领域的发展前景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18"/>
          <p:cNvCxnSpPr/>
          <p:nvPr>
            <p:custDataLst>
              <p:tags r:id="rId18"/>
            </p:custDataLst>
          </p:nvPr>
        </p:nvCxnSpPr>
        <p:spPr>
          <a:xfrm>
            <a:off x="7907193" y="6118919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9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高新技术领域概述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7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高新技术领域的定义</a:t>
            </a:r>
            <a:endParaRPr lang="zh-CN" altLang="en-US"/>
          </a:p>
        </p:txBody>
      </p:sp>
      <p:sp>
        <p:nvSpPr>
          <p:cNvPr id="1049052" name="正文"/>
          <p:cNvSpPr txBox="1"/>
          <p:nvPr>
            <p:custDataLst>
              <p:tags r:id="rId2"/>
            </p:custDataLst>
          </p:nvPr>
        </p:nvSpPr>
        <p:spPr>
          <a:xfrm>
            <a:off x="2383177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高新技术领域的定义：指那些具有高技术含量、高附加值、高创新性的产业领域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正文"/>
          <p:cNvSpPr txBox="1"/>
          <p:nvPr>
            <p:custDataLst>
              <p:tags r:id="rId3"/>
            </p:custDataLst>
          </p:nvPr>
        </p:nvSpPr>
        <p:spPr>
          <a:xfrm>
            <a:off x="2383177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高新技术领域的特征：高技术含量、高附加值、高创新性、高竞争性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正文"/>
          <p:cNvSpPr txBox="1"/>
          <p:nvPr>
            <p:custDataLst>
              <p:tags r:id="rId4"/>
            </p:custDataLst>
          </p:nvPr>
        </p:nvSpPr>
        <p:spPr>
          <a:xfrm>
            <a:off x="2383177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高新技术领域的发展趋势：不断涌现新的技术、新的产品、新的服务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正文"/>
          <p:cNvSpPr txBox="1"/>
          <p:nvPr>
            <p:custDataLst>
              <p:tags r:id="rId5"/>
            </p:custDataLst>
          </p:nvPr>
        </p:nvSpPr>
        <p:spPr>
          <a:xfrm>
            <a:off x="2383177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高新技术领域的重要意义：推动经济发展、提高国家竞争力、促进社会进步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0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高新技术领域的发展历程</a:t>
            </a:r>
            <a:endParaRPr lang="zh-CN" altLang="en-US"/>
          </a:p>
        </p:txBody>
      </p:sp>
      <p:sp>
        <p:nvSpPr>
          <p:cNvPr id="104909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20世纪80年代：高新技术概念的提出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20世纪90年代：国家高新技术产业开发区建设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21世纪初：国家高新技术企业的认定和税收优惠政策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近年来：国家对高新技术领域的持续支持和推动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高新技术领域的分类</a:t>
            </a:r>
            <a:endParaRPr lang="zh-CN" altLang="en-US"/>
          </a:p>
        </p:txBody>
      </p:sp>
      <p:cxnSp>
        <p:nvCxnSpPr>
          <p:cNvPr id="3145751" name="直接箭头连接符 183"/>
          <p:cNvCxnSpPr/>
          <p:nvPr>
            <p:custDataLst>
              <p:tags r:id="rId2"/>
            </p:custDataLst>
          </p:nvPr>
        </p:nvCxnSpPr>
        <p:spPr>
          <a:xfrm>
            <a:off x="772057" y="3814487"/>
            <a:ext cx="10648503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84"/>
          <p:cNvCxnSpPr/>
          <p:nvPr>
            <p:custDataLst>
              <p:tags r:id="rId3"/>
            </p:custDataLst>
          </p:nvPr>
        </p:nvCxnSpPr>
        <p:spPr>
          <a:xfrm flipV="1">
            <a:off x="4644576" y="3809552"/>
            <a:ext cx="3701" cy="108810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44" name="正文"/>
          <p:cNvSpPr txBox="1"/>
          <p:nvPr>
            <p:custDataLst>
              <p:tags r:id="rId4"/>
            </p:custDataLst>
          </p:nvPr>
        </p:nvSpPr>
        <p:spPr>
          <a:xfrm>
            <a:off x="3747075" y="5120954"/>
            <a:ext cx="1798705" cy="8222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航空航天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55" name="直接连接符 6"/>
          <p:cNvCxnSpPr/>
          <p:nvPr>
            <p:custDataLst>
              <p:tags r:id="rId5"/>
            </p:custDataLst>
          </p:nvPr>
        </p:nvCxnSpPr>
        <p:spPr>
          <a:xfrm flipH="1">
            <a:off x="7527068" y="3855815"/>
            <a:ext cx="0" cy="54405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46" name="正文"/>
          <p:cNvSpPr txBox="1"/>
          <p:nvPr>
            <p:custDataLst>
              <p:tags r:id="rId6"/>
            </p:custDataLst>
          </p:nvPr>
        </p:nvSpPr>
        <p:spPr>
          <a:xfrm>
            <a:off x="6627716" y="4625014"/>
            <a:ext cx="1798705" cy="8222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新能源与节能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57" name="直接连接符 83"/>
          <p:cNvCxnSpPr/>
          <p:nvPr>
            <p:custDataLst>
              <p:tags r:id="rId7"/>
            </p:custDataLst>
          </p:nvPr>
        </p:nvCxnSpPr>
        <p:spPr>
          <a:xfrm flipH="1" flipV="1">
            <a:off x="10407709" y="3809552"/>
            <a:ext cx="617" cy="130893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48" name="正文"/>
          <p:cNvSpPr txBox="1"/>
          <p:nvPr>
            <p:custDataLst>
              <p:tags r:id="rId8"/>
            </p:custDataLst>
          </p:nvPr>
        </p:nvSpPr>
        <p:spPr>
          <a:xfrm>
            <a:off x="9508357" y="5355970"/>
            <a:ext cx="1798705" cy="8222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其他领域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正文"/>
          <p:cNvSpPr txBox="1"/>
          <p:nvPr>
            <p:custDataLst>
              <p:tags r:id="rId9"/>
            </p:custDataLst>
          </p:nvPr>
        </p:nvSpPr>
        <p:spPr>
          <a:xfrm>
            <a:off x="866433" y="4220368"/>
            <a:ext cx="1798705" cy="8222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电子信息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59" name="直接连接符 32"/>
          <p:cNvCxnSpPr/>
          <p:nvPr>
            <p:custDataLst>
              <p:tags r:id="rId10"/>
            </p:custDataLst>
          </p:nvPr>
        </p:nvCxnSpPr>
        <p:spPr>
          <a:xfrm flipH="1">
            <a:off x="3206723" y="2847899"/>
            <a:ext cx="0" cy="90798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52" name="正文"/>
          <p:cNvSpPr txBox="1"/>
          <p:nvPr>
            <p:custDataLst>
              <p:tags r:id="rId11"/>
            </p:custDataLst>
          </p:nvPr>
        </p:nvSpPr>
        <p:spPr>
          <a:xfrm>
            <a:off x="2180919" y="1746841"/>
            <a:ext cx="2050375" cy="84075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生物和医药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61" name="直接连接符 96"/>
          <p:cNvCxnSpPr/>
          <p:nvPr>
            <p:custDataLst>
              <p:tags r:id="rId12"/>
            </p:custDataLst>
          </p:nvPr>
        </p:nvCxnSpPr>
        <p:spPr>
          <a:xfrm flipV="1">
            <a:off x="8965538" y="2456206"/>
            <a:ext cx="3701" cy="129413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54" name="正文"/>
          <p:cNvSpPr txBox="1"/>
          <p:nvPr>
            <p:custDataLst>
              <p:tags r:id="rId13"/>
            </p:custDataLst>
          </p:nvPr>
        </p:nvSpPr>
        <p:spPr>
          <a:xfrm>
            <a:off x="7942201" y="1364400"/>
            <a:ext cx="2050375" cy="84075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高技术服务业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63" name="直接连接符 4"/>
          <p:cNvCxnSpPr/>
          <p:nvPr>
            <p:custDataLst>
              <p:tags r:id="rId14"/>
            </p:custDataLst>
          </p:nvPr>
        </p:nvCxnSpPr>
        <p:spPr>
          <a:xfrm flipH="1">
            <a:off x="6084897" y="3494347"/>
            <a:ext cx="3701" cy="25969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56" name="正文"/>
          <p:cNvSpPr txBox="1"/>
          <p:nvPr>
            <p:custDataLst>
              <p:tags r:id="rId15"/>
            </p:custDataLst>
          </p:nvPr>
        </p:nvSpPr>
        <p:spPr>
          <a:xfrm>
            <a:off x="5061560" y="2396990"/>
            <a:ext cx="2050375" cy="84075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新材料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椭圆 17"/>
          <p:cNvSpPr/>
          <p:nvPr>
            <p:custDataLst>
              <p:tags r:id="rId16"/>
            </p:custDataLst>
          </p:nvPr>
        </p:nvSpPr>
        <p:spPr>
          <a:xfrm>
            <a:off x="4581659" y="3749719"/>
            <a:ext cx="129536" cy="12953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60" name="椭圆 14"/>
          <p:cNvSpPr/>
          <p:nvPr>
            <p:custDataLst>
              <p:tags r:id="rId17"/>
            </p:custDataLst>
          </p:nvPr>
        </p:nvSpPr>
        <p:spPr>
          <a:xfrm>
            <a:off x="7462300" y="3749719"/>
            <a:ext cx="129536" cy="12953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62" name="椭圆 21"/>
          <p:cNvSpPr/>
          <p:nvPr>
            <p:custDataLst>
              <p:tags r:id="rId18"/>
            </p:custDataLst>
          </p:nvPr>
        </p:nvSpPr>
        <p:spPr>
          <a:xfrm>
            <a:off x="10342941" y="3749719"/>
            <a:ext cx="129536" cy="12953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64" name="椭圆 19"/>
          <p:cNvSpPr/>
          <p:nvPr>
            <p:custDataLst>
              <p:tags r:id="rId19"/>
            </p:custDataLst>
          </p:nvPr>
        </p:nvSpPr>
        <p:spPr>
          <a:xfrm>
            <a:off x="1701017" y="3749719"/>
            <a:ext cx="129536" cy="12953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cxnSp>
        <p:nvCxnSpPr>
          <p:cNvPr id="3145765" name="直接连接符 91"/>
          <p:cNvCxnSpPr/>
          <p:nvPr>
            <p:custDataLst>
              <p:tags r:id="rId20"/>
            </p:custDataLst>
          </p:nvPr>
        </p:nvCxnSpPr>
        <p:spPr>
          <a:xfrm flipV="1">
            <a:off x="1765786" y="3829908"/>
            <a:ext cx="617" cy="17888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66" name="椭圆 18"/>
          <p:cNvSpPr/>
          <p:nvPr>
            <p:custDataLst>
              <p:tags r:id="rId21"/>
            </p:custDataLst>
          </p:nvPr>
        </p:nvSpPr>
        <p:spPr>
          <a:xfrm>
            <a:off x="3141955" y="3749719"/>
            <a:ext cx="129536" cy="12953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68" name="椭圆 13"/>
          <p:cNvSpPr/>
          <p:nvPr>
            <p:custDataLst>
              <p:tags r:id="rId22"/>
            </p:custDataLst>
          </p:nvPr>
        </p:nvSpPr>
        <p:spPr>
          <a:xfrm>
            <a:off x="8902621" y="3749719"/>
            <a:ext cx="129536" cy="12953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70" name="椭圆 15"/>
          <p:cNvSpPr/>
          <p:nvPr>
            <p:custDataLst>
              <p:tags r:id="rId23"/>
            </p:custDataLst>
          </p:nvPr>
        </p:nvSpPr>
        <p:spPr>
          <a:xfrm>
            <a:off x="6021979" y="3749719"/>
            <a:ext cx="129536" cy="12953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>
            <a:normAutofit fontScale="93704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国家重点支持的高新技术领域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1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2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信息技术领域</a:t>
            </a:r>
            <a:endParaRPr lang="zh-CN" altLang="en-US"/>
          </a:p>
        </p:txBody>
      </p:sp>
      <p:sp>
        <p:nvSpPr>
          <p:cNvPr id="1049286" name="圆角矩形 3"/>
          <p:cNvSpPr/>
          <p:nvPr>
            <p:custDataLst>
              <p:tags r:id="rId2"/>
            </p:custDataLst>
          </p:nvPr>
        </p:nvSpPr>
        <p:spPr>
          <a:xfrm rot="16200000">
            <a:off x="5606883" y="-3689814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圆角矩形 4"/>
          <p:cNvSpPr/>
          <p:nvPr>
            <p:custDataLst>
              <p:tags r:id="rId3"/>
            </p:custDataLst>
          </p:nvPr>
        </p:nvSpPr>
        <p:spPr>
          <a:xfrm rot="16200000">
            <a:off x="137659" y="177940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90" name="圆角矩形 5"/>
          <p:cNvSpPr/>
          <p:nvPr>
            <p:custDataLst>
              <p:tags r:id="rId4"/>
            </p:custDataLst>
          </p:nvPr>
        </p:nvSpPr>
        <p:spPr>
          <a:xfrm rot="16200000">
            <a:off x="5608171" y="-2402901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圆角矩形 6"/>
          <p:cNvSpPr/>
          <p:nvPr>
            <p:custDataLst>
              <p:tags r:id="rId5"/>
            </p:custDataLst>
          </p:nvPr>
        </p:nvSpPr>
        <p:spPr>
          <a:xfrm rot="16200000">
            <a:off x="138948" y="3066967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4" name="圆角矩形 9"/>
          <p:cNvSpPr/>
          <p:nvPr>
            <p:custDataLst>
              <p:tags r:id="rId6"/>
            </p:custDataLst>
          </p:nvPr>
        </p:nvSpPr>
        <p:spPr>
          <a:xfrm rot="16200000">
            <a:off x="5606883" y="-1140475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圆角矩形 10"/>
          <p:cNvSpPr/>
          <p:nvPr>
            <p:custDataLst>
              <p:tags r:id="rId7"/>
            </p:custDataLst>
          </p:nvPr>
        </p:nvSpPr>
        <p:spPr>
          <a:xfrm rot="16200000">
            <a:off x="137659" y="432874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98" name="圆角矩形 11"/>
          <p:cNvSpPr/>
          <p:nvPr>
            <p:custDataLst>
              <p:tags r:id="rId8"/>
            </p:custDataLst>
          </p:nvPr>
        </p:nvSpPr>
        <p:spPr>
          <a:xfrm rot="16200000">
            <a:off x="5608171" y="145795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圆角矩形 12"/>
          <p:cNvSpPr/>
          <p:nvPr>
            <p:custDataLst>
              <p:tags r:id="rId9"/>
            </p:custDataLst>
          </p:nvPr>
        </p:nvSpPr>
        <p:spPr>
          <a:xfrm rot="16200000">
            <a:off x="138948" y="5615663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2" name="文本框 7"/>
          <p:cNvSpPr txBox="1"/>
          <p:nvPr>
            <p:custDataLst>
              <p:tags r:id="rId10"/>
            </p:custDataLst>
          </p:nvPr>
        </p:nvSpPr>
        <p:spPr>
          <a:xfrm>
            <a:off x="1017942" y="391374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信息技术领域发展现状：分析当前信息技术领域的发展现状，包括市场规模、技术创新、产业应用等方面。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04" name="文本框 8"/>
          <p:cNvSpPr txBox="1"/>
          <p:nvPr>
            <p:custDataLst>
              <p:tags r:id="rId11"/>
            </p:custDataLst>
          </p:nvPr>
        </p:nvSpPr>
        <p:spPr>
          <a:xfrm>
            <a:off x="1017942" y="5201298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信息技术领域未来发展趋势：预测未来信息技术领域的发展趋势，包括技术变革、产业升级、跨界融合等方面。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06" name="文本框 13"/>
          <p:cNvSpPr txBox="1"/>
          <p:nvPr>
            <p:custDataLst>
              <p:tags r:id="rId12"/>
            </p:custDataLst>
          </p:nvPr>
        </p:nvSpPr>
        <p:spPr>
          <a:xfrm>
            <a:off x="1017942" y="136440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信息技术概述：介绍信息技术的基本概念、发展历程和应用领域。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08" name="文本框 14"/>
          <p:cNvSpPr txBox="1"/>
          <p:nvPr>
            <p:custDataLst>
              <p:tags r:id="rId13"/>
            </p:custDataLst>
          </p:nvPr>
        </p:nvSpPr>
        <p:spPr>
          <a:xfrm>
            <a:off x="1017942" y="2653247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信息技术领域重点支持方向：介绍国家重点支持的信息技术领域，包括集成电路、基础软件、云计算、大数据、人工智能等。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生物和医药技术领域</a:t>
            </a:r>
            <a:endParaRPr lang="zh-CN" altLang="en-US"/>
          </a:p>
        </p:txBody>
      </p:sp>
      <p:sp>
        <p:nvSpPr>
          <p:cNvPr id="1049348" name="矩形 5"/>
          <p:cNvSpPr/>
          <p:nvPr>
            <p:custDataLst>
              <p:tags r:id="rId2"/>
            </p:custDataLst>
          </p:nvPr>
        </p:nvSpPr>
        <p:spPr>
          <a:xfrm>
            <a:off x="551935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0" name="矩形 10"/>
          <p:cNvSpPr/>
          <p:nvPr>
            <p:custDataLst>
              <p:tags r:id="rId3"/>
            </p:custDataLst>
          </p:nvPr>
        </p:nvSpPr>
        <p:spPr>
          <a:xfrm>
            <a:off x="910386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2" name="TextBox 2"/>
          <p:cNvSpPr txBox="1"/>
          <p:nvPr>
            <p:custDataLst>
              <p:tags r:id="rId4"/>
            </p:custDataLst>
          </p:nvPr>
        </p:nvSpPr>
        <p:spPr>
          <a:xfrm>
            <a:off x="708596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生物技术：基因工程、细胞工程、蛋白质工程等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54" name="矩形 6"/>
          <p:cNvSpPr/>
          <p:nvPr>
            <p:custDataLst>
              <p:tags r:id="rId5"/>
            </p:custDataLst>
          </p:nvPr>
        </p:nvSpPr>
        <p:spPr>
          <a:xfrm>
            <a:off x="3380862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6" name="矩形 11"/>
          <p:cNvSpPr/>
          <p:nvPr>
            <p:custDataLst>
              <p:tags r:id="rId6"/>
            </p:custDataLst>
          </p:nvPr>
        </p:nvSpPr>
        <p:spPr>
          <a:xfrm>
            <a:off x="3758654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8" name="TextBox 2"/>
          <p:cNvSpPr txBox="1"/>
          <p:nvPr>
            <p:custDataLst>
              <p:tags r:id="rId7"/>
            </p:custDataLst>
          </p:nvPr>
        </p:nvSpPr>
        <p:spPr>
          <a:xfrm>
            <a:off x="3536878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医药技术：新药研发、医疗器械、生物医学工程等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60" name="矩形 33"/>
          <p:cNvSpPr/>
          <p:nvPr>
            <p:custDataLst>
              <p:tags r:id="rId8"/>
            </p:custDataLst>
          </p:nvPr>
        </p:nvSpPr>
        <p:spPr>
          <a:xfrm>
            <a:off x="6205276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2" name="矩形 37"/>
          <p:cNvSpPr/>
          <p:nvPr>
            <p:custDataLst>
              <p:tags r:id="rId9"/>
            </p:custDataLst>
          </p:nvPr>
        </p:nvSpPr>
        <p:spPr>
          <a:xfrm>
            <a:off x="6563727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4" name="TextBox 2"/>
          <p:cNvSpPr txBox="1"/>
          <p:nvPr>
            <p:custDataLst>
              <p:tags r:id="rId10"/>
            </p:custDataLst>
          </p:nvPr>
        </p:nvSpPr>
        <p:spPr>
          <a:xfrm>
            <a:off x="6361937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生物和医药技术领域的国家政策支持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66" name="矩形 34"/>
          <p:cNvSpPr/>
          <p:nvPr>
            <p:custDataLst>
              <p:tags r:id="rId11"/>
            </p:custDataLst>
          </p:nvPr>
        </p:nvSpPr>
        <p:spPr>
          <a:xfrm>
            <a:off x="9023888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8" name="矩形 38"/>
          <p:cNvSpPr/>
          <p:nvPr>
            <p:custDataLst>
              <p:tags r:id="rId12"/>
            </p:custDataLst>
          </p:nvPr>
        </p:nvSpPr>
        <p:spPr>
          <a:xfrm>
            <a:off x="9401680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0" name="TextBox 2"/>
          <p:cNvSpPr txBox="1"/>
          <p:nvPr>
            <p:custDataLst>
              <p:tags r:id="rId13"/>
            </p:custDataLst>
          </p:nvPr>
        </p:nvSpPr>
        <p:spPr>
          <a:xfrm>
            <a:off x="9180549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生物和医药技术领域的创新成果和发展前景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4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航空航天技术领域</a:t>
            </a:r>
            <a:endParaRPr lang="zh-CN" altLang="en-US"/>
          </a:p>
        </p:txBody>
      </p:sp>
      <p:sp>
        <p:nvSpPr>
          <p:cNvPr id="1049410" name="正文"/>
          <p:cNvSpPr txBox="1"/>
          <p:nvPr>
            <p:custDataLst>
              <p:tags r:id="rId2"/>
            </p:custDataLst>
          </p:nvPr>
        </p:nvSpPr>
        <p:spPr>
          <a:xfrm>
            <a:off x="2847422" y="1364400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航空技术：包括飞机、直升机等航空器的设计、制造、试验、运行和维护等方面的技术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正文"/>
          <p:cNvSpPr txBox="1"/>
          <p:nvPr>
            <p:custDataLst>
              <p:tags r:id="rId3"/>
            </p:custDataLst>
          </p:nvPr>
        </p:nvSpPr>
        <p:spPr>
          <a:xfrm>
            <a:off x="2847422" y="2352970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航天技术：包括卫星、火箭、飞船等航天器的设计、制造、试验、发射和运行等方面的技术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正文"/>
          <p:cNvSpPr txBox="1"/>
          <p:nvPr>
            <p:custDataLst>
              <p:tags r:id="rId4"/>
            </p:custDataLst>
          </p:nvPr>
        </p:nvSpPr>
        <p:spPr>
          <a:xfrm>
            <a:off x="2847422" y="3341539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航空航天材料：用于制造航空航天器的特殊材料，如铝合金、钛合金、复合材料等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正文"/>
          <p:cNvSpPr txBox="1"/>
          <p:nvPr>
            <p:custDataLst>
              <p:tags r:id="rId5"/>
            </p:custDataLst>
          </p:nvPr>
        </p:nvSpPr>
        <p:spPr>
          <a:xfrm>
            <a:off x="2847422" y="4330109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航空航天电子技术：用于航空航天器的电子设备、控制系统和通信系统等方面的技术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正文"/>
          <p:cNvSpPr txBox="1"/>
          <p:nvPr>
            <p:custDataLst>
              <p:tags r:id="rId6"/>
            </p:custDataLst>
          </p:nvPr>
        </p:nvSpPr>
        <p:spPr>
          <a:xfrm>
            <a:off x="2847422" y="5318679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航空航天制造技术：包括航空航天器的制造工艺、设备和技术等方面的技术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/>
        <p:cNvGrpSpPr/>
        <p:nvPr/>
      </p:nvGrpSpPr>
      <p:grpSpPr>
        <a:xfrm>
          <a:off x="0" y="0"/>
          <a:ext cx="0" cy="0"/>
        </a:xfrm>
      </p:grpSpPr>
      <p:sp>
        <p:nvSpPr>
          <p:cNvPr id="10494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新材料技术领域</a:t>
            </a:r>
            <a:endParaRPr lang="zh-CN" altLang="en-US"/>
          </a:p>
        </p:txBody>
      </p:sp>
      <p:sp>
        <p:nvSpPr>
          <p:cNvPr id="104945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应用：新材料技术在航空航天、汽车、电子信息、生物医学等领域有着广泛的应用。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概述：新材料技术是当前国家重点支持的高新技术领域之一，涵盖了众多具有优异性能和特殊功能的材料。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分类：新材料技术领域主要包括高性能结构材料、功能材料和复合材料等。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发展趋势：随着科技的不断发展，新材料技术将不断涌现出新的技术和产品，为各行业的发展提供强有力的支持。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/>
        <p:cNvGrpSpPr/>
        <p:nvPr/>
      </p:nvGrpSpPr>
      <p:grpSpPr>
        <a:xfrm>
          <a:off x="0" y="0"/>
          <a:ext cx="0" cy="0"/>
        </a:xfrm>
      </p:grpSpPr>
      <p:sp>
        <p:nvSpPr>
          <p:cNvPr id="10495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新能源与高效节能技术领域</a:t>
            </a:r>
            <a:endParaRPr lang="zh-CN" altLang="en-US"/>
          </a:p>
        </p:txBody>
      </p:sp>
      <p:sp>
        <p:nvSpPr>
          <p:cNvPr id="1049528" name="矩形: 圆角 1"/>
          <p:cNvSpPr/>
          <p:nvPr>
            <p:custDataLst>
              <p:tags r:id="rId2"/>
            </p:custDataLst>
          </p:nvPr>
        </p:nvSpPr>
        <p:spPr>
          <a:xfrm>
            <a:off x="551935" y="2234867"/>
            <a:ext cx="5477112" cy="1410034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530" name="Freeform 7"/>
          <p:cNvSpPr/>
          <p:nvPr>
            <p:custDataLst>
              <p:tags r:id="rId3"/>
            </p:custDataLst>
          </p:nvPr>
        </p:nvSpPr>
        <p:spPr bwMode="auto">
          <a:xfrm flipV="1">
            <a:off x="678316" y="2374719"/>
            <a:ext cx="1492622" cy="1133021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80000"/>
                  <a:lumOff val="20000"/>
                </a:schemeClr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532" name="标题"/>
          <p:cNvSpPr txBox="1"/>
          <p:nvPr>
            <p:custDataLst>
              <p:tags r:id="rId4"/>
            </p:custDataLst>
          </p:nvPr>
        </p:nvSpPr>
        <p:spPr>
          <a:xfrm>
            <a:off x="678316" y="2332379"/>
            <a:ext cx="1158911" cy="1216970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34" name="正文"/>
          <p:cNvSpPr txBox="1"/>
          <p:nvPr>
            <p:custDataLst>
              <p:tags r:id="rId5"/>
            </p:custDataLst>
          </p:nvPr>
        </p:nvSpPr>
        <p:spPr>
          <a:xfrm>
            <a:off x="2130088" y="2236150"/>
            <a:ext cx="3899015" cy="1410034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新能源技术：包括太阳能、风能、水能、生物质能等可再生能源技术的研发和推广，以及核能、氢能等新型能源技术的探索与应用。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</p:txBody>
      </p:sp>
      <p:sp>
        <p:nvSpPr>
          <p:cNvPr id="1049536" name="矩形: 圆角 19"/>
          <p:cNvSpPr/>
          <p:nvPr>
            <p:custDataLst>
              <p:tags r:id="rId6"/>
            </p:custDataLst>
          </p:nvPr>
        </p:nvSpPr>
        <p:spPr>
          <a:xfrm>
            <a:off x="6162719" y="2234867"/>
            <a:ext cx="5477112" cy="1410034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538" name="Freeform 7"/>
          <p:cNvSpPr/>
          <p:nvPr>
            <p:custDataLst>
              <p:tags r:id="rId7"/>
            </p:custDataLst>
          </p:nvPr>
        </p:nvSpPr>
        <p:spPr bwMode="auto">
          <a:xfrm flipV="1">
            <a:off x="6282684" y="2373436"/>
            <a:ext cx="1492622" cy="1133021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80000"/>
                  <a:lumOff val="20000"/>
                </a:schemeClr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540" name="标题"/>
          <p:cNvSpPr txBox="1"/>
          <p:nvPr>
            <p:custDataLst>
              <p:tags r:id="rId8"/>
            </p:custDataLst>
          </p:nvPr>
        </p:nvSpPr>
        <p:spPr>
          <a:xfrm>
            <a:off x="6282684" y="2331737"/>
            <a:ext cx="1158911" cy="1216970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42" name="正文"/>
          <p:cNvSpPr txBox="1"/>
          <p:nvPr>
            <p:custDataLst>
              <p:tags r:id="rId9"/>
            </p:custDataLst>
          </p:nvPr>
        </p:nvSpPr>
        <p:spPr>
          <a:xfrm>
            <a:off x="7735098" y="2237433"/>
            <a:ext cx="3899015" cy="1410034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高效节能技术：重点支持高效节能电机及系统、高效智能电力变换、建筑节能与系统优化等关键技术研发与产业化，提高能源利用效率，促进节能减排。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</p:txBody>
      </p:sp>
      <p:sp>
        <p:nvSpPr>
          <p:cNvPr id="1049544" name="矩形: 圆角 28"/>
          <p:cNvSpPr/>
          <p:nvPr>
            <p:custDataLst>
              <p:tags r:id="rId10"/>
            </p:custDataLst>
          </p:nvPr>
        </p:nvSpPr>
        <p:spPr>
          <a:xfrm>
            <a:off x="551935" y="3895135"/>
            <a:ext cx="5477112" cy="1410034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546" name="Freeform 7"/>
          <p:cNvSpPr/>
          <p:nvPr>
            <p:custDataLst>
              <p:tags r:id="rId11"/>
            </p:custDataLst>
          </p:nvPr>
        </p:nvSpPr>
        <p:spPr bwMode="auto">
          <a:xfrm flipV="1">
            <a:off x="678316" y="4034988"/>
            <a:ext cx="1492622" cy="1133021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80000"/>
                  <a:lumOff val="20000"/>
                </a:schemeClr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548" name="标题"/>
          <p:cNvSpPr txBox="1"/>
          <p:nvPr>
            <p:custDataLst>
              <p:tags r:id="rId12"/>
            </p:custDataLst>
          </p:nvPr>
        </p:nvSpPr>
        <p:spPr>
          <a:xfrm>
            <a:off x="678316" y="3992647"/>
            <a:ext cx="1158911" cy="1216970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50" name="正文"/>
          <p:cNvSpPr txBox="1"/>
          <p:nvPr>
            <p:custDataLst>
              <p:tags r:id="rId13"/>
            </p:custDataLst>
          </p:nvPr>
        </p:nvSpPr>
        <p:spPr>
          <a:xfrm>
            <a:off x="2130088" y="3896418"/>
            <a:ext cx="3899015" cy="1410034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新能源汽车技术：支持电动汽车、混合动力汽车等新能源汽车的研发与推广，促进交通领域能源利用的转型与升级。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</p:txBody>
      </p:sp>
      <p:sp>
        <p:nvSpPr>
          <p:cNvPr id="1049552" name="矩形: 圆角 24"/>
          <p:cNvSpPr/>
          <p:nvPr>
            <p:custDataLst>
              <p:tags r:id="rId14"/>
            </p:custDataLst>
          </p:nvPr>
        </p:nvSpPr>
        <p:spPr>
          <a:xfrm>
            <a:off x="6162719" y="3895135"/>
            <a:ext cx="5477112" cy="1410034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554" name="Freeform 7"/>
          <p:cNvSpPr/>
          <p:nvPr>
            <p:custDataLst>
              <p:tags r:id="rId15"/>
            </p:custDataLst>
          </p:nvPr>
        </p:nvSpPr>
        <p:spPr bwMode="auto">
          <a:xfrm flipV="1">
            <a:off x="6282684" y="4033705"/>
            <a:ext cx="1492622" cy="1133021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80000"/>
                  <a:lumOff val="20000"/>
                </a:schemeClr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556" name="标题"/>
          <p:cNvSpPr txBox="1"/>
          <p:nvPr>
            <p:custDataLst>
              <p:tags r:id="rId16"/>
            </p:custDataLst>
          </p:nvPr>
        </p:nvSpPr>
        <p:spPr>
          <a:xfrm>
            <a:off x="6282684" y="3991364"/>
            <a:ext cx="1158911" cy="1216970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58" name="正文"/>
          <p:cNvSpPr txBox="1"/>
          <p:nvPr>
            <p:custDataLst>
              <p:tags r:id="rId17"/>
            </p:custDataLst>
          </p:nvPr>
        </p:nvSpPr>
        <p:spPr>
          <a:xfrm>
            <a:off x="7735098" y="3897060"/>
            <a:ext cx="3899015" cy="1410034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清洁煤技术：开展清洁煤技术研发与示范，提高煤炭利用效率，减少环境污染，促进清洁能源的发展。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https://d.book118.com/546032150242010030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0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i*1_1"/>
  <p:tag name="KSO_WM_UNIT_INDEX" val="1_1"/>
  <p:tag name="KSO_WM_UNIT_LAYERLEVEL" val="1_1"/>
  <p:tag name="KSO_WM_UNIT_TYPE" val="m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3_1"/>
  <p:tag name="KSO_WM_UNIT_INDEX" val="1_3_1"/>
  <p:tag name="KSO_WM_UNIT_LAYERLEVEL" val="1_1_1"/>
  <p:tag name="KSO_WM_UNIT_LINE_FORE_SCHEMECOLOR_INDEX" val="5"/>
  <p:tag name="KSO_WM_UNIT_TYPE" val="m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5_1"/>
  <p:tag name="KSO_WM_UNIT_INDEX" val="1_5_1"/>
  <p:tag name="KSO_WM_UNIT_LAYERLEVEL" val="1_1_1"/>
  <p:tag name="KSO_WM_UNIT_LINE_FORE_SCHEMECOLOR_INDEX" val="5"/>
  <p:tag name="KSO_WM_UNIT_TYPE" val="m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7_1"/>
  <p:tag name="KSO_WM_UNIT_INDEX" val="1_7_1"/>
  <p:tag name="KSO_WM_UNIT_LAYERLEVEL" val="1_1_1"/>
  <p:tag name="KSO_WM_UNIT_LINE_FORE_SCHEMECOLOR_INDEX" val="5"/>
  <p:tag name="KSO_WM_UNIT_TYPE" val="m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2_1"/>
  <p:tag name="KSO_WM_UNIT_INDEX" val="1_2_1"/>
  <p:tag name="KSO_WM_UNIT_LAYERLEVEL" val="1_1_1"/>
  <p:tag name="KSO_WM_UNIT_LINE_FORE_SCHEMECOLOR_INDEX" val="5"/>
  <p:tag name="KSO_WM_UNIT_TYPE" val="m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6_1"/>
  <p:tag name="KSO_WM_UNIT_INDEX" val="1_6_1"/>
  <p:tag name="KSO_WM_UNIT_LAYERLEVEL" val="1_1_1"/>
  <p:tag name="KSO_WM_UNIT_LINE_FORE_SCHEMECOLOR_INDEX" val="5"/>
  <p:tag name="KSO_WM_UNIT_TYPE" val="m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4_1"/>
  <p:tag name="KSO_WM_UNIT_INDEX" val="1_4_1"/>
  <p:tag name="KSO_WM_UNIT_LAYERLEVEL" val="1_1_1"/>
  <p:tag name="KSO_WM_UNIT_LINE_FORE_SCHEMECOLOR_INDEX" val="5"/>
  <p:tag name="KSO_WM_UNIT_TYPE" val="m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3_2"/>
  <p:tag name="KSO_WM_UNIT_INDEX" val="1_3_2"/>
  <p:tag name="KSO_WM_UNIT_LAYERLEVEL" val="1_1_1"/>
  <p:tag name="KSO_WM_UNIT_LINE_FORE_SCHEMECOLOR_INDEX" val="5"/>
  <p:tag name="KSO_WM_UNIT_TYPE" val="m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5_2"/>
  <p:tag name="KSO_WM_UNIT_INDEX" val="1_5_2"/>
  <p:tag name="KSO_WM_UNIT_LAYERLEVEL" val="1_1_1"/>
  <p:tag name="KSO_WM_UNIT_LINE_FORE_SCHEMECOLOR_INDEX" val="5"/>
  <p:tag name="KSO_WM_UNIT_TYPE" val="m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7_2"/>
  <p:tag name="KSO_WM_UNIT_INDEX" val="1_7_2"/>
  <p:tag name="KSO_WM_UNIT_LAYERLEVEL" val="1_1_1"/>
  <p:tag name="KSO_WM_UNIT_LINE_FORE_SCHEMECOLOR_INDEX" val="5"/>
  <p:tag name="KSO_WM_UNIT_TYPE" val="m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1_1"/>
  <p:tag name="KSO_WM_UNIT_INDEX" val="1_1_1"/>
  <p:tag name="KSO_WM_UNIT_LAYERLEVEL" val="1_1_1"/>
  <p:tag name="KSO_WM_UNIT_LINE_FORE_SCHEMECOLOR_INDEX" val="5"/>
  <p:tag name="KSO_WM_UNIT_TYPE" val="m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1_2"/>
  <p:tag name="KSO_WM_UNIT_INDEX" val="1_1_2"/>
  <p:tag name="KSO_WM_UNIT_LAYERLEVEL" val="1_1_1"/>
  <p:tag name="KSO_WM_UNIT_LINE_FORE_SCHEMECOLOR_INDEX" val="5"/>
  <p:tag name="KSO_WM_UNIT_TYPE" val="m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2_2"/>
  <p:tag name="KSO_WM_UNIT_INDEX" val="1_2_2"/>
  <p:tag name="KSO_WM_UNIT_LAYERLEVEL" val="1_1_1"/>
  <p:tag name="KSO_WM_UNIT_LINE_FORE_SCHEMECOLOR_INDEX" val="5"/>
  <p:tag name="KSO_WM_UNIT_TYPE" val="m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6_2"/>
  <p:tag name="KSO_WM_UNIT_INDEX" val="1_6_2"/>
  <p:tag name="KSO_WM_UNIT_LAYERLEVEL" val="1_1_1"/>
  <p:tag name="KSO_WM_UNIT_LINE_FORE_SCHEMECOLOR_INDEX" val="5"/>
  <p:tag name="KSO_WM_UNIT_TYPE" val="m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4_2"/>
  <p:tag name="KSO_WM_UNIT_INDEX" val="1_4_2"/>
  <p:tag name="KSO_WM_UNIT_LAYERLEVEL" val="1_1_1"/>
  <p:tag name="KSO_WM_UNIT_LINE_FORE_SCHEMECOLOR_INDEX" val="5"/>
  <p:tag name="KSO_WM_UNIT_TYPE" val="m_h_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6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3*l_h_i*1_1_1"/>
  <p:tag name="KSO_WM_UNIT_INDEX" val="1_1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3*l_h_i*1_1_2"/>
  <p:tag name="KSO_WM_UNIT_INDEX" val="1_1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3*l_h_i*1_2_1"/>
  <p:tag name="KSO_WM_UNIT_INDEX" val="1_2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3*l_h_i*1_2_2"/>
  <p:tag name="KSO_WM_UNIT_INDEX" val="1_2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3*l_h_i*1_3_1"/>
  <p:tag name="KSO_WM_UNIT_INDEX" val="1_3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3*l_h_i*1_3_2"/>
  <p:tag name="KSO_WM_UNIT_INDEX" val="1_3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3*l_h_i*1_4_1"/>
  <p:tag name="KSO_WM_UNIT_INDEX" val="1_4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3*l_h_i*1_4_2"/>
  <p:tag name="KSO_WM_UNIT_INDEX" val="1_4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+中文标题</vt:lpstr>
      <vt:lpstr>Wingdings</vt:lpstr>
      <vt:lpstr>Office Theme</vt:lpstr>
      <vt:lpstr>国家重点支持的高新技术领域</vt:lpstr>
      <vt:lpstr>目录</vt:lpstr>
      <vt:lpstr>添加章节标题</vt:lpstr>
      <vt:lpstr>高新技术领域概述</vt:lpstr>
      <vt:lpstr>高新技术领域的定义</vt:lpstr>
      <vt:lpstr>高新技术领域的发展历程</vt:lpstr>
      <vt:lpstr>高新技术领域的分类</vt:lpstr>
      <vt:lpstr>国家重点支持的高新技术领域</vt:lpstr>
      <vt:lpstr>信息技术领域</vt:lpstr>
      <vt:lpstr>生物和医药技术领域</vt:lpstr>
      <vt:lpstr>航空航天技术领域</vt:lpstr>
      <vt:lpstr>新材料技术领域</vt:lpstr>
      <vt:lpstr>新能源与高效节能技术领域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2024-08-29T07:01:55.239</cp:lastPrinted>
  <dcterms:created xsi:type="dcterms:W3CDTF">2024-08-28T23:01:55Z</dcterms:created>
  <dcterms:modified xsi:type="dcterms:W3CDTF">2024-08-28T23:01:57Z</dcterms:modified>
</cp:coreProperties>
</file>