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8A456A7-AC1C-4E7C-B0E3-E2D1DB7155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178178C-4E31-4EEC-BFC6-FB713371AC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CE3410E-6C02-4A52-A803-4AD94ED3C2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F93F2F3-9CC2-42F6-9F5C-57E03D8443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0825C99-AE5A-4274-9F41-7A1E9494D2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9DF275A-E771-47C5-AD83-C175CD1F93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13440F7-D03F-4314-B66C-79E4571885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EA03F4B-6502-4532-9CF8-45E29542EB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8CCC35D-11B9-4FDC-9A9E-85171EA2E4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4349EC2-80E1-4B84-A1BE-37CFC42861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84CBC83-9C27-4984-9CBA-6524E8A4A0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5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6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文本占位符 17"/>
          <p:cNvSpPr>
            <a:spLocks noGrp="1"/>
          </p:cNvSpPr>
          <p:nvPr>
            <p:ph type="body" sz="quarter" idx="11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sp>
        <p:nvSpPr>
          <p:cNvPr id="17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6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6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2023/11/21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4603411410001005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制动液及标准全面解析\n## 1.制动液的基本知识及作用\n### 1.1制动液的种类及成分\n### 1.2制动液的工作原理\n### 1.3制动液的重要性及影响\n## 2.制动液的标准及规格\n### 2.1国际制动液标准介绍\n### 2.2各国制动液标准对比\n### 2.3制动液的规格及性能要求\n## 3.制动液的选择与使用\n### 3.1如何选择合适的制动液\n### 3.2制动液的更换周期及方法\n### 3.3制动液使用中的注意事项\n## 4.制动液的性能测试与评估\n### 4.1制动液性能测试方法\n### 4.2制动液性能评估标准\n### 4.3制动液性能测试结果分析\n## 5.制动液的环保与可持续发展\n### 5.1制动液的环保要求及发展趋势\n### 5.2制动液的循环利用及处理技术\n### 5.3制动液可持续发展的策略与措施\n## 6.制动液行业现状及未来展望\n### 6.1制动液行业的发展历程\n### 6.2制动液行业的市场规模及竞争格局\n### 6.3制动液行业的未来发展趋势及机遇\n&quot;,&quot;templateId&quot;:&quot;hw9irrrbyjd9jxkh8k6gtgupye&quot;}}"/>
        <p:cNvGrpSpPr/>
        <p:nvPr/>
      </p:nvGrpSpPr>
      <p:grpSpPr>
        <a:xfrm>
          <a:off x="0" y="0"/>
          <a:ext cx="0" cy="0"/>
        </a:xfrm>
      </p:grpSpPr>
      <p:sp>
        <p:nvSpPr>
          <p:cNvPr id="2" name="文本占位符 3"/>
          <p:cNvSpPr>
            <a:spLocks noGrp="1"/>
          </p:cNvSpPr>
          <p:nvPr>
            <p:ph type="body" sz="quarter" idx="11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 </a:t>
            </a:r>
            <a:endParaRPr lang="zh-CN" spc="0"/>
          </a:p>
        </p:txBody>
      </p:sp>
      <p:sp>
        <p:nvSpPr>
          <p:cNvPr id="3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4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5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417300" cy="1301750"/>
          </a:xfrm>
        </p:spPr>
        <p:txBody>
          <a:bodyPr vert="horz" wrap="square" lIns="91440" tIns="45720" rIns="91440" bIns="45720" anchor="t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pPr>
              <a:buNone/>
            </a:pPr>
            <a:r>
              <a:rPr lang="zh-CN" sz="7900"/>
              <a:t>制动液及标准全面解析</a:t>
            </a:r>
            <a:endParaRPr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5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6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73278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制动液的基本知识及作用</a:t>
            </a:r>
            <a:endParaRPr/>
          </a:p>
        </p:txBody>
      </p:sp>
      <p:sp>
        <p:nvSpPr>
          <p:cNvPr id="87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4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65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66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67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68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制动液的种类</a:t>
                </a:r>
                <a:endParaRPr/>
              </a:p>
            </p:txBody>
          </p:sp>
          <p:sp>
            <p:nvSpPr>
              <p:cNvPr id="169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合成制动液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：主要成分为醇、醚、酯等，具有较好的高温稳定性和低温流动性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矿物油制动液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：主要成分为矿物油，成本较低，但高温稳定性较差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半合成制动液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：介于合成制动液和矿物油制动液之间，具有较好的综合性能</a:t>
                </a:r>
                <a:endParaRPr/>
              </a:p>
            </p:txBody>
          </p:sp>
          <p:sp>
            <p:nvSpPr>
              <p:cNvPr id="170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1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2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73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74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75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制动液的成分</a:t>
                </a:r>
                <a:endParaRPr/>
              </a:p>
            </p:txBody>
          </p:sp>
          <p:sp>
            <p:nvSpPr>
              <p:cNvPr id="176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基础油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：制动液的主要成分，影响制动液的粘度、润滑性能等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添加剂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：提高制动液的抗磨性、抗氧化性、抗腐蚀性等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乳化剂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：使制动液在水的影响下保持良好的稳定性</a:t>
                </a:r>
                <a:endParaRPr/>
              </a:p>
            </p:txBody>
          </p:sp>
          <p:sp>
            <p:nvSpPr>
              <p:cNvPr id="177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8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9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80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8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制动液的种类及成分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2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83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84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85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86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制动液在制动系统中的作用</a:t>
                </a:r>
                <a:endParaRPr/>
              </a:p>
            </p:txBody>
          </p:sp>
          <p:sp>
            <p:nvSpPr>
              <p:cNvPr id="187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传递压力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：将制动踏板的力量传递给制动器，使制动片与制动盘摩擦产生制动力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润滑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：在制动系统中润滑各部件，减少摩擦，延长制动系统的使用寿命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冷却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：吸收制动过程中产生的热量，防止制动器过热失效</a:t>
                </a:r>
                <a:endParaRPr/>
              </a:p>
            </p:txBody>
          </p:sp>
          <p:sp>
            <p:nvSpPr>
              <p:cNvPr id="188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9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0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1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92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93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制动液的工作原理</a:t>
                </a:r>
                <a:endParaRPr/>
              </a:p>
            </p:txBody>
          </p:sp>
          <p:sp>
            <p:nvSpPr>
              <p:cNvPr id="194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液压传动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：制动液在封闭的制动系统中传递压力，实现制动器的制动和松开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容积制动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：制动液在制动系统中产生压力，使制动片与制动盘接触产生制动力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摩擦制动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：制动片与制动盘之间的摩擦力转化为制动力，使车辆减速或停止</a:t>
                </a:r>
                <a:endParaRPr/>
              </a:p>
            </p:txBody>
          </p:sp>
          <p:sp>
            <p:nvSpPr>
              <p:cNvPr id="195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6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7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8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9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制动液的工作原理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0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01" name="Group 685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075314" y="1520189"/>
            <a:ext cx="9868911" cy="4434111"/>
            <a:chOff x="1075314" y="1520189"/>
            <a:chExt cx="9868911" cy="4434111"/>
          </a:xfrm>
        </p:grpSpPr>
        <p:grpSp>
          <p:nvGrpSpPr>
            <p:cNvPr id="202" name="Group 686"/>
            <p:cNvGrpSpPr/>
            <p:nvPr/>
          </p:nvGrpSpPr>
          <p:grpSpPr>
            <a:xfrm>
              <a:off x="1075314" y="1520189"/>
              <a:ext cx="9868911" cy="2072418"/>
              <a:chOff x="1075314" y="1520189"/>
              <a:chExt cx="9868911" cy="2072418"/>
            </a:xfrm>
          </p:grpSpPr>
          <p:sp>
            <p:nvSpPr>
              <p:cNvPr id="203" name="TextBox 2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2061200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保障行车安全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：制动液的性能直接影响到制动系统的制动效果，关系到行车安全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延长制动系统寿命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：优质的制动液具有良好的润滑和冷却性能，有助于延长制动系统的使用寿命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降低维修成本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：使用优质的制动液可以减少制动系统的故障，降低维修成本</a:t>
                </a:r>
                <a:endParaRPr/>
              </a:p>
            </p:txBody>
          </p:sp>
          <p:sp>
            <p:nvSpPr>
              <p:cNvPr id="204" name="TextBox 27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1520189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制动液的重要性</a:t>
                </a:r>
                <a:endParaRPr/>
              </a:p>
            </p:txBody>
          </p:sp>
          <p:sp>
            <p:nvSpPr>
              <p:cNvPr id="205" name="AutoShape 33"/>
              <p:cNvSpPr/>
              <p:nvPr/>
            </p:nvSpPr>
            <p:spPr>
              <a:xfrm>
                <a:off x="1075314" y="1789318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6" name="Freeform 35"/>
              <p:cNvSpPr/>
              <p:nvPr/>
            </p:nvSpPr>
            <p:spPr>
              <a:xfrm>
                <a:off x="1537812" y="2251817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0" y="91440"/>
                    </a:moveTo>
                    <a:lnTo>
                      <a:pt x="152400" y="0"/>
                    </a:lnTo>
                    <a:lnTo>
                      <a:pt x="304800" y="91440"/>
                    </a:lnTo>
                    <a:lnTo>
                      <a:pt x="304800" y="121920"/>
                    </a:lnTo>
                    <a:lnTo>
                      <a:pt x="0" y="121920"/>
                    </a:lnTo>
                    <a:lnTo>
                      <a:pt x="0" y="91440"/>
                    </a:lnTo>
                    <a:close/>
                    <a:moveTo>
                      <a:pt x="0" y="274320"/>
                    </a:moveTo>
                    <a:lnTo>
                      <a:pt x="304800" y="274320"/>
                    </a:lnTo>
                    <a:lnTo>
                      <a:pt x="304800" y="304800"/>
                    </a:lnTo>
                    <a:lnTo>
                      <a:pt x="0" y="304800"/>
                    </a:lnTo>
                    <a:lnTo>
                      <a:pt x="0" y="274320"/>
                    </a:lnTo>
                    <a:close/>
                    <a:moveTo>
                      <a:pt x="30480" y="243840"/>
                    </a:moveTo>
                    <a:lnTo>
                      <a:pt x="274320" y="243840"/>
                    </a:lnTo>
                    <a:lnTo>
                      <a:pt x="274320" y="274320"/>
                    </a:lnTo>
                    <a:lnTo>
                      <a:pt x="30480" y="274320"/>
                    </a:lnTo>
                    <a:lnTo>
                      <a:pt x="30480" y="243840"/>
                    </a:lnTo>
                    <a:close/>
                    <a:moveTo>
                      <a:pt x="30480" y="121920"/>
                    </a:moveTo>
                    <a:lnTo>
                      <a:pt x="91440" y="121920"/>
                    </a:lnTo>
                    <a:lnTo>
                      <a:pt x="91440" y="243840"/>
                    </a:lnTo>
                    <a:lnTo>
                      <a:pt x="30480" y="243840"/>
                    </a:lnTo>
                    <a:lnTo>
                      <a:pt x="30480" y="121920"/>
                    </a:lnTo>
                    <a:close/>
                    <a:moveTo>
                      <a:pt x="121920" y="121920"/>
                    </a:moveTo>
                    <a:lnTo>
                      <a:pt x="182880" y="121920"/>
                    </a:lnTo>
                    <a:lnTo>
                      <a:pt x="182880" y="243840"/>
                    </a:lnTo>
                    <a:lnTo>
                      <a:pt x="121920" y="243840"/>
                    </a:lnTo>
                    <a:lnTo>
                      <a:pt x="121920" y="121920"/>
                    </a:lnTo>
                    <a:close/>
                    <a:moveTo>
                      <a:pt x="213360" y="121920"/>
                    </a:moveTo>
                    <a:lnTo>
                      <a:pt x="274320" y="121920"/>
                    </a:lnTo>
                    <a:lnTo>
                      <a:pt x="274320" y="243840"/>
                    </a:lnTo>
                    <a:lnTo>
                      <a:pt x="213360" y="243840"/>
                    </a:lnTo>
                    <a:lnTo>
                      <a:pt x="213360" y="121920"/>
                    </a:ln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207" name="Group 691"/>
            <p:cNvGrpSpPr/>
            <p:nvPr/>
          </p:nvGrpSpPr>
          <p:grpSpPr>
            <a:xfrm>
              <a:off x="1075314" y="3881882"/>
              <a:ext cx="9868911" cy="2072418"/>
              <a:chOff x="1075314" y="3881882"/>
              <a:chExt cx="9868911" cy="2072418"/>
            </a:xfrm>
          </p:grpSpPr>
          <p:sp>
            <p:nvSpPr>
              <p:cNvPr id="208" name="TextBox 2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4422893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制动性能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：制动液的性能直接影响制动系统的制动效果，性能差的制动液可能导致制动不足或制动失效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磨损程度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：制动液的润滑性能影响制动系统的磨损程度，优质的制动液可以降低磨损，延长制动系统的使用寿命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温度变化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：制动液的冷却性能影响制动系统的温度变化，性能好的制动液可以更好地吸收制动过程中产生的热量，防止制动器过热失效</a:t>
                </a:r>
                <a:endParaRPr/>
              </a:p>
            </p:txBody>
          </p:sp>
          <p:sp>
            <p:nvSpPr>
              <p:cNvPr id="209" name="TextBox 31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3881882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制动液的影响</a:t>
                </a:r>
                <a:endParaRPr/>
              </a:p>
            </p:txBody>
          </p:sp>
          <p:sp>
            <p:nvSpPr>
              <p:cNvPr id="210" name="AutoShape 32"/>
              <p:cNvSpPr/>
              <p:nvPr/>
            </p:nvSpPr>
            <p:spPr>
              <a:xfrm>
                <a:off x="1075314" y="4179055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1" name="Freeform 34"/>
              <p:cNvSpPr/>
              <p:nvPr/>
            </p:nvSpPr>
            <p:spPr>
              <a:xfrm>
                <a:off x="1537812" y="4641553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304800" y="171155"/>
                    </a:moveTo>
                    <a:lnTo>
                      <a:pt x="304800" y="133055"/>
                    </a:lnTo>
                    <a:lnTo>
                      <a:pt x="259261" y="114081"/>
                    </a:lnTo>
                    <a:cubicBezTo>
                      <a:pt x="257994" y="110509"/>
                      <a:pt x="256661" y="107051"/>
                      <a:pt x="255022" y="103661"/>
                    </a:cubicBezTo>
                    <a:lnTo>
                      <a:pt x="273406" y="57893"/>
                    </a:lnTo>
                    <a:lnTo>
                      <a:pt x="246459" y="30956"/>
                    </a:lnTo>
                    <a:lnTo>
                      <a:pt x="201101" y="49635"/>
                    </a:lnTo>
                    <a:cubicBezTo>
                      <a:pt x="197644" y="47958"/>
                      <a:pt x="194110" y="46549"/>
                      <a:pt x="190462" y="45244"/>
                    </a:cubicBezTo>
                    <a:lnTo>
                      <a:pt x="171155" y="0"/>
                    </a:lnTo>
                    <a:lnTo>
                      <a:pt x="133055" y="0"/>
                    </a:lnTo>
                    <a:lnTo>
                      <a:pt x="114224" y="45091"/>
                    </a:lnTo>
                    <a:cubicBezTo>
                      <a:pt x="110433" y="46434"/>
                      <a:pt x="106785" y="47844"/>
                      <a:pt x="103175" y="49559"/>
                    </a:cubicBezTo>
                    <a:lnTo>
                      <a:pt x="57893" y="31366"/>
                    </a:lnTo>
                    <a:lnTo>
                      <a:pt x="30956" y="58303"/>
                    </a:lnTo>
                    <a:lnTo>
                      <a:pt x="49416" y="103175"/>
                    </a:lnTo>
                    <a:cubicBezTo>
                      <a:pt x="47625" y="106861"/>
                      <a:pt x="46177" y="110614"/>
                      <a:pt x="44796" y="114491"/>
                    </a:cubicBezTo>
                    <a:lnTo>
                      <a:pt x="0" y="133645"/>
                    </a:lnTo>
                    <a:lnTo>
                      <a:pt x="0" y="171745"/>
                    </a:lnTo>
                    <a:lnTo>
                      <a:pt x="44834" y="190424"/>
                    </a:lnTo>
                    <a:cubicBezTo>
                      <a:pt x="46215" y="194291"/>
                      <a:pt x="47701" y="198053"/>
                      <a:pt x="49482" y="201740"/>
                    </a:cubicBezTo>
                    <a:lnTo>
                      <a:pt x="31366" y="246907"/>
                    </a:lnTo>
                    <a:lnTo>
                      <a:pt x="58303" y="273844"/>
                    </a:lnTo>
                    <a:lnTo>
                      <a:pt x="103289" y="255318"/>
                    </a:lnTo>
                    <a:cubicBezTo>
                      <a:pt x="106899" y="257032"/>
                      <a:pt x="110585" y="258404"/>
                      <a:pt x="114376" y="259709"/>
                    </a:cubicBezTo>
                    <a:lnTo>
                      <a:pt x="133645" y="304800"/>
                    </a:lnTo>
                    <a:lnTo>
                      <a:pt x="171745" y="304800"/>
                    </a:lnTo>
                    <a:lnTo>
                      <a:pt x="190605" y="259480"/>
                    </a:lnTo>
                    <a:cubicBezTo>
                      <a:pt x="194215" y="258137"/>
                      <a:pt x="197787" y="256727"/>
                      <a:pt x="201206" y="255089"/>
                    </a:cubicBezTo>
                    <a:lnTo>
                      <a:pt x="246898" y="273396"/>
                    </a:lnTo>
                    <a:lnTo>
                      <a:pt x="273834" y="246459"/>
                    </a:lnTo>
                    <a:lnTo>
                      <a:pt x="255079" y="200997"/>
                    </a:lnTo>
                    <a:cubicBezTo>
                      <a:pt x="256680" y="197577"/>
                      <a:pt x="257985" y="194110"/>
                      <a:pt x="259251" y="190576"/>
                    </a:cubicBezTo>
                    <a:lnTo>
                      <a:pt x="304800" y="171155"/>
                    </a:lnTo>
                    <a:close/>
                    <a:moveTo>
                      <a:pt x="152105" y="209550"/>
                    </a:moveTo>
                    <a:cubicBezTo>
                      <a:pt x="120558" y="209550"/>
                      <a:pt x="94955" y="183947"/>
                      <a:pt x="94955" y="152400"/>
                    </a:cubicBezTo>
                    <a:cubicBezTo>
                      <a:pt x="94955" y="120853"/>
                      <a:pt x="120558" y="95250"/>
                      <a:pt x="152105" y="95250"/>
                    </a:cubicBezTo>
                    <a:cubicBezTo>
                      <a:pt x="183652" y="95250"/>
                      <a:pt x="209255" y="120853"/>
                      <a:pt x="209255" y="152400"/>
                    </a:cubicBezTo>
                    <a:cubicBezTo>
                      <a:pt x="209255" y="183947"/>
                      <a:pt x="183652" y="209550"/>
                      <a:pt x="152105" y="209550"/>
                    </a:cubicBez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21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制动液的重要性及影响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3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14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73278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制动液的标准及规格</a:t>
            </a:r>
            <a:endParaRPr/>
          </a:p>
        </p:txBody>
      </p:sp>
      <p:sp>
        <p:nvSpPr>
          <p:cNvPr id="215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6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17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18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19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20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ISO 4925标准</a:t>
                </a:r>
                <a:endParaRPr/>
              </a:p>
            </p:txBody>
          </p:sp>
          <p:sp>
            <p:nvSpPr>
              <p:cNvPr id="221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ISO 4925-1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：规定了制动液的分类、要求和试验方法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ISO 4925-2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：规定了制动液的粘度和粘度指数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ISO 4925-3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：规定了制动液的低温性能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ISO 4925-4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：规定了制动液的高温性能</a:t>
                </a:r>
                <a:endParaRPr/>
              </a:p>
            </p:txBody>
          </p:sp>
          <p:sp>
            <p:nvSpPr>
              <p:cNvPr id="222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3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4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25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26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27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SAE J1703标准</a:t>
                </a:r>
                <a:endParaRPr/>
              </a:p>
            </p:txBody>
          </p:sp>
          <p:sp>
            <p:nvSpPr>
              <p:cNvPr id="228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SAE J1703-1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：规定了制动液的分类、要求和试验方法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SAE J1703-2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：规定了制动液的粘度和粘度指数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SAE J1703-3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：规定了制动液的低温性能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SAE J1703-4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：规定了制动液的高温性能</a:t>
                </a:r>
                <a:endParaRPr/>
              </a:p>
            </p:txBody>
          </p:sp>
          <p:sp>
            <p:nvSpPr>
              <p:cNvPr id="229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0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1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2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3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国际制动液标准介绍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4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35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36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37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38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国际标准对比</a:t>
                </a:r>
                <a:endParaRPr/>
              </a:p>
            </p:txBody>
          </p:sp>
          <p:sp>
            <p:nvSpPr>
              <p:cNvPr id="239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ISO 4925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与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SAE J1703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在制动液的分类、要求和试验方法方面有很多相似之处，但SAE J1703标准对制动液的高温性能要求更高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ISO 6743-4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：规定了制动液的环保要求，包括生物降解性、低毒性等</a:t>
                </a:r>
                <a:endParaRPr/>
              </a:p>
            </p:txBody>
          </p:sp>
          <p:sp>
            <p:nvSpPr>
              <p:cNvPr id="240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1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2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3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44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45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国家标准对比</a:t>
                </a:r>
                <a:endParaRPr/>
              </a:p>
            </p:txBody>
          </p:sp>
          <p:sp>
            <p:nvSpPr>
              <p:cNvPr id="246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美国的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ASTM D5518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标准与ISO 4925和SAE J1703标准相似，但在制动液的分类和试验方法方面有所不同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欧洲的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EN 12667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标准与ISO 4925标准相似，但在制动液的低温性能方面要求更高</a:t>
                </a:r>
                <a:endParaRPr/>
              </a:p>
            </p:txBody>
          </p:sp>
          <p:sp>
            <p:nvSpPr>
              <p:cNvPr id="247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8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9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0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5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各国制动液标准对比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2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53" name="Group 627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197254" y="1423099"/>
            <a:ext cx="13310622" cy="4655015"/>
            <a:chOff x="1197254" y="1423099"/>
            <a:chExt cx="13310622" cy="4655015"/>
          </a:xfrm>
        </p:grpSpPr>
        <p:grpSp>
          <p:nvGrpSpPr>
            <p:cNvPr id="254" name="Group 628"/>
            <p:cNvGrpSpPr/>
            <p:nvPr/>
          </p:nvGrpSpPr>
          <p:grpSpPr>
            <a:xfrm>
              <a:off x="1197254" y="3971227"/>
              <a:ext cx="11008530" cy="2106887"/>
              <a:chOff x="1197254" y="3971227"/>
              <a:chExt cx="11008530" cy="2106887"/>
            </a:xfrm>
          </p:grpSpPr>
          <p:sp>
            <p:nvSpPr>
              <p:cNvPr id="255" name="AutoShape 3"/>
              <p:cNvSpPr/>
              <p:nvPr/>
            </p:nvSpPr>
            <p:spPr>
              <a:xfrm>
                <a:off x="125016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6" name="AutoShape 4"/>
              <p:cNvSpPr/>
              <p:nvPr/>
            </p:nvSpPr>
            <p:spPr>
              <a:xfrm>
                <a:off x="119725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7" name="AutoShape 5"/>
              <p:cNvSpPr/>
              <p:nvPr/>
            </p:nvSpPr>
            <p:spPr>
              <a:xfrm>
                <a:off x="188000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8" name="Connector 6"/>
              <p:cNvCxnSpPr/>
              <p:nvPr/>
            </p:nvCxnSpPr>
            <p:spPr>
              <a:xfrm>
                <a:off x="1951634" y="6029346"/>
                <a:ext cx="10254150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  <p:sp>
            <p:nvSpPr>
              <p:cNvPr id="259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1197254" y="3971227"/>
                <a:ext cx="8032750" cy="6731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4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制动液的规格</a:t>
                </a:r>
                <a:endParaRPr/>
              </a:p>
            </p:txBody>
          </p:sp>
          <p:sp>
            <p:nvSpPr>
              <p:cNvPr id="260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1197254" y="4461419"/>
                <a:ext cx="7810500" cy="1282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质量等级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：根据制动液的性能分为多个质量等级，如DOT 3、DOT 4、DOT 5.1等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粘度等级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：根据制动液的粘度分为多个粘度等级，如SAE 10W-30、SAE 5W-40等</a:t>
                </a:r>
                <a:endParaRPr/>
              </a:p>
            </p:txBody>
          </p:sp>
        </p:grpSp>
        <p:grpSp>
          <p:nvGrpSpPr>
            <p:cNvPr id="261" name="Group 635"/>
            <p:cNvGrpSpPr/>
            <p:nvPr/>
          </p:nvGrpSpPr>
          <p:grpSpPr>
            <a:xfrm>
              <a:off x="3499345" y="1423099"/>
              <a:ext cx="11008530" cy="2005901"/>
              <a:chOff x="3499345" y="1423099"/>
              <a:chExt cx="11008530" cy="2005901"/>
            </a:xfrm>
          </p:grpSpPr>
          <p:sp>
            <p:nvSpPr>
              <p:cNvPr id="262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74694" y="1423099"/>
                <a:ext cx="8032750" cy="6731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4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制动液的性能要求</a:t>
                </a:r>
                <a:endParaRPr/>
              </a:p>
            </p:txBody>
          </p:sp>
          <p:sp>
            <p:nvSpPr>
              <p:cNvPr id="263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74694" y="1913291"/>
                <a:ext cx="7778750" cy="1282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高低温性能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：制动液在高温和低温条件下都能保持良好的性能，不产生沉淀、气泡等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润滑性能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：制动液具有良好的润滑性能，减少制动系统的磨损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抗氧化性能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：制动液具有良好的抗氧化性能，延长制动液的使用寿命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安全性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：制动液无毒、无害，对人体和环境安全</a:t>
                </a:r>
                <a:endParaRPr/>
              </a:p>
            </p:txBody>
          </p:sp>
          <p:sp>
            <p:nvSpPr>
              <p:cNvPr id="264" name="AutoShape 10"/>
              <p:cNvSpPr/>
              <p:nvPr/>
            </p:nvSpPr>
            <p:spPr>
              <a:xfrm>
                <a:off x="3552256" y="3306002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5" name="AutoShape 11"/>
              <p:cNvSpPr/>
              <p:nvPr/>
            </p:nvSpPr>
            <p:spPr>
              <a:xfrm>
                <a:off x="3499345" y="3306002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6" name="AutoShape 12"/>
              <p:cNvSpPr/>
              <p:nvPr/>
            </p:nvSpPr>
            <p:spPr>
              <a:xfrm>
                <a:off x="4182096" y="3306002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7" name="Connector 13"/>
              <p:cNvCxnSpPr/>
              <p:nvPr/>
            </p:nvCxnSpPr>
            <p:spPr>
              <a:xfrm>
                <a:off x="4253725" y="3380232"/>
                <a:ext cx="10254150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6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制动液的规格及性能要求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73278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制动液的选择与使用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根据车辆要求选择</a:t>
                </a:r>
                <a:endParaRPr/>
              </a:p>
            </p:txBody>
          </p:sp>
          <p:sp>
            <p:nvSpPr>
              <p:cNvPr id="1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车辆制造商推荐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：根据车辆制造商的推荐选择合适的制动液，一般车辆说明书上会有明确的说明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制动系统类型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：根据制动系统的类型选择合适的制动液，如鼓式制动系统需要使用矿物油制动液，盘式制动系统可以使用合成制动液</a:t>
                </a:r>
                <a:endParaRPr/>
              </a:p>
            </p:txBody>
          </p:sp>
          <p:sp>
            <p:nvSpPr>
              <p:cNvPr id="1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根据使用环境选择</a:t>
                </a:r>
                <a:endParaRPr/>
              </a:p>
            </p:txBody>
          </p:sp>
          <p:sp>
            <p:nvSpPr>
              <p:cNvPr id="2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气候条件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：根据使用环境的气候条件选择合适的制动液，如高温地区需要选择耐高温性能好的制动液，寒冷地区需要选择耐低温性能好的制动液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使用场合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：根据使用场合选择合适的制动液，如赛车需要使用高性能的制动液，普通车辆可以选择性价比高的制动液</a:t>
                </a:r>
                <a:endParaRPr/>
              </a:p>
            </p:txBody>
          </p:sp>
          <p:sp>
            <p:nvSpPr>
              <p:cNvPr id="2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如何选择合适的制动液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9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30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31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32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更换周期</a:t>
                </a:r>
                <a:endParaRPr/>
              </a:p>
            </p:txBody>
          </p:sp>
          <p:sp>
            <p:nvSpPr>
              <p:cNvPr id="33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定期检查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：定期检查制动液的液位和颜色，判断制动液是否需要更换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使用寿命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：根据制动液的使用寿命进行更换，一般为2-3年或行驶5-10万公里</a:t>
                </a:r>
                <a:endParaRPr/>
              </a:p>
            </p:txBody>
          </p:sp>
          <p:sp>
            <p:nvSpPr>
              <p:cNvPr id="34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5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6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7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8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9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更换方法</a:t>
                </a:r>
                <a:endParaRPr/>
              </a:p>
            </p:txBody>
          </p:sp>
          <p:sp>
            <p:nvSpPr>
              <p:cNvPr id="40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排放旧制动液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：将制动系统中的旧制动液排放干净，避免新旧制动液混合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注入新制动液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：注入适量的新制动液，至液位达到指定刻度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排气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：启动发动机，踩踏制动踏板，将制动系统中的空气排出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检查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：检查制动液的液位和颜色，确保制动液更换完成</a:t>
                </a:r>
                <a:endParaRPr/>
              </a:p>
            </p:txBody>
          </p:sp>
          <p:sp>
            <p:nvSpPr>
              <p:cNvPr id="41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2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3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44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4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制动液的更换周期及方法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6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47" name="Tencent" descr="{&quot;isTemplate&quot;:true,&quot;type&quot;:&quot;title&quot;,&quot;canOmit&quot;:false,&quot;range&quot;:0}"/>
          <p:cNvSpPr txBox="1"/>
          <p:nvPr/>
        </p:nvSpPr>
        <p:spPr>
          <a:xfrm>
            <a:off x="571500" y="4106722"/>
            <a:ext cx="436880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制动液使用中的注意事项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48" name="Tencent" descr="{&quot;isTemplate&quot;:true,&quot;type&quot;:&quot;content&quot;,&quot;canOmit&quot;:true,&quot;range&quot;:0}"/>
          <p:cNvSpPr txBox="1"/>
          <p:nvPr/>
        </p:nvSpPr>
        <p:spPr>
          <a:xfrm>
            <a:off x="4936236" y="4099560"/>
            <a:ext cx="6480000" cy="2159524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注意事项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避免混用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：不同种类、不同品牌的制动液不能混用，以免影响制动液的性能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保持液位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：定期检查制动液的液位，确保液位在正常范围内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避免污染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：避免制动液受到油污、水分等污染，影响制动液的性能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储存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：将制动液储存在阴凉、干燥的地方，避免阳光直射和高温</a:t>
            </a:r>
            <a:endParaRPr/>
          </a:p>
        </p:txBody>
      </p:sp>
      <p:pic>
        <p:nvPicPr>
          <p:cNvPr id="49" name="图片 2" descr="{&quot;isTemplate&quot;:true,&quot;type&quot;:&quot;image&quot;,&quot;canOmit&quot;:false}"/>
          <p:cNvPicPr>
            <a:picLocks noChangeAspect="1"/>
          </p:cNvPicPr>
          <p:nvPr/>
        </p:nvPicPr>
        <p:blipFill>
          <a:blip r:embed="rId2"/>
          <a:srcRect t="25000" b="25000"/>
          <a:stretch>
            <a:fillRect/>
          </a:stretch>
        </p:blipFill>
        <p:spPr>
          <a:xfrm>
            <a:off x="0" y="0"/>
            <a:ext cx="12192000" cy="3429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https://d.book118.com/546034114100010055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purple">
      <a:dk1>
        <a:srgbClr val="000000"/>
      </a:dk1>
      <a:lt1>
        <a:srgbClr val="FFFFFF"/>
      </a:lt1>
      <a:dk2>
        <a:srgbClr val="291540"/>
      </a:dk2>
      <a:lt2>
        <a:srgbClr val="FFE2FA"/>
      </a:lt2>
      <a:accent1>
        <a:srgbClr val="DD5CBF"/>
      </a:accent1>
      <a:accent2>
        <a:srgbClr val="F595DA"/>
      </a:accent2>
      <a:accent3>
        <a:srgbClr val="92317B"/>
      </a:accent3>
      <a:accent4>
        <a:srgbClr val="BA71F0"/>
      </a:accent4>
      <a:accent5>
        <a:srgbClr val="9135CE"/>
      </a:accent5>
      <a:accent6>
        <a:srgbClr val="5A107E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制动液及标准全面解析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2024-09-22T19:54:21.671</cp:lastPrinted>
  <dcterms:created xsi:type="dcterms:W3CDTF">2024-09-22T11:54:21Z</dcterms:created>
  <dcterms:modified xsi:type="dcterms:W3CDTF">2024-09-22T11:54:23Z</dcterms:modified>
</cp:coreProperties>
</file>