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525000" cy="53467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3FCE0-F64C-418C-B762-50818321B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AA9DE1-191A-4DDD-A213-A13AE1B7C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92EE14-852C-48D9-B9CE-D45F60A27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37AA8-752F-4152-A85A-7AB44AFBD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157A49-A425-4B2A-982D-343BDCC1E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8709F3-2218-4C1A-9A94-0C22FA023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8C94A7-E729-47DF-98D9-ADF872957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0C5B72-A683-4643-8AAB-F782AC3C5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8297CE-765E-44FC-837B-B882CC9A0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70A459-A577-46FA-AD9F-3B14AD1F2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5C95E-FEAC-4F9E-B574-13F1C7817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52011035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23622" y="3284674"/>
            <a:ext cx="4373458" cy="43734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30865" y="-657244"/>
            <a:ext cx="1579718" cy="15797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09467" y="-1015533"/>
            <a:ext cx="2031066" cy="203106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036628" y="3813990"/>
            <a:ext cx="5715000" cy="4857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6628" y="3382347"/>
            <a:ext cx="6273013" cy="4857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 err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1575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1575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1575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6628" y="1159148"/>
            <a:ext cx="7472839" cy="9620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照相机的发展历史</a:t>
            </a:r>
            <a:r>
              <a:rPr lang="en-US" altLang="zh-CN" sz="4050" b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405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2415" y="633116"/>
            <a:ext cx="4139205" cy="4139205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33125" y="1133826"/>
            <a:ext cx="3137785" cy="31377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61902" y="1881216"/>
            <a:ext cx="2833586" cy="19716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6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5252" y="1614516"/>
            <a:ext cx="2413531" cy="809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1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27007" y="892969"/>
            <a:ext cx="4542117" cy="23336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照相机起源与早期发展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照相机的黄金时代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数字时代与智能相机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照相机的发展趋势与未来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照相机的历史意义与社会影响</a:t>
            </a:r>
          </a:p>
        </p:txBody>
      </p:sp>
      <p:sp>
        <p:nvSpPr>
          <p:cNvPr id="9" name="AutoShape 9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54372" y="2050256"/>
            <a:ext cx="635060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照相机起源与早期发展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54372" y="891875"/>
            <a:ext cx="6783844" cy="13335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03308" y="262258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3317" y="259556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17820" y="26112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19177" y="269346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5528" y="26556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03308" y="37014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13317" y="36744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820" y="36901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19177" y="377236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15528" y="37345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03308" y="47803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13317" y="47533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17820" y="47690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19177" y="485127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15528" y="48134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03308" y="58592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13317" y="58322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17820" y="584800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19177" y="593017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15528" y="589231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285750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97417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718039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 flipH="1">
            <a:off x="1555549" y="-2137872"/>
            <a:ext cx="989330" cy="3142576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Connector 39"/>
          <p:cNvCxnSpPr/>
          <p:nvPr/>
        </p:nvCxnSpPr>
        <p:spPr>
          <a:xfrm flipH="1">
            <a:off x="1163637" y="-149812"/>
            <a:ext cx="574716" cy="1767245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Connector 40"/>
          <p:cNvCxnSpPr/>
          <p:nvPr/>
        </p:nvCxnSpPr>
        <p:spPr>
          <a:xfrm flipH="1">
            <a:off x="8246854" y="4438008"/>
            <a:ext cx="390744" cy="1138976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Connector 41"/>
          <p:cNvCxnSpPr/>
          <p:nvPr/>
        </p:nvCxnSpPr>
        <p:spPr>
          <a:xfrm flipH="1">
            <a:off x="8464559" y="3887374"/>
            <a:ext cx="515449" cy="1504779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nector 42"/>
          <p:cNvCxnSpPr/>
          <p:nvPr/>
        </p:nvCxnSpPr>
        <p:spPr>
          <a:xfrm flipH="1">
            <a:off x="8212395" y="-47037"/>
            <a:ext cx="266038" cy="74823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t="9131" b="9131"/>
          <a:stretch>
            <a:fillRect/>
          </a:stretch>
        </p:blipFill>
        <p:spPr>
          <a:xfrm>
            <a:off x="5541059" y="1218194"/>
            <a:ext cx="3510022" cy="3510022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435218" y="1162794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91755" y="1070824"/>
            <a:ext cx="867989" cy="1257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暗箱的发明</a:t>
            </a:r>
          </a:p>
        </p:txBody>
      </p:sp>
      <p:sp>
        <p:nvSpPr>
          <p:cNvPr id="28" name="Freeform 28"/>
          <p:cNvSpPr/>
          <p:nvPr/>
        </p:nvSpPr>
        <p:spPr>
          <a:xfrm>
            <a:off x="421180" y="2504568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77717" y="2412598"/>
            <a:ext cx="867989" cy="1257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0" name="Freeform 30"/>
          <p:cNvSpPr/>
          <p:nvPr/>
        </p:nvSpPr>
        <p:spPr>
          <a:xfrm>
            <a:off x="449257" y="3893967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605794" y="3801997"/>
            <a:ext cx="867989" cy="1257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6668" y="1339967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暗箱是一种用于投影的装置，可以追溯到公元前4世纪，是摄影技术的先驱。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56668" y="976963"/>
            <a:ext cx="3293793" cy="5619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暗箱的起源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56668" y="2631822"/>
            <a:ext cx="3309142" cy="1047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暗箱是一个密不透光的盒子，内部安装了透镜和反射镜，可以将图像投影到另一端的屏幕上。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56668" y="2287868"/>
            <a:ext cx="3293793" cy="5619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暗箱的结构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756668" y="4011395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暗箱最初被用于绘画和复制艺术品，后来被用于拍摄照片。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56668" y="3667441"/>
            <a:ext cx="3293793" cy="5619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暗箱的应用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585609" y="1030568"/>
            <a:ext cx="3989384" cy="398938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t="19849" b="19849"/>
          <a:stretch>
            <a:fillRect/>
          </a:stretch>
        </p:blipFill>
        <p:spPr>
          <a:xfrm>
            <a:off x="-378398" y="1237779"/>
            <a:ext cx="3574962" cy="357496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856181" y="3981220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67599" y="4102707"/>
            <a:ext cx="753539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45759" y="3790265"/>
            <a:ext cx="4439984" cy="5619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早期摄影实验的结果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45759" y="4172662"/>
            <a:ext cx="428613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早期的摄影实验在捕捉图像方面取得了一些成果，但质量并不高，而且成本非常高昂。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早期摄影实验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856181" y="1421548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3867599" y="1543035"/>
            <a:ext cx="753539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745759" y="1202018"/>
            <a:ext cx="4439984" cy="5619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早期摄影实验的起源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745759" y="1565365"/>
            <a:ext cx="428613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19世纪初，一些科学家和艺术家开始尝试用各种方法捕捉图像，最早的摄影实验可以追溯到1822年。</a:t>
            </a:r>
          </a:p>
        </p:txBody>
      </p:sp>
      <p:sp>
        <p:nvSpPr>
          <p:cNvPr id="35" name="AutoShape 35"/>
          <p:cNvSpPr/>
          <p:nvPr/>
        </p:nvSpPr>
        <p:spPr>
          <a:xfrm>
            <a:off x="3856181" y="2701384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3867599" y="2822871"/>
            <a:ext cx="753539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745759" y="2491379"/>
            <a:ext cx="4439984" cy="5619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早期摄影实验的器材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745759" y="2864250"/>
            <a:ext cx="428613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早期的摄影实验需要使用昂贵的化学药品、玻璃板和暗箱等器材。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2948415" y="-202063"/>
            <a:ext cx="5896829" cy="589682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355440" y="221399"/>
            <a:ext cx="402793" cy="344077"/>
            <a:chOff x="355440" y="221399"/>
            <a:chExt cx="402793" cy="344077"/>
          </a:xfrm>
        </p:grpSpPr>
        <p:sp>
          <p:nvSpPr>
            <p:cNvPr id="6" name="AutoShape 6"/>
            <p:cNvSpPr/>
            <p:nvPr/>
          </p:nvSpPr>
          <p:spPr>
            <a:xfrm>
              <a:off x="355440" y="22370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449257" y="22139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38379" y="22274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24819" y="22974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06988" y="22651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55440" y="31571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49257" y="31341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38379" y="31475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24819" y="32175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06988" y="31853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355440" y="40772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49257" y="40542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38379" y="40676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24819" y="41376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6988" y="41054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355440" y="49973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49257" y="49743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38379" y="49877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24819" y="50578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06988" y="50255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TextBox 26"/>
          <p:cNvSpPr txBox="1"/>
          <p:nvPr/>
        </p:nvSpPr>
        <p:spPr>
          <a:xfrm>
            <a:off x="863008" y="176297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湿版摄影的诞生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674059" y="2435003"/>
            <a:ext cx="4518193" cy="906660"/>
            <a:chOff x="4674059" y="2435003"/>
            <a:chExt cx="4518193" cy="906660"/>
          </a:xfrm>
        </p:grpSpPr>
        <p:sp>
          <p:nvSpPr>
            <p:cNvPr id="28" name="TextBox 28"/>
            <p:cNvSpPr txBox="1"/>
            <p:nvPr/>
          </p:nvSpPr>
          <p:spPr>
            <a:xfrm>
              <a:off x="4674059" y="2435003"/>
              <a:ext cx="3532104" cy="310455"/>
            </a:xfrm>
            <a:prstGeom prst="rect">
              <a:avLst/>
            </a:prstGeom>
          </p:spPr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8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湿版摄影的特点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674059" y="2793083"/>
              <a:ext cx="4518193" cy="548580"/>
            </a:xfrm>
            <a:prstGeom prst="rect">
              <a:avLst/>
            </a:prstGeom>
          </p:spPr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湿版摄影使用一种由糖和硝酸银组成的感光乳剂，拍摄时需要在暗箱中曝光，然后进行化学处理。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674059" y="3726139"/>
            <a:ext cx="4518193" cy="906661"/>
            <a:chOff x="4674059" y="3726139"/>
            <a:chExt cx="4518193" cy="906661"/>
          </a:xfrm>
        </p:grpSpPr>
        <p:sp>
          <p:nvSpPr>
            <p:cNvPr id="31" name="TextBox 31"/>
            <p:cNvSpPr txBox="1"/>
            <p:nvPr/>
          </p:nvSpPr>
          <p:spPr>
            <a:xfrm>
              <a:off x="4674059" y="3726139"/>
              <a:ext cx="3532104" cy="310455"/>
            </a:xfrm>
            <a:prstGeom prst="rect">
              <a:avLst/>
            </a:prstGeom>
          </p:spPr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8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湿版摄影的影响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674059" y="4084220"/>
              <a:ext cx="4518193" cy="548580"/>
            </a:xfrm>
            <a:prstGeom prst="rect">
              <a:avLst/>
            </a:prstGeom>
          </p:spPr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湿版摄影技术的出现使得摄影技术更加实用和经济，推动了摄影技术的普及和发展。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4674059" y="1147002"/>
            <a:ext cx="3532104" cy="310455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湿版摄影的发明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674059" y="1505083"/>
            <a:ext cx="4453805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1851年，英国人发明了湿版摄影技术，这是摄影技术发展史上的一个里程碑。</a:t>
            </a:r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3"/>
          <a:srcRect l="8250" r="8250"/>
          <a:stretch>
            <a:fillRect/>
          </a:stretch>
        </p:blipFill>
        <p:spPr>
          <a:xfrm>
            <a:off x="678911" y="1010652"/>
            <a:ext cx="3564863" cy="3564863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54372" y="2050256"/>
            <a:ext cx="635060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照相机的黄金时代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54372" y="891875"/>
            <a:ext cx="6783844" cy="13335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AutoShape 6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03308" y="262258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3317" y="259556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17820" y="26112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19177" y="269346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5528" y="26556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03308" y="37014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13317" y="36744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820" y="36901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19177" y="377236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15528" y="37345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03308" y="47803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13317" y="47533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17820" y="47690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19177" y="485127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15528" y="48134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03308" y="58592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13317" y="58322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17820" y="584800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19177" y="593017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15528" y="589231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285750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97417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718039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 flipH="1">
            <a:off x="1555549" y="-2137872"/>
            <a:ext cx="989330" cy="3142576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Connector 39"/>
          <p:cNvCxnSpPr/>
          <p:nvPr/>
        </p:nvCxnSpPr>
        <p:spPr>
          <a:xfrm flipH="1">
            <a:off x="1163637" y="-149812"/>
            <a:ext cx="574716" cy="1767245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Connector 40"/>
          <p:cNvCxnSpPr/>
          <p:nvPr/>
        </p:nvCxnSpPr>
        <p:spPr>
          <a:xfrm flipH="1">
            <a:off x="8246854" y="4438008"/>
            <a:ext cx="390744" cy="1138976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Connector 41"/>
          <p:cNvCxnSpPr/>
          <p:nvPr/>
        </p:nvCxnSpPr>
        <p:spPr>
          <a:xfrm flipH="1">
            <a:off x="8464559" y="3887374"/>
            <a:ext cx="515449" cy="1504779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nector 42"/>
          <p:cNvCxnSpPr/>
          <p:nvPr/>
        </p:nvCxnSpPr>
        <p:spPr>
          <a:xfrm flipH="1">
            <a:off x="8212395" y="-47037"/>
            <a:ext cx="266038" cy="74823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5957" r="5957"/>
          <a:stretch>
            <a:fillRect/>
          </a:stretch>
        </p:blipFill>
        <p:spPr>
          <a:xfrm>
            <a:off x="5541059" y="1218194"/>
            <a:ext cx="3510022" cy="3510022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435218" y="1118449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63180" y="1032724"/>
            <a:ext cx="867989" cy="1257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干版摄影的出现</a:t>
            </a:r>
          </a:p>
        </p:txBody>
      </p:sp>
      <p:sp>
        <p:nvSpPr>
          <p:cNvPr id="28" name="Freeform 28"/>
          <p:cNvSpPr/>
          <p:nvPr/>
        </p:nvSpPr>
        <p:spPr>
          <a:xfrm>
            <a:off x="421180" y="2469748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8192" y="2384023"/>
            <a:ext cx="867989" cy="1257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0" name="Freeform 30"/>
          <p:cNvSpPr/>
          <p:nvPr/>
        </p:nvSpPr>
        <p:spPr>
          <a:xfrm>
            <a:off x="449257" y="3801997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586744" y="3716272"/>
            <a:ext cx="867989" cy="1257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6668" y="1118449"/>
            <a:ext cx="3309142" cy="1047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干版摄影的出现使得照相机的使用变得更加方便，因为干版胶片不需要像湿版一样需要处理，可以直接使用。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56668" y="2449330"/>
            <a:ext cx="3309142" cy="1047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干版摄影的出现也使得照相机的便携性得到了提升，因为干版胶片比较轻便，可以随身携带。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56668" y="3801997"/>
            <a:ext cx="3309142" cy="10477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干版摄影的出现还使得照相机的使用范围变得更加广泛，因为干版胶片可以在不同的环境下拍摄，比如在户外或者在夜间。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2792877" y="910427"/>
            <a:ext cx="3919068" cy="4479316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l="23531" r="23531"/>
          <a:stretch>
            <a:fillRect/>
          </a:stretch>
        </p:blipFill>
        <p:spPr>
          <a:xfrm>
            <a:off x="126559" y="910427"/>
            <a:ext cx="3359487" cy="4479316"/>
          </a:xfrm>
          <a:prstGeom prst="parallelogram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053803" y="1062827"/>
            <a:ext cx="548022" cy="42976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399703" y="1062827"/>
            <a:ext cx="429769" cy="4297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838918" y="1062827"/>
            <a:ext cx="429769" cy="4297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2977060" y="963386"/>
            <a:ext cx="624764" cy="6191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29538" y="932430"/>
            <a:ext cx="4784560" cy="6858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胶卷的普及与发展是照相机发展的一个重要里程碑，因为胶卷的出现使得照相机可以拍摄更多的照片，而且照片的质量也得到了提升。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胶卷的普及与发展</a:t>
            </a:r>
          </a:p>
        </p:txBody>
      </p:sp>
      <p:sp>
        <p:nvSpPr>
          <p:cNvPr id="32" name="AutoShape 32"/>
          <p:cNvSpPr/>
          <p:nvPr/>
        </p:nvSpPr>
        <p:spPr>
          <a:xfrm>
            <a:off x="2710377" y="2421256"/>
            <a:ext cx="548022" cy="42976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3056277" y="2421256"/>
            <a:ext cx="429769" cy="4297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2495493" y="2421256"/>
            <a:ext cx="429769" cy="4297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2538314" y="2321815"/>
            <a:ext cx="861389" cy="6191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754267" y="2290859"/>
            <a:ext cx="4784560" cy="6858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胶卷的普及与发展还使得照相机的使用变得更加方便，因为胶卷可以随时更换，而且不需要像干版一样需要处理。</a:t>
            </a:r>
          </a:p>
        </p:txBody>
      </p:sp>
      <p:sp>
        <p:nvSpPr>
          <p:cNvPr id="37" name="AutoShape 37"/>
          <p:cNvSpPr/>
          <p:nvPr/>
        </p:nvSpPr>
        <p:spPr>
          <a:xfrm>
            <a:off x="2397038" y="3779684"/>
            <a:ext cx="548022" cy="42976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2742938" y="3779684"/>
            <a:ext cx="429769" cy="4297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2182153" y="3779684"/>
            <a:ext cx="429769" cy="4297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2220253" y="3680244"/>
            <a:ext cx="871649" cy="6191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486046" y="3649287"/>
            <a:ext cx="4784560" cy="6858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胶卷的普及与发展还使得照相机的使用成本得到了降低，因为随着胶卷的普及，胶卷的价格逐渐变得亲民。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355440" y="227689"/>
            <a:ext cx="402793" cy="344077"/>
            <a:chOff x="355440" y="227689"/>
            <a:chExt cx="402793" cy="344077"/>
          </a:xfrm>
        </p:grpSpPr>
        <p:sp>
          <p:nvSpPr>
            <p:cNvPr id="5" name="AutoShape 5"/>
            <p:cNvSpPr/>
            <p:nvPr/>
          </p:nvSpPr>
          <p:spPr>
            <a:xfrm>
              <a:off x="355440" y="22999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449257" y="2276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38379" y="2290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24819" y="2360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06988" y="2328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55440" y="32200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49257" y="3197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38379" y="3210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24819" y="32804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6988" y="3248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355440" y="41401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49257" y="41171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38379" y="41305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24819" y="42006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06988" y="41683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355440" y="50602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49257" y="5037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38379" y="5050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24819" y="5120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06988" y="5088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TextBox 25"/>
          <p:cNvSpPr txBox="1"/>
          <p:nvPr/>
        </p:nvSpPr>
        <p:spPr>
          <a:xfrm>
            <a:off x="854864" y="182587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傻瓜相机的兴起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21180" y="2525473"/>
            <a:ext cx="3682992" cy="7771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傻瓜相机的兴起还使得照相机的使用范围变得更加广泛，因为傻瓜相机比较小巧轻便，可以随身携带，而且傻瓜相机的价格也比较亲民。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5729" y="3876898"/>
            <a:ext cx="3418442" cy="7771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傻瓜相机的兴起还使得照相机的使用变得更加多样化，因为傻瓜相机可以拍摄出不同风格的照片，比如宽幅、全景、微距等。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412414" y="1008155"/>
            <a:ext cx="3772285" cy="3772285"/>
          </a:xfrm>
          <a:prstGeom prst="ellipse">
            <a:avLst/>
          </a:prstGeom>
        </p:spPr>
      </p:pic>
      <p:grpSp>
        <p:nvGrpSpPr>
          <p:cNvPr id="29" name="Group 29"/>
          <p:cNvGrpSpPr/>
          <p:nvPr/>
        </p:nvGrpSpPr>
        <p:grpSpPr>
          <a:xfrm>
            <a:off x="4215864" y="3839130"/>
            <a:ext cx="852716" cy="852716"/>
            <a:chOff x="4215864" y="3839130"/>
            <a:chExt cx="852716" cy="852716"/>
          </a:xfrm>
        </p:grpSpPr>
        <p:sp>
          <p:nvSpPr>
            <p:cNvPr id="30" name="AutoShape 30"/>
            <p:cNvSpPr/>
            <p:nvPr/>
          </p:nvSpPr>
          <p:spPr>
            <a:xfrm>
              <a:off x="4215864" y="3839130"/>
              <a:ext cx="852716" cy="8527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327685" y="4027151"/>
              <a:ext cx="476674" cy="476674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AutoShape 32"/>
          <p:cNvSpPr/>
          <p:nvPr/>
        </p:nvSpPr>
        <p:spPr>
          <a:xfrm>
            <a:off x="4215864" y="2468988"/>
            <a:ext cx="852716" cy="8527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215864" y="1155332"/>
            <a:ext cx="852716" cy="8527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97302" y="2650426"/>
            <a:ext cx="489840" cy="48984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28200" y="1367668"/>
            <a:ext cx="428044" cy="42804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21180" y="1174049"/>
            <a:ext cx="3682992" cy="7771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傻瓜相机的兴起使得照相机变得更加简单易用，因为傻瓜相机不需要像专业相机一样需要调节很多参数，只需要简单的操作就可以拍摄出照片。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54372" y="2050256"/>
            <a:ext cx="635060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数字时代与智能相机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54372" y="891875"/>
            <a:ext cx="6783844" cy="13335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AutoShape 6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03308" y="262258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3317" y="259556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17820" y="26112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19177" y="269346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5528" y="26556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03308" y="37014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13317" y="36744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820" y="36901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19177" y="377236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15528" y="37345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03308" y="47803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13317" y="47533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17820" y="476909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19177" y="485127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15528" y="481340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03308" y="585929"/>
            <a:ext cx="77086" cy="7708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13317" y="583227"/>
            <a:ext cx="71580" cy="71580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17820" y="584800"/>
            <a:ext cx="68435" cy="6843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19177" y="593017"/>
            <a:ext cx="63428" cy="63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15528" y="589231"/>
            <a:ext cx="60089" cy="6008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285750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97417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718039" y="4713979"/>
            <a:ext cx="220622" cy="259555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 flipH="1">
            <a:off x="1555549" y="-2137872"/>
            <a:ext cx="989330" cy="3142576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Connector 39"/>
          <p:cNvCxnSpPr/>
          <p:nvPr/>
        </p:nvCxnSpPr>
        <p:spPr>
          <a:xfrm flipH="1">
            <a:off x="1163637" y="-149812"/>
            <a:ext cx="574716" cy="1767245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Connector 40"/>
          <p:cNvCxnSpPr/>
          <p:nvPr/>
        </p:nvCxnSpPr>
        <p:spPr>
          <a:xfrm flipH="1">
            <a:off x="8246854" y="4438008"/>
            <a:ext cx="390744" cy="1138976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Connector 41"/>
          <p:cNvCxnSpPr/>
          <p:nvPr/>
        </p:nvCxnSpPr>
        <p:spPr>
          <a:xfrm flipH="1">
            <a:off x="8464559" y="3887374"/>
            <a:ext cx="515449" cy="1504779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nector 42"/>
          <p:cNvCxnSpPr/>
          <p:nvPr/>
        </p:nvCxnSpPr>
        <p:spPr>
          <a:xfrm flipH="1">
            <a:off x="8212395" y="-47037"/>
            <a:ext cx="266038" cy="74823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https://d.book118.com/546052011035010035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2024-09-04T21:39:17.540</cp:lastPrinted>
  <dcterms:created xsi:type="dcterms:W3CDTF">2024-09-04T13:39:17Z</dcterms:created>
  <dcterms:modified xsi:type="dcterms:W3CDTF">2024-09-04T13:39:19Z</dcterms:modified>
</cp:coreProperties>
</file>