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JSUCEA+MS-UIGothic"/>
      <p:regular r:id="rId16"/>
    </p:embeddedFont>
    <p:embeddedFont>
      <p:font typeface="OQGQQQ+ORDCUU+ArialMT"/>
      <p:regular r:id="rId17"/>
    </p:embeddedFont>
    <p:embeddedFont>
      <p:font typeface="AVAQJB+HLKMGW+MicrosoftYaHei-Bold"/>
      <p:regular r:id="rId18"/>
    </p:embeddedFont>
    <p:embeddedFont>
      <p:font typeface="DRLAKW+IVEQGO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F15F6-BA49-4B45-8102-0D6844304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DD414-70C8-459A-89F9-292247E04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9DA2A-5FCF-4FDA-8FD4-24C44FD33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30010-24AA-460B-A84A-951B7C7C8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C48B6B-98FC-4569-A744-05AA1F775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1475A5-5A9B-4DFC-90C4-614797883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D849B8-0A0E-4E81-9843-61A438F74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DA3D45-61AC-45CF-8C4C-D22314BA2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15B6B4-FCCB-4120-994A-DBA13A806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A9025-2883-4DED-8AFB-0F8A88DBC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50217-0DEB-4402-A836-E15FD11F1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05300415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829050" y="599507"/>
            <a:ext cx="5400675" cy="27666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ts val="50"/>
              </a:spcBef>
              <a:spcAft>
                <a:spcPct val="0"/>
              </a:spcAft>
            </a:pPr>
            <a:r>
              <a:rPr sz="4050">
                <a:solidFill>
                  <a:srgbClr val="FFFEFE"/>
                </a:solidFill>
                <a:latin typeface="JSUCEA+MS-UIGothic"/>
                <a:cs typeface="JSUCEA+MS-UIGothic"/>
              </a:rPr>
              <a:t>群体心理与群体行</a:t>
            </a:r>
            <a:r>
              <a:rPr sz="4050">
                <a:solidFill>
                  <a:srgbClr val="FFFEFE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4050"/>
              </a:lnSpc>
              <a:spcBef>
                <a:spcPts val="1779"/>
              </a:spcBef>
              <a:spcAft>
                <a:spcPct val="0"/>
              </a:spcAft>
            </a:pPr>
            <a:r>
              <a:rPr sz="4050">
                <a:solidFill>
                  <a:srgbClr val="FFFEFE"/>
                </a:solidFill>
                <a:latin typeface="JSUCEA+MS-UIGothic"/>
                <a:cs typeface="JSUCEA+MS-UIGothic"/>
              </a:rPr>
              <a:t>在文学作品中的</a:t>
            </a:r>
            <a:r>
              <a:rPr sz="4050">
                <a:solidFill>
                  <a:srgbClr val="FFFEFE"/>
                </a:solidFill>
                <a:latin typeface="SimSun"/>
                <a:cs typeface="SimSun"/>
              </a:rPr>
              <a:t>应</a:t>
            </a:r>
            <a:r>
              <a:rPr sz="4050">
                <a:solidFill>
                  <a:srgbClr val="FFFEFE"/>
                </a:solidFill>
                <a:latin typeface="JSUCEA+MS-UIGothic"/>
                <a:cs typeface="JSUCEA+MS-UIGothic"/>
              </a:rPr>
              <a:t>用</a:t>
            </a:r>
          </a:p>
          <a:p>
            <a:pPr marL="1800225" marR="0">
              <a:lnSpc>
                <a:spcPts val="4050"/>
              </a:lnSpc>
              <a:spcBef>
                <a:spcPts val="1779"/>
              </a:spcBef>
              <a:spcAft>
                <a:spcPct val="0"/>
              </a:spcAft>
            </a:pPr>
            <a:r>
              <a:rPr sz="4050">
                <a:solidFill>
                  <a:srgbClr val="FFFEFE"/>
                </a:solidFill>
                <a:latin typeface="SimSun"/>
                <a:cs typeface="SimSun"/>
              </a:rPr>
              <a:t>课</a:t>
            </a:r>
            <a:r>
              <a:rPr sz="4050">
                <a:solidFill>
                  <a:srgbClr val="FFFEFE"/>
                </a:solidFill>
                <a:latin typeface="JSUCEA+MS-UIGothic"/>
                <a:cs typeface="JSUCEA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1414" y="717772"/>
            <a:ext cx="2122322" cy="1397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400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FFFEFE"/>
                </a:solidFill>
                <a:latin typeface="JSUCEA+MS-UIGothic"/>
                <a:cs typeface="JSUCEA+MS-UIGothic"/>
              </a:rPr>
              <a:t>目</a:t>
            </a:r>
            <a:r>
              <a:rPr sz="4400" spc="210">
                <a:solidFill>
                  <a:srgbClr val="FFFEFE"/>
                </a:solidFill>
                <a:latin typeface="Times New Roman"/>
                <a:cs typeface="Times New Roman"/>
              </a:rPr>
              <a:t> </a:t>
            </a:r>
            <a:r>
              <a:rPr sz="4400">
                <a:solidFill>
                  <a:srgbClr val="FFFEFE"/>
                </a:solidFill>
                <a:latin typeface="SimSun"/>
                <a:cs typeface="SimSun"/>
              </a:rPr>
              <a:t> 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9975" y="1573720"/>
            <a:ext cx="5140901" cy="13795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OQGQQQ+ORDCUU+ArialMT"/>
                <a:cs typeface="OQGQQQ+ORDCUU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JSUCEA+MS-UIGothic"/>
                <a:cs typeface="JSUCEA+MS-UIGothic"/>
              </a:rPr>
              <a:t>群体心理与群体行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为</a:t>
            </a:r>
            <a:r>
              <a:rPr sz="2400">
                <a:solidFill>
                  <a:srgbClr val="8D3300"/>
                </a:solidFill>
                <a:latin typeface="JSUCEA+MS-UIGothic"/>
                <a:cs typeface="JSUCEA+MS-UIGothic"/>
              </a:rPr>
              <a:t>的基本概念</a:t>
            </a:r>
          </a:p>
          <a:p>
            <a:pPr marL="0" marR="0">
              <a:lnSpc>
                <a:spcPts val="2552"/>
              </a:lnSpc>
              <a:spcBef>
                <a:spcPts val="2092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OQGQQQ+ORDCUU+ArialMT"/>
                <a:cs typeface="OQGQQQ+ORDCUU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JSUCEA+MS-UIGothic"/>
                <a:cs typeface="JSUCEA+MS-UIGothic"/>
              </a:rPr>
              <a:t>文学作品中的群体心理与行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9975" y="2766250"/>
            <a:ext cx="5491421" cy="13110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OQGQQQ+ORDCUU+ArialMT"/>
                <a:cs typeface="OQGQQQ+ORDCUU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JSUCEA+MS-UIGothic"/>
                <a:cs typeface="JSUCEA+MS-UIGothic"/>
              </a:rPr>
              <a:t>群体心理与行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为</a:t>
            </a:r>
            <a:r>
              <a:rPr sz="2400">
                <a:solidFill>
                  <a:srgbClr val="8D3300"/>
                </a:solidFill>
                <a:latin typeface="JSUCEA+MS-UIGothic"/>
                <a:cs typeface="JSUCEA+MS-UIGothic"/>
              </a:rPr>
              <a:t>在文学作品中的具</a:t>
            </a:r>
          </a:p>
          <a:p>
            <a:pPr marL="203200" marR="0">
              <a:lnSpc>
                <a:spcPts val="2400"/>
              </a:lnSpc>
              <a:spcBef>
                <a:spcPts val="1920"/>
              </a:spcBef>
              <a:spcAft>
                <a:spcPct val="0"/>
              </a:spcAft>
            </a:pPr>
            <a:r>
              <a:rPr sz="2400">
                <a:solidFill>
                  <a:srgbClr val="8D3300"/>
                </a:solidFill>
                <a:latin typeface="JSUCEA+MS-UIGothic"/>
                <a:cs typeface="JSUCEA+MS-UIGothic"/>
              </a:rPr>
              <a:t>体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8D3300"/>
                </a:solidFill>
                <a:latin typeface="JSUCEA+MS-UIGothic"/>
                <a:cs typeface="JSUCEA+MS-UIGothic"/>
              </a:rPr>
              <a:t>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9975" y="3911155"/>
            <a:ext cx="5491421" cy="13110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OQGQQQ+ORDCUU+ArialMT"/>
                <a:cs typeface="OQGQQQ+ORDCUU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JSUCEA+MS-UIGothic"/>
                <a:cs typeface="JSUCEA+MS-UIGothic"/>
              </a:rPr>
              <a:t>文学作品中的群体心理与行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为</a:t>
            </a:r>
            <a:r>
              <a:rPr sz="2400">
                <a:solidFill>
                  <a:srgbClr val="8D3300"/>
                </a:solidFill>
                <a:latin typeface="JSUCEA+MS-UIGothic"/>
                <a:cs typeface="JSUCEA+MS-UIGothic"/>
              </a:rPr>
              <a:t>的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现</a:t>
            </a:r>
          </a:p>
          <a:p>
            <a:pPr marL="203200" marR="0">
              <a:lnSpc>
                <a:spcPts val="2400"/>
              </a:lnSpc>
              <a:spcBef>
                <a:spcPts val="1920"/>
              </a:spcBef>
              <a:spcAft>
                <a:spcPct val="0"/>
              </a:spcAft>
            </a:pP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8D3300"/>
                </a:solidFill>
                <a:latin typeface="JSUCEA+MS-UIGothic"/>
                <a:cs typeface="JSUCEA+MS-UIGothic"/>
              </a:rPr>
              <a:t>意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9975" y="505606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OQGQQQ+ORDCUU+ArialMT"/>
                <a:cs typeface="OQGQQQ+ORDCUU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8D3300"/>
                </a:solidFill>
                <a:latin typeface="JSUCEA+MS-UIGothic"/>
                <a:cs typeface="JSUCEA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3990" y="2303303"/>
            <a:ext cx="6835140" cy="1691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C76900"/>
                </a:solidFill>
                <a:latin typeface="JSUCEA+MS-UIGothic"/>
                <a:cs typeface="JSUCEA+MS-UIGothic"/>
              </a:rPr>
              <a:t>群体心理与群体行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为</a:t>
            </a:r>
            <a:r>
              <a:rPr sz="3600">
                <a:solidFill>
                  <a:srgbClr val="C76900"/>
                </a:solidFill>
                <a:latin typeface="JSUCEA+MS-UIGothic"/>
                <a:cs typeface="JSUCEA+MS-UIGothic"/>
              </a:rPr>
              <a:t>的基本概</a:t>
            </a:r>
          </a:p>
          <a:p>
            <a:pPr marL="0" marR="0">
              <a:lnSpc>
                <a:spcPts val="3600"/>
              </a:lnSpc>
              <a:spcBef>
                <a:spcPts val="720"/>
              </a:spcBef>
              <a:spcAft>
                <a:spcPct val="0"/>
              </a:spcAft>
            </a:pPr>
            <a:r>
              <a:rPr sz="3600">
                <a:solidFill>
                  <a:srgbClr val="C76900"/>
                </a:solidFill>
                <a:latin typeface="JSUCEA+MS-UIGothic"/>
                <a:cs typeface="JSUCEA+MS-UIGothic"/>
              </a:rPr>
              <a:t>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4445" y="3179613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EFE"/>
                </a:solidFill>
                <a:latin typeface="AVAQJB+HLKMGW+MicrosoftYaHei-Bold"/>
                <a:cs typeface="AVAQJB+HLKMGW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JSUCEA+MS-UIGothic"/>
                <a:cs typeface="JSUCEA+MS-UIGothic"/>
              </a:rPr>
              <a:t>群体心理的定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6D1B"/>
                </a:solidFill>
                <a:latin typeface="JSUCEA+MS-UIGothic"/>
                <a:cs typeface="JSUCEA+MS-UIGothic"/>
              </a:rPr>
              <a:t>与特征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JSUCEA+MS-UIGothic"/>
                <a:cs typeface="JSUCEA+MS-UIGothic"/>
              </a:rPr>
              <a:t>定</a:t>
            </a:r>
            <a:r>
              <a:rPr sz="1550">
                <a:solidFill>
                  <a:srgbClr val="FF6D1B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UCEA+MS-UIGothic"/>
                <a:cs typeface="JSUCEA+MS-UIGothic"/>
              </a:rPr>
              <a:t>群体心理是指一群人在特定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JSUCEA+MS-UIGothic"/>
                <a:cs typeface="JSUCEA+MS-UIGothic"/>
              </a:rPr>
              <a:t>境下的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UCEA+MS-UIGothic"/>
                <a:cs typeface="JSUCEA+MS-UIGothic"/>
              </a:rPr>
              <a:t>共同心理状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JSUCEA+MS-UIGothic"/>
                <a:cs typeface="JSUCEA+MS-UIGothic"/>
              </a:rPr>
              <a:t>，表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现为</a:t>
            </a:r>
            <a:r>
              <a:rPr sz="1350">
                <a:solidFill>
                  <a:srgbClr val="000000"/>
                </a:solidFill>
                <a:latin typeface="JSUCEA+MS-UIGothic"/>
                <a:cs typeface="JSUCEA+MS-UIGothic"/>
              </a:rPr>
              <a:t>群体成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JSUCEA+MS-UIGothic"/>
                <a:cs typeface="JSUCEA+MS-UIGothic"/>
              </a:rPr>
              <a:t>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UCEA+MS-UIGothic"/>
                <a:cs typeface="JSUCEA+MS-UIGothic"/>
              </a:rPr>
              <a:t>的相互影响和心理互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JSUCEA+MS-UIGothic"/>
                <a:cs typeface="JSUCEA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JSUCEA+MS-UIGothic"/>
                <a:cs typeface="JSUCEA+MS-UIGothic"/>
              </a:rPr>
              <a:t>特征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UCEA+MS-UIGothic"/>
                <a:cs typeface="JSUCEA+MS-UIGothic"/>
              </a:rPr>
              <a:t>群体心理具有集体性、互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JSUCEA+MS-UIGothic"/>
                <a:cs typeface="JSUCEA+MS-UIGothic"/>
              </a:rPr>
              <a:t>性、影响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UCEA+MS-UIGothic"/>
                <a:cs typeface="JSUCEA+MS-UIGothic"/>
              </a:rPr>
              <a:t>力和一致性等特征，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JSUCEA+MS-UIGothic"/>
                <a:cs typeface="JSUCEA+MS-UIGothic"/>
              </a:rPr>
              <a:t>些特征使得群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UCEA+MS-UIGothic"/>
                <a:cs typeface="JSUCEA+MS-UIGothic"/>
              </a:rPr>
              <a:t>体成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JSUCEA+MS-UIGothic"/>
                <a:cs typeface="JSUCEA+MS-UIGothic"/>
              </a:rPr>
              <a:t>在行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JSUCEA+MS-UIGothic"/>
                <a:cs typeface="JSUCEA+MS-UIGothic"/>
              </a:rPr>
              <a:t>、情感和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FFFFFF"/>
                </a:solidFill>
                <a:latin typeface="JSUCEA+MS-UIGothic"/>
                <a:cs typeface="JSUCEA+MS-UIGothic"/>
              </a:rPr>
              <a:t>知上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JSUCEA+MS-UIGothic"/>
                <a:cs typeface="JSUCEA+MS-UIGothic"/>
              </a:rPr>
              <a:t>生共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鸣</a:t>
            </a:r>
            <a:r>
              <a:rPr sz="1350">
                <a:solidFill>
                  <a:srgbClr val="FFFFFF"/>
                </a:solidFill>
                <a:latin typeface="JSUCEA+MS-UIGothic"/>
                <a:cs typeface="JSUCEA+MS-UIGothic"/>
              </a:rPr>
              <a:t>，形成一种集体意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JSUCEA+MS-UIGothic"/>
                <a:cs typeface="JSUCE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JSUCEA+MS-UIGothic"/>
                <a:cs typeface="JSUCEA+MS-UIGothic"/>
              </a:rPr>
              <a:t>群体行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为</a:t>
            </a:r>
            <a:r>
              <a:rPr sz="3000">
                <a:solidFill>
                  <a:srgbClr val="FF6D1B"/>
                </a:solidFill>
                <a:latin typeface="JSUCEA+MS-UIGothic"/>
                <a:cs typeface="JSUCEA+MS-UIGothic"/>
              </a:rPr>
              <a:t>的特点与影响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JSUCEA+MS-UIGothic"/>
                <a:cs typeface="JSUCEA+MS-UIGothic"/>
              </a:rPr>
              <a:t>特点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群体行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是指一群人在共同心理状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下所表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出来的行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模式，具有冲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性、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模仿性、从众性和极端化等特征。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JSUCEA+MS-UIGothic"/>
                <a:cs typeface="JSUCEA+MS-UIGothic"/>
              </a:rPr>
              <a:t>影响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群体行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为对</a:t>
            </a: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个体和社会都具有重要影响，它可以促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步，也可以引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动荡</a:t>
            </a: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。在文学作品中，群体行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常常被用来表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象和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史事件。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JSUCEA+MS-UIGothic"/>
                <a:cs typeface="JSUCEA+MS-UIGothic"/>
              </a:rPr>
              <a:t>群体心理与行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为</a:t>
            </a:r>
            <a:r>
              <a:rPr sz="3000">
                <a:solidFill>
                  <a:srgbClr val="FF6D1B"/>
                </a:solidFill>
                <a:latin typeface="JSUCEA+MS-UIGothic"/>
                <a:cs typeface="JSUCEA+MS-UIGothic"/>
              </a:rPr>
              <a:t>的关系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05255" y="2458419"/>
            <a:ext cx="4672665" cy="9518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02"/>
              </a:lnSpc>
              <a:spcBef>
                <a:spcPct val="0"/>
              </a:spcBef>
              <a:spcAft>
                <a:spcPct val="0"/>
              </a:spcAft>
            </a:pPr>
            <a:r>
              <a:rPr sz="1250">
                <a:solidFill>
                  <a:srgbClr val="000000"/>
                </a:solidFill>
                <a:latin typeface="OQGQQQ+ORDCUU+ArialMT"/>
                <a:cs typeface="OQGQQQ+ORDCUU+ArialMT"/>
              </a:rPr>
              <a:t>•</a:t>
            </a:r>
            <a:r>
              <a:rPr sz="1250" spc="84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200">
                <a:solidFill>
                  <a:srgbClr val="000000"/>
                </a:solidFill>
                <a:latin typeface="JSUCEA+MS-UIGothic"/>
                <a:cs typeface="JSUCEA+MS-UIGothic"/>
              </a:rPr>
              <a:t>关系：群体心理和群体行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200">
                <a:solidFill>
                  <a:srgbClr val="000000"/>
                </a:solidFill>
                <a:latin typeface="JSUCEA+MS-UIGothic"/>
                <a:cs typeface="JSUCEA+MS-UIGothic"/>
              </a:rPr>
              <a:t>是相互关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200">
                <a:solidFill>
                  <a:srgbClr val="000000"/>
                </a:solidFill>
                <a:latin typeface="JSUCEA+MS-UIGothic"/>
                <a:cs typeface="JSUCEA+MS-UIGothic"/>
              </a:rPr>
              <a:t>的，一方面，群体心</a:t>
            </a:r>
          </a:p>
          <a:p>
            <a:pPr marL="203200" marR="0">
              <a:lnSpc>
                <a:spcPts val="1148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JSUCEA+MS-UIGothic"/>
                <a:cs typeface="JSUCEA+MS-UIGothic"/>
              </a:rPr>
              <a:t>理是群体行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200">
                <a:solidFill>
                  <a:srgbClr val="000000"/>
                </a:solidFill>
                <a:latin typeface="JSUCEA+MS-UIGothic"/>
                <a:cs typeface="JSUCEA+MS-UIGothic"/>
              </a:rPr>
              <a:t>的基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200">
                <a:solidFill>
                  <a:srgbClr val="000000"/>
                </a:solidFill>
                <a:latin typeface="JSUCEA+MS-UIGothic"/>
                <a:cs typeface="JSUCEA+MS-UIGothic"/>
              </a:rPr>
              <a:t>，它影响着个体在群体中的行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200">
                <a:solidFill>
                  <a:srgbClr val="000000"/>
                </a:solidFill>
                <a:latin typeface="JSUCEA+MS-UIGothic"/>
                <a:cs typeface="JSUCEA+MS-UIGothic"/>
              </a:rPr>
              <a:t>表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200">
                <a:solidFill>
                  <a:srgbClr val="000000"/>
                </a:solidFill>
                <a:latin typeface="JSUCEA+MS-UIGothic"/>
                <a:cs typeface="JSUCEA+MS-UIGothic"/>
              </a:rPr>
              <a:t>；</a:t>
            </a:r>
          </a:p>
          <a:p>
            <a:pPr marL="203200" marR="0">
              <a:lnSpc>
                <a:spcPts val="111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JSUCEA+MS-UIGothic"/>
                <a:cs typeface="JSUCEA+MS-UIGothic"/>
              </a:rPr>
              <a:t>另一方面，群体行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200">
                <a:solidFill>
                  <a:srgbClr val="000000"/>
                </a:solidFill>
                <a:latin typeface="JSUCEA+MS-UIGothic"/>
                <a:cs typeface="JSUCEA+MS-UIGothic"/>
              </a:rPr>
              <a:t>是群体心理的外在表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200">
                <a:solidFill>
                  <a:srgbClr val="000000"/>
                </a:solidFill>
                <a:latin typeface="JSUCEA+MS-UIGothic"/>
                <a:cs typeface="JSUCEA+MS-UIGothic"/>
              </a:rPr>
              <a:t>，它反映了群体</a:t>
            </a:r>
          </a:p>
          <a:p>
            <a:pPr marL="203200" marR="0">
              <a:lnSpc>
                <a:spcPts val="111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JSUCEA+MS-UIGothic"/>
                <a:cs typeface="JSUCEA+MS-UIGothic"/>
              </a:rPr>
              <a:t>的共同心理状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200">
                <a:solidFill>
                  <a:srgbClr val="000000"/>
                </a:solidFill>
                <a:latin typeface="JSUCEA+MS-UIGothic"/>
                <a:cs typeface="JSUCEA+MS-UIGothic"/>
              </a:rPr>
              <a:t>。在文学作品中，作者通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200">
                <a:solidFill>
                  <a:srgbClr val="000000"/>
                </a:solidFill>
                <a:latin typeface="JSUCEA+MS-UIGothic"/>
                <a:cs typeface="JSUCEA+MS-UIGothic"/>
              </a:rPr>
              <a:t>描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200">
                <a:solidFill>
                  <a:srgbClr val="000000"/>
                </a:solidFill>
                <a:latin typeface="JSUCEA+MS-UIGothic"/>
                <a:cs typeface="JSUCEA+MS-UIGothic"/>
              </a:rPr>
              <a:t>群体行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200">
                <a:solidFill>
                  <a:srgbClr val="000000"/>
                </a:solidFill>
                <a:latin typeface="JSUCEA+MS-UIGothic"/>
                <a:cs typeface="JSUCEA+MS-UIGothic"/>
              </a:rPr>
              <a:t>来</a:t>
            </a:r>
          </a:p>
          <a:p>
            <a:pPr marL="203200" marR="0">
              <a:lnSpc>
                <a:spcPts val="111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JSUCEA+MS-UIGothic"/>
                <a:cs typeface="JSUCEA+MS-UIGothic"/>
              </a:rPr>
              <a:t>表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200">
                <a:solidFill>
                  <a:srgbClr val="000000"/>
                </a:solidFill>
                <a:latin typeface="JSUCEA+MS-UIGothic"/>
                <a:cs typeface="JSUCEA+MS-UIGothic"/>
              </a:rPr>
              <a:t>群体心理，从而深入探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讨</a:t>
            </a:r>
            <a:r>
              <a:rPr sz="1200">
                <a:solidFill>
                  <a:srgbClr val="000000"/>
                </a:solidFill>
                <a:latin typeface="JSUCEA+MS-UIGothic"/>
                <a:cs typeface="JSUCEA+MS-UIGothic"/>
              </a:rPr>
              <a:t>人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200">
                <a:solidFill>
                  <a:srgbClr val="000000"/>
                </a:solidFill>
                <a:latin typeface="JSUCEA+MS-UIGothic"/>
                <a:cs typeface="JSUCEA+MS-UIGothic"/>
              </a:rPr>
              <a:t>社会的本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200">
                <a:solidFill>
                  <a:srgbClr val="000000"/>
                </a:solidFill>
                <a:latin typeface="JSUCEA+MS-UIGothic"/>
                <a:cs typeface="JSUCE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3990" y="2790983"/>
            <a:ext cx="683514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C76900"/>
                </a:solidFill>
                <a:latin typeface="JSUCEA+MS-UIGothic"/>
                <a:cs typeface="JSUCEA+MS-UIGothic"/>
              </a:rPr>
              <a:t>文学作品中的群体心理与行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4445" y="3179613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EFE"/>
                </a:solidFill>
                <a:latin typeface="AVAQJB+HLKMGW+MicrosoftYaHei-Bold"/>
                <a:cs typeface="AVAQJB+HLKMGW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JSUCEA+MS-UIGothic"/>
                <a:cs typeface="JSUCEA+MS-UIGothic"/>
              </a:rPr>
              <a:t>文学作品中群体心理的描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 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956425" y="157479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JSUCEA+MS-UIGothic"/>
                <a:cs typeface="JSUCEA+MS-UIGothic"/>
              </a:rPr>
              <a:t>集体无意</a:t>
            </a:r>
            <a:r>
              <a:rPr sz="1550">
                <a:solidFill>
                  <a:srgbClr val="FF6D1B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44540" y="180082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EFE"/>
                </a:solidFill>
                <a:latin typeface="DRLAKW+IVEQGO+MicrosoftYaHei"/>
                <a:cs typeface="DRLAKW+IVEQGO+MicrosoftYaHei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52615" y="1931523"/>
            <a:ext cx="459954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UCEA+MS-UIGothic"/>
                <a:cs typeface="JSUCEA+MS-UIGothic"/>
              </a:rPr>
              <a:t>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350">
                <a:solidFill>
                  <a:srgbClr val="000000"/>
                </a:solidFill>
                <a:latin typeface="JSUCEA+MS-UIGothic"/>
                <a:cs typeface="JSUCEA+MS-UIGothic"/>
              </a:rPr>
              <a:t>群体在特定情境下共同的心理状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JSUCEA+MS-UIGothic"/>
                <a:cs typeface="JSUCEA+MS-UIGothic"/>
              </a:rPr>
              <a:t>，如恐慌、狂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52615" y="2240133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UCEA+MS-UIGothic"/>
                <a:cs typeface="JSUCEA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273925" y="333057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000"/>
                </a:solidFill>
                <a:latin typeface="JSUCEA+MS-UIGothic"/>
                <a:cs typeface="JSUCEA+MS-UIGothic"/>
              </a:rPr>
              <a:t>社会心理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267450" y="3551516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EFE"/>
                </a:solidFill>
                <a:latin typeface="DRLAKW+IVEQGO+MicrosoftYaHei"/>
                <a:cs typeface="DRLAKW+IVEQGO+MicrosoftYaHei"/>
              </a:rPr>
              <a:t>02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70115" y="3687298"/>
            <a:ext cx="420521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UCEA+MS-UIGothic"/>
                <a:cs typeface="JSUCEA+MS-UIGothic"/>
              </a:rPr>
              <a:t>反映不同社会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阶层</a:t>
            </a:r>
            <a:r>
              <a:rPr sz="1350">
                <a:solidFill>
                  <a:srgbClr val="000000"/>
                </a:solidFill>
                <a:latin typeface="JSUCEA+MS-UIGothic"/>
                <a:cs typeface="JSUCEA+MS-UIGothic"/>
              </a:rPr>
              <a:t>、文化背景下的群体心理特点。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352540" y="503237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76900"/>
                </a:solidFill>
                <a:latin typeface="JSUCEA+MS-UIGothic"/>
                <a:cs typeface="JSUCEA+MS-UIGothic"/>
              </a:rPr>
              <a:t>情感共</a:t>
            </a:r>
            <a:r>
              <a:rPr sz="1550">
                <a:solidFill>
                  <a:srgbClr val="C76900"/>
                </a:solidFill>
                <a:latin typeface="SimSun"/>
                <a:cs typeface="SimSun"/>
              </a:rPr>
              <a:t>鸣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5210175" y="523236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EFE"/>
                </a:solidFill>
                <a:latin typeface="DRLAKW+IVEQGO+MicrosoftYaHei"/>
                <a:cs typeface="DRLAKW+IVEQGO+MicrosoftYaHei"/>
              </a:rPr>
              <a:t>03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6348729" y="5389098"/>
            <a:ext cx="440238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UCEA+MS-UIGothic"/>
                <a:cs typeface="JSUCEA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过细腻</a:t>
            </a:r>
            <a:r>
              <a:rPr sz="1350">
                <a:solidFill>
                  <a:srgbClr val="000000"/>
                </a:solidFill>
                <a:latin typeface="JSUCEA+MS-UIGothic"/>
                <a:cs typeface="JSUCEA+MS-UIGothic"/>
              </a:rPr>
              <a:t>的心理描写，引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发读</a:t>
            </a:r>
            <a:r>
              <a:rPr sz="1350">
                <a:solidFill>
                  <a:srgbClr val="000000"/>
                </a:solidFill>
                <a:latin typeface="JSUCEA+MS-UIGothic"/>
                <a:cs typeface="JSUCEA+MS-UIGothic"/>
              </a:rPr>
              <a:t>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SUCEA+MS-UIGothic"/>
                <a:cs typeface="JSUCEA+MS-UIGothic"/>
              </a:rPr>
              <a:t>群体情感的共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鸣</a:t>
            </a:r>
            <a:r>
              <a:rPr sz="1350">
                <a:solidFill>
                  <a:srgbClr val="000000"/>
                </a:solidFill>
                <a:latin typeface="JSUCEA+MS-UIGothic"/>
                <a:cs typeface="JSUCE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JSUCEA+MS-UIGothic"/>
                <a:cs typeface="JSUCEA+MS-UIGothic"/>
              </a:rPr>
              <a:t>文学作品中群体行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为</a:t>
            </a:r>
            <a:r>
              <a:rPr sz="3000">
                <a:solidFill>
                  <a:srgbClr val="FF6D1B"/>
                </a:solidFill>
                <a:latin typeface="JSUCEA+MS-UIGothic"/>
                <a:cs typeface="JSUCEA+MS-UIGothic"/>
              </a:rPr>
              <a:t>的展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VAQJB+HLKMGW+MicrosoftYaHei-Bold"/>
                <a:cs typeface="AVAQJB+HLKMGW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VAQJB+HLKMGW+MicrosoftYaHei-Bold"/>
                <a:cs typeface="AVAQJB+HLKMGW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VAQJB+HLKMGW+MicrosoftYaHei-Bold"/>
                <a:cs typeface="AVAQJB+HLKMGW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JSUCEA+MS-UIGothic"/>
                <a:cs typeface="JSUCEA+MS-UIGothic"/>
              </a:rPr>
              <a:t>社会运</a:t>
            </a:r>
            <a:r>
              <a:rPr sz="2000">
                <a:solidFill>
                  <a:srgbClr val="FF6D1B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JSUCEA+MS-UIGothic"/>
                <a:cs typeface="JSUCEA+MS-UIGothic"/>
              </a:rPr>
              <a:t>集体行</a:t>
            </a:r>
            <a:r>
              <a:rPr sz="2000">
                <a:solidFill>
                  <a:srgbClr val="FF6D1B"/>
                </a:solidFill>
                <a:latin typeface="SimSun"/>
                <a:cs typeface="SimSun"/>
              </a:rPr>
              <a:t>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JSUCEA+MS-UIGothic"/>
                <a:cs typeface="JSUCEA+MS-UIGothic"/>
              </a:rPr>
              <a:t>角色互</a:t>
            </a:r>
            <a:r>
              <a:rPr sz="2000">
                <a:solidFill>
                  <a:srgbClr val="FF6D1B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描述群体在特定事件或社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会运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中的行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揭示群体在特定情境下的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模式和决策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程。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角色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的互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，展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群体行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的多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性和复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83248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JSUCEA+MS-UIGothic"/>
                <a:cs typeface="JSUCEA+MS-UIGothic"/>
              </a:rPr>
              <a:t>文学作品中的群体心理与行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为对</a:t>
            </a:r>
            <a:r>
              <a:rPr sz="3000">
                <a:solidFill>
                  <a:srgbClr val="FF6D1B"/>
                </a:solidFill>
                <a:latin typeface="JSUCEA+MS-UIGothic"/>
                <a:cs typeface="JSUCEA+MS-UIGothic"/>
              </a:rPr>
              <a:t>主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FF6D1B"/>
                </a:solidFill>
                <a:latin typeface="JSUCEA+MS-UIGothic"/>
                <a:cs typeface="JSUCEA+MS-UIGothic"/>
              </a:rPr>
              <a:t>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JSUCEA+MS-UIGothic"/>
                <a:cs typeface="JSUCEA+MS-UIGothic"/>
              </a:rPr>
              <a:t>深化主</a:t>
            </a:r>
            <a:r>
              <a:rPr sz="2300">
                <a:solidFill>
                  <a:srgbClr val="FF6D1B"/>
                </a:solidFill>
                <a:latin typeface="SimSun"/>
                <a:cs typeface="SimSun"/>
              </a:rPr>
              <a:t>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JSUCEA+MS-UIGothic"/>
                <a:cs typeface="JSUCEA+MS-UIGothic"/>
              </a:rPr>
              <a:t>人物塑造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JSUCEA+MS-UIGothic"/>
                <a:cs typeface="JSUCEA+MS-UIGothic"/>
              </a:rPr>
              <a:t>社会批判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群体心理与行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的描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，揭示作品主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和深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5553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影响作品中人物的塑造，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使人物更具有社会代表性。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群体心理与行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的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526780" y="497305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反思，批判社会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象和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JSUCEA+MS-UIGothic"/>
                <a:cs typeface="JSUCE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3990" y="2303303"/>
            <a:ext cx="6835140" cy="1691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C76900"/>
                </a:solidFill>
                <a:latin typeface="JSUCEA+MS-UIGothic"/>
                <a:cs typeface="JSUCEA+MS-UIGothic"/>
              </a:rPr>
              <a:t>群体心理与行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为</a:t>
            </a:r>
            <a:r>
              <a:rPr sz="3600">
                <a:solidFill>
                  <a:srgbClr val="C76900"/>
                </a:solidFill>
                <a:latin typeface="JSUCEA+MS-UIGothic"/>
                <a:cs typeface="JSUCEA+MS-UIGothic"/>
              </a:rPr>
              <a:t>在文学作品中</a:t>
            </a:r>
          </a:p>
          <a:p>
            <a:pPr marL="0" marR="0">
              <a:lnSpc>
                <a:spcPts val="3600"/>
              </a:lnSpc>
              <a:spcBef>
                <a:spcPts val="720"/>
              </a:spcBef>
              <a:spcAft>
                <a:spcPct val="0"/>
              </a:spcAft>
            </a:pPr>
            <a:r>
              <a:rPr sz="3600">
                <a:solidFill>
                  <a:srgbClr val="C76900"/>
                </a:solidFill>
                <a:latin typeface="JSUCEA+MS-UIGothic"/>
                <a:cs typeface="JSUCEA+MS-UIGothic"/>
              </a:rPr>
              <a:t>的具体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应</a:t>
            </a:r>
            <a:r>
              <a:rPr sz="3600">
                <a:solidFill>
                  <a:srgbClr val="C76900"/>
                </a:solidFill>
                <a:latin typeface="JSUCEA+MS-UIGothic"/>
                <a:cs typeface="JSUCEA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4445" y="3179613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EFE"/>
                </a:solidFill>
                <a:latin typeface="AVAQJB+HLKMGW+MicrosoftYaHei-Bold"/>
                <a:cs typeface="AVAQJB+HLKMGW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https://d.book118.com/546053004153010053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JSUCEA+MS-UIGothic</vt:lpstr>
      <vt:lpstr>SimSun</vt:lpstr>
      <vt:lpstr>Times New Roman</vt:lpstr>
      <vt:lpstr>OQGQQQ+ORDCUU+ArialMT</vt:lpstr>
      <vt:lpstr>AVAQJB+HLKMGW+MicrosoftYaHei-Bold</vt:lpstr>
      <vt:lpstr>DRLAKW+IVEQGO+MicrosoftYaHei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2024-09-20T13:09:09.650</cp:lastPrinted>
  <dcterms:created xsi:type="dcterms:W3CDTF">2024-09-20T05:09:09Z</dcterms:created>
  <dcterms:modified xsi:type="dcterms:W3CDTF">2024-09-20T05:09:10Z</dcterms:modified>
</cp:coreProperties>
</file>