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0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6" r:id="rId29"/>
  </p:sldIdLst>
  <p:sldSz cx="11522075" cy="6480175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TargetMode="Internal" /><Relationship Id="rId2" Type="http://schemas.openxmlformats.org/officeDocument/2006/relationships/slide" Target="../slides/slide5.xml" TargetMode="Internal" /><Relationship Id="rId3" Type="http://schemas.openxmlformats.org/officeDocument/2006/relationships/slide" Target="../slides/slide3.xml" TargetMode="Internal" /><Relationship Id="rId4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TargetMode="Internal" /><Relationship Id="rId2" Type="http://schemas.openxmlformats.org/officeDocument/2006/relationships/slide" Target="../slides/slide5.xml" TargetMode="Internal" /><Relationship Id="rId3" Type="http://schemas.openxmlformats.org/officeDocument/2006/relationships/slide" Target="../slides/slide3.xml" TargetMode="Internal" /><Relationship Id="rId4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TargetMode="Internal" /><Relationship Id="rId2" Type="http://schemas.openxmlformats.org/officeDocument/2006/relationships/slide" Target="../slides/slide5.xml" TargetMode="Internal" /><Relationship Id="rId3" Type="http://schemas.openxmlformats.org/officeDocument/2006/relationships/slide" Target="../slides/slide3.xml" TargetMode="Internal" /><Relationship Id="rId4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TargetMode="Internal" /><Relationship Id="rId2" Type="http://schemas.openxmlformats.org/officeDocument/2006/relationships/slide" Target="../slides/slide5.xml" TargetMode="Internal" /><Relationship Id="rId3" Type="http://schemas.openxmlformats.org/officeDocument/2006/relationships/slide" Target="../slides/slide3.xml" TargetMode="Internal" /><Relationship Id="rId4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TargetMode="Internal" /><Relationship Id="rId2" Type="http://schemas.openxmlformats.org/officeDocument/2006/relationships/slide" Target="../slides/slide5.xml" TargetMode="Internal" /><Relationship Id="rId3" Type="http://schemas.openxmlformats.org/officeDocument/2006/relationships/slide" Target="../slides/slide3.xml" TargetMode="Internal" /><Relationship Id="rId4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738E3-0B9E-4655-9229-F15F3FE56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1AF72-7483-4CC2-ABCB-1740098AC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D224F-6263-46B9-9387-FB537976C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81274-43DD-4EAA-B0E5-BBF828AB6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D8E074-92B1-43BC-8E4D-42056A311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EF283A-CE2F-48FF-B830-B73D08900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CDB191-BA37-498F-8C87-5C7B50232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DDA6C6-8685-459F-B784-3F77560CE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F4093-9E92-4132-836D-0FBD7F4ED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EE366-8504-467A-B20C-04D5AC5CF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BADC2-1655-432F-8DE4-028DCD2C4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909379736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blipFill dpi="0" rotWithShape="1">
          <a:blip r:embed="rId1">
            <a:lum/>
          </a:blip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标题 1"/>
          <p:cNvSpPr>
            <a:spLocks noGrp="1"/>
          </p:cNvSpPr>
          <p:nvPr>
            <p:ph type="ctrTitle"/>
          </p:nvPr>
        </p:nvSpPr>
        <p:spPr>
          <a:xfrm>
            <a:off x="1944613" y="4768862"/>
            <a:ext cx="7772400" cy="919497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4800" b="1">
                <a:solidFill>
                  <a:schemeClr val="tx1"/>
                </a:solidFill>
                <a:latin typeface="黑体" pitchFamily="2" charset="-122"/>
                <a:ea typeface="黑体" pitchFamily="2" charset="-122"/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6119616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五边形 6">
            <a:hlinkClick action="ppaction://hlinksldjump?num=47"/>
          </p:cNvPr>
          <p:cNvSpPr/>
          <p:nvPr userDrawn="1"/>
        </p:nvSpPr>
        <p:spPr>
          <a:xfrm>
            <a:off x="8866488" y="175423"/>
            <a:ext cx="2511446" cy="574519"/>
          </a:xfrm>
          <a:prstGeom prst="homePlate">
            <a:avLst/>
          </a:prstGeom>
          <a:solidFill>
            <a:srgbClr val="34AC8B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随堂训练　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8" name="五边形 7">
            <a:hlinkClick r:id="rId1" action="ppaction://hlinksldjump"/>
          </p:cNvPr>
          <p:cNvSpPr/>
          <p:nvPr userDrawn="1"/>
        </p:nvSpPr>
        <p:spPr>
          <a:xfrm>
            <a:off x="6633967" y="175424"/>
            <a:ext cx="2511446" cy="574519"/>
          </a:xfrm>
          <a:prstGeom prst="homePlate">
            <a:avLst/>
          </a:prstGeom>
          <a:solidFill>
            <a:srgbClr val="34AC8B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   课堂</a:t>
            </a:r>
            <a:r>
              <a:rPr lang="en-US" altLang="zh-CN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•</a:t>
            </a:r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重难突破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9" name="五边形 8">
            <a:hlinkClick r:id="rId2" action="ppaction://hlinksldjump"/>
          </p:cNvPr>
          <p:cNvSpPr/>
          <p:nvPr userDrawn="1"/>
        </p:nvSpPr>
        <p:spPr>
          <a:xfrm>
            <a:off x="4401719" y="175424"/>
            <a:ext cx="2511446" cy="574519"/>
          </a:xfrm>
          <a:prstGeom prst="homePlate">
            <a:avLst/>
          </a:prstGeom>
          <a:solidFill>
            <a:srgbClr val="34AC8B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   课前</a:t>
            </a:r>
            <a:r>
              <a:rPr lang="en-US" altLang="zh-CN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•</a:t>
            </a:r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基础认知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0" name="五边形 9">
            <a:hlinkClick r:id="rId3" action="ppaction://hlinksldjump"/>
          </p:cNvPr>
          <p:cNvSpPr/>
          <p:nvPr userDrawn="1"/>
        </p:nvSpPr>
        <p:spPr>
          <a:xfrm>
            <a:off x="2169198" y="175424"/>
            <a:ext cx="2511446" cy="574519"/>
          </a:xfrm>
          <a:prstGeom prst="homePlate">
            <a:avLst/>
          </a:prstGeom>
          <a:solidFill>
            <a:srgbClr val="34AC8B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素养</a:t>
            </a:r>
            <a:r>
              <a:rPr lang="en-US" altLang="zh-CN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•</a:t>
            </a:r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目标定位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2469556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五边形 11">
            <a:hlinkClick action="ppaction://hlinksldjump?num=47"/>
          </p:cNvPr>
          <p:cNvSpPr/>
          <p:nvPr userDrawn="1"/>
        </p:nvSpPr>
        <p:spPr>
          <a:xfrm>
            <a:off x="8866488" y="175423"/>
            <a:ext cx="2511446" cy="574519"/>
          </a:xfrm>
          <a:prstGeom prst="homePlate">
            <a:avLst/>
          </a:prstGeom>
          <a:solidFill>
            <a:srgbClr val="34AC8B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随堂训练　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3" name="五边形 12">
            <a:hlinkClick r:id="rId1" action="ppaction://hlinksldjump"/>
          </p:cNvPr>
          <p:cNvSpPr/>
          <p:nvPr userDrawn="1"/>
        </p:nvSpPr>
        <p:spPr>
          <a:xfrm>
            <a:off x="6633967" y="175424"/>
            <a:ext cx="2511446" cy="574519"/>
          </a:xfrm>
          <a:prstGeom prst="homePlate">
            <a:avLst/>
          </a:prstGeom>
          <a:solidFill>
            <a:srgbClr val="34AC8B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   课堂</a:t>
            </a:r>
            <a:r>
              <a:rPr lang="en-US" altLang="zh-CN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•</a:t>
            </a:r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重难突破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4" name="五边形 13">
            <a:hlinkClick r:id="rId2" action="ppaction://hlinksldjump"/>
          </p:cNvPr>
          <p:cNvSpPr/>
          <p:nvPr userDrawn="1"/>
        </p:nvSpPr>
        <p:spPr>
          <a:xfrm>
            <a:off x="4401719" y="175424"/>
            <a:ext cx="2511446" cy="574519"/>
          </a:xfrm>
          <a:prstGeom prst="homePlate">
            <a:avLst/>
          </a:prstGeom>
          <a:solidFill>
            <a:srgbClr val="34AC8B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   课前</a:t>
            </a:r>
            <a:r>
              <a:rPr lang="en-US" altLang="zh-CN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•</a:t>
            </a:r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基础认知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5" name="五边形 14">
            <a:hlinkClick r:id="rId3" action="ppaction://hlinksldjump"/>
          </p:cNvPr>
          <p:cNvSpPr/>
          <p:nvPr userDrawn="1"/>
        </p:nvSpPr>
        <p:spPr>
          <a:xfrm>
            <a:off x="2169198" y="175424"/>
            <a:ext cx="2511446" cy="574519"/>
          </a:xfrm>
          <a:prstGeom prst="homePlate">
            <a:avLst/>
          </a:prstGeom>
          <a:solidFill>
            <a:srgbClr val="D85C00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素养</a:t>
            </a:r>
            <a:r>
              <a:rPr lang="en-US" altLang="zh-CN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•</a:t>
            </a:r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目标定位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1037021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五边形 11">
            <a:hlinkClick action="ppaction://hlinksldjump?num=47"/>
          </p:cNvPr>
          <p:cNvSpPr/>
          <p:nvPr userDrawn="1"/>
        </p:nvSpPr>
        <p:spPr>
          <a:xfrm>
            <a:off x="8866488" y="175423"/>
            <a:ext cx="2511446" cy="574519"/>
          </a:xfrm>
          <a:prstGeom prst="homePlate">
            <a:avLst/>
          </a:prstGeom>
          <a:solidFill>
            <a:srgbClr val="34AC8B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随堂训练　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3" name="五边形 12">
            <a:hlinkClick r:id="rId1" action="ppaction://hlinksldjump"/>
          </p:cNvPr>
          <p:cNvSpPr/>
          <p:nvPr userDrawn="1"/>
        </p:nvSpPr>
        <p:spPr>
          <a:xfrm>
            <a:off x="6633967" y="175424"/>
            <a:ext cx="2511446" cy="574519"/>
          </a:xfrm>
          <a:prstGeom prst="homePlate">
            <a:avLst/>
          </a:prstGeom>
          <a:solidFill>
            <a:srgbClr val="34AC8B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   课堂</a:t>
            </a:r>
            <a:r>
              <a:rPr lang="en-US" altLang="zh-CN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•</a:t>
            </a:r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重难突破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4" name="五边形 13">
            <a:hlinkClick r:id="rId2" action="ppaction://hlinksldjump"/>
          </p:cNvPr>
          <p:cNvSpPr/>
          <p:nvPr userDrawn="1"/>
        </p:nvSpPr>
        <p:spPr>
          <a:xfrm>
            <a:off x="4401719" y="175424"/>
            <a:ext cx="2511446" cy="574519"/>
          </a:xfrm>
          <a:prstGeom prst="homePlate">
            <a:avLst/>
          </a:prstGeom>
          <a:solidFill>
            <a:srgbClr val="D85C00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   课前</a:t>
            </a:r>
            <a:r>
              <a:rPr lang="en-US" altLang="zh-CN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•</a:t>
            </a:r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基础认知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5" name="五边形 14">
            <a:hlinkClick r:id="rId3" action="ppaction://hlinksldjump"/>
          </p:cNvPr>
          <p:cNvSpPr/>
          <p:nvPr userDrawn="1"/>
        </p:nvSpPr>
        <p:spPr>
          <a:xfrm>
            <a:off x="2169198" y="175424"/>
            <a:ext cx="2511446" cy="574519"/>
          </a:xfrm>
          <a:prstGeom prst="homePlate">
            <a:avLst/>
          </a:prstGeom>
          <a:solidFill>
            <a:srgbClr val="34AC8B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素养</a:t>
            </a:r>
            <a:r>
              <a:rPr lang="en-US" altLang="zh-CN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•</a:t>
            </a:r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目标定位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289420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五边形 11">
            <a:hlinkClick action="ppaction://hlinksldjump?num=47"/>
          </p:cNvPr>
          <p:cNvSpPr/>
          <p:nvPr userDrawn="1"/>
        </p:nvSpPr>
        <p:spPr>
          <a:xfrm>
            <a:off x="8866488" y="175423"/>
            <a:ext cx="2511446" cy="574519"/>
          </a:xfrm>
          <a:prstGeom prst="homePlate">
            <a:avLst/>
          </a:prstGeom>
          <a:solidFill>
            <a:srgbClr val="34AC8B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随堂训练　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3" name="五边形 12">
            <a:hlinkClick r:id="rId1" action="ppaction://hlinksldjump"/>
          </p:cNvPr>
          <p:cNvSpPr/>
          <p:nvPr userDrawn="1"/>
        </p:nvSpPr>
        <p:spPr>
          <a:xfrm>
            <a:off x="6633967" y="175424"/>
            <a:ext cx="2511446" cy="574519"/>
          </a:xfrm>
          <a:prstGeom prst="homePlate">
            <a:avLst/>
          </a:prstGeom>
          <a:solidFill>
            <a:srgbClr val="D85C00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   课堂</a:t>
            </a:r>
            <a:r>
              <a:rPr lang="en-US" altLang="zh-CN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•</a:t>
            </a:r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重难突破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4" name="五边形 13">
            <a:hlinkClick r:id="rId2" action="ppaction://hlinksldjump"/>
          </p:cNvPr>
          <p:cNvSpPr/>
          <p:nvPr userDrawn="1"/>
        </p:nvSpPr>
        <p:spPr>
          <a:xfrm>
            <a:off x="4401719" y="175424"/>
            <a:ext cx="2511446" cy="574519"/>
          </a:xfrm>
          <a:prstGeom prst="homePlate">
            <a:avLst/>
          </a:prstGeom>
          <a:solidFill>
            <a:srgbClr val="34AC8B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   课前</a:t>
            </a:r>
            <a:r>
              <a:rPr lang="en-US" altLang="zh-CN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•</a:t>
            </a:r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基础认知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5" name="五边形 14">
            <a:hlinkClick r:id="rId3" action="ppaction://hlinksldjump"/>
          </p:cNvPr>
          <p:cNvSpPr/>
          <p:nvPr userDrawn="1"/>
        </p:nvSpPr>
        <p:spPr>
          <a:xfrm>
            <a:off x="2169198" y="175424"/>
            <a:ext cx="2511446" cy="574519"/>
          </a:xfrm>
          <a:prstGeom prst="homePlate">
            <a:avLst/>
          </a:prstGeom>
          <a:solidFill>
            <a:srgbClr val="34AC8B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素养</a:t>
            </a:r>
            <a:r>
              <a:rPr lang="en-US" altLang="zh-CN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•</a:t>
            </a:r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目标定位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5369223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五边形 11">
            <a:hlinkClick action="ppaction://hlinksldjump?num=47"/>
          </p:cNvPr>
          <p:cNvSpPr/>
          <p:nvPr userDrawn="1"/>
        </p:nvSpPr>
        <p:spPr>
          <a:xfrm>
            <a:off x="8866488" y="175423"/>
            <a:ext cx="2511446" cy="574519"/>
          </a:xfrm>
          <a:prstGeom prst="homePlate">
            <a:avLst/>
          </a:prstGeom>
          <a:solidFill>
            <a:srgbClr val="D85C00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随堂训练　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3" name="五边形 12">
            <a:hlinkClick r:id="rId1" action="ppaction://hlinksldjump"/>
          </p:cNvPr>
          <p:cNvSpPr/>
          <p:nvPr userDrawn="1"/>
        </p:nvSpPr>
        <p:spPr>
          <a:xfrm>
            <a:off x="6633967" y="175424"/>
            <a:ext cx="2511446" cy="574519"/>
          </a:xfrm>
          <a:prstGeom prst="homePlate">
            <a:avLst/>
          </a:prstGeom>
          <a:solidFill>
            <a:srgbClr val="34AC8B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   课堂</a:t>
            </a:r>
            <a:r>
              <a:rPr lang="en-US" altLang="zh-CN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•</a:t>
            </a:r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重难突破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4" name="五边形 13">
            <a:hlinkClick r:id="rId2" action="ppaction://hlinksldjump"/>
          </p:cNvPr>
          <p:cNvSpPr/>
          <p:nvPr userDrawn="1"/>
        </p:nvSpPr>
        <p:spPr>
          <a:xfrm>
            <a:off x="4401719" y="175424"/>
            <a:ext cx="2511446" cy="574519"/>
          </a:xfrm>
          <a:prstGeom prst="homePlate">
            <a:avLst/>
          </a:prstGeom>
          <a:solidFill>
            <a:srgbClr val="34AC8B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   课前</a:t>
            </a:r>
            <a:r>
              <a:rPr lang="en-US" altLang="zh-CN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•</a:t>
            </a:r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基础认知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5" name="五边形 14">
            <a:hlinkClick r:id="rId3" action="ppaction://hlinksldjump"/>
          </p:cNvPr>
          <p:cNvSpPr/>
          <p:nvPr userDrawn="1"/>
        </p:nvSpPr>
        <p:spPr>
          <a:xfrm>
            <a:off x="2169198" y="175424"/>
            <a:ext cx="2511446" cy="574519"/>
          </a:xfrm>
          <a:prstGeom prst="homePlate">
            <a:avLst/>
          </a:prstGeom>
          <a:solidFill>
            <a:srgbClr val="34AC8B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素养</a:t>
            </a:r>
            <a:r>
              <a:rPr lang="en-US" altLang="zh-CN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•</a:t>
            </a:r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目标定位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6955911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image" Target="../media/image2.jpeg" /><Relationship Id="rId9" Type="http://schemas.openxmlformats.org/officeDocument/2006/relationships/image" Target="../media/image3.jpe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 userDrawn="1"/>
        </p:nvGrpSpPr>
        <p:grpSpPr>
          <a:xfrm>
            <a:off x="-4945" y="-3856"/>
            <a:ext cx="11527019" cy="6484032"/>
            <a:chOff x="-4945" y="-3856"/>
            <a:chExt cx="11527019" cy="6484032"/>
          </a:xfrm>
        </p:grpSpPr>
        <p:pic>
          <p:nvPicPr>
            <p:cNvPr id="5" name="图片 4"/>
            <p:cNvPicPr>
              <a:picLocks noChangeAspect="1"/>
            </p:cNvPicPr>
            <p:nvPr userDrawn="1"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4945" y="-3856"/>
              <a:ext cx="11527019" cy="776723"/>
            </a:xfrm>
            <a:prstGeom prst="rect">
              <a:avLst/>
            </a:prstGeom>
          </p:spPr>
        </p:pic>
        <p:pic>
          <p:nvPicPr>
            <p:cNvPr id="6" name="图片 5"/>
            <p:cNvPicPr>
              <a:picLocks noChangeAspect="1"/>
            </p:cNvPicPr>
            <p:nvPr userDrawn="1"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6041348"/>
              <a:ext cx="11522074" cy="43882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45586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</p:sldLayoutIdLst>
  <p:transition/>
  <p:timing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158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158">
          <a:solidFill>
            <a:schemeClr val="tx1"/>
          </a:solidFill>
          <a:latin typeface="Arial"/>
          <a:ea typeface="黑体" pitchFamily="2" charset="-122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158">
          <a:solidFill>
            <a:schemeClr val="tx1"/>
          </a:solidFill>
          <a:latin typeface="Arial"/>
          <a:ea typeface="黑体" pitchFamily="2" charset="-122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158">
          <a:solidFill>
            <a:schemeClr val="tx1"/>
          </a:solidFill>
          <a:latin typeface="Arial"/>
          <a:ea typeface="黑体" pitchFamily="2" charset="-122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158">
          <a:solidFill>
            <a:schemeClr val="tx1"/>
          </a:solidFill>
          <a:latin typeface="Arial"/>
          <a:ea typeface="黑体" pitchFamily="2" charset="-122"/>
        </a:defRPr>
      </a:lvl5pPr>
      <a:lvl6pPr marL="432008" algn="ctr" rtl="0" eaLnBrk="1" fontAlgn="base" hangingPunct="1">
        <a:spcBef>
          <a:spcPct val="0"/>
        </a:spcBef>
        <a:spcAft>
          <a:spcPct val="0"/>
        </a:spcAft>
        <a:defRPr sz="4158">
          <a:solidFill>
            <a:schemeClr val="tx1"/>
          </a:solidFill>
          <a:latin typeface="Arial"/>
          <a:ea typeface="黑体" pitchFamily="2" charset="-122"/>
        </a:defRPr>
      </a:lvl6pPr>
      <a:lvl7pPr marL="864017" algn="ctr" rtl="0" eaLnBrk="1" fontAlgn="base" hangingPunct="1">
        <a:spcBef>
          <a:spcPct val="0"/>
        </a:spcBef>
        <a:spcAft>
          <a:spcPct val="0"/>
        </a:spcAft>
        <a:defRPr sz="4158">
          <a:solidFill>
            <a:schemeClr val="tx1"/>
          </a:solidFill>
          <a:latin typeface="Arial"/>
          <a:ea typeface="黑体" pitchFamily="2" charset="-122"/>
        </a:defRPr>
      </a:lvl7pPr>
      <a:lvl8pPr marL="1296025" algn="ctr" rtl="0" eaLnBrk="1" fontAlgn="base" hangingPunct="1">
        <a:spcBef>
          <a:spcPct val="0"/>
        </a:spcBef>
        <a:spcAft>
          <a:spcPct val="0"/>
        </a:spcAft>
        <a:defRPr sz="4158">
          <a:solidFill>
            <a:schemeClr val="tx1"/>
          </a:solidFill>
          <a:latin typeface="Arial"/>
          <a:ea typeface="黑体" pitchFamily="2" charset="-122"/>
        </a:defRPr>
      </a:lvl8pPr>
      <a:lvl9pPr marL="1728033" algn="ctr" rtl="0" eaLnBrk="1" fontAlgn="base" hangingPunct="1">
        <a:spcBef>
          <a:spcPct val="0"/>
        </a:spcBef>
        <a:spcAft>
          <a:spcPct val="0"/>
        </a:spcAft>
        <a:defRPr sz="4158">
          <a:solidFill>
            <a:schemeClr val="tx1"/>
          </a:solidFill>
          <a:latin typeface="Arial"/>
          <a:ea typeface="黑体" pitchFamily="2" charset="-122"/>
        </a:defRPr>
      </a:lvl9pPr>
    </p:titleStyle>
    <p:bodyStyle>
      <a:lvl1pPr marL="324006" indent="-324006" algn="l" rtl="0" eaLnBrk="1" fontAlgn="base" hangingPunct="1">
        <a:spcBef>
          <a:spcPct val="20000"/>
        </a:spcBef>
        <a:spcAft>
          <a:spcPct val="0"/>
        </a:spcAft>
        <a:buFont typeface="Arial"/>
        <a:buChar char="•"/>
        <a:defRPr sz="3024" kern="1200">
          <a:solidFill>
            <a:schemeClr val="tx1"/>
          </a:solidFill>
          <a:latin typeface="+mn-lt"/>
          <a:ea typeface="+mn-ea"/>
          <a:cs typeface="+mn-cs"/>
        </a:defRPr>
      </a:lvl1pPr>
      <a:lvl2pPr marL="702013" indent="-270005" algn="l" rtl="0" eaLnBrk="1" fontAlgn="base" hangingPunct="1">
        <a:spcBef>
          <a:spcPct val="20000"/>
        </a:spcBef>
        <a:spcAft>
          <a:spcPct val="0"/>
        </a:spcAft>
        <a:buFont typeface="Arial"/>
        <a:buChar char="–"/>
        <a:defRPr sz="2646" kern="1200">
          <a:solidFill>
            <a:schemeClr val="tx1"/>
          </a:solidFill>
          <a:latin typeface="+mn-lt"/>
          <a:ea typeface="+mn-ea"/>
          <a:cs typeface="+mn-cs"/>
        </a:defRPr>
      </a:lvl2pPr>
      <a:lvl3pPr marL="1080021" indent="-216004" algn="l" rtl="0" eaLnBrk="1" fontAlgn="base" hangingPunct="1">
        <a:spcBef>
          <a:spcPct val="20000"/>
        </a:spcBef>
        <a:spcAft>
          <a:spcPct val="0"/>
        </a:spcAft>
        <a:buFont typeface="Arial"/>
        <a:buChar char="•"/>
        <a:defRPr sz="2268" kern="1200">
          <a:solidFill>
            <a:schemeClr val="tx1"/>
          </a:solidFill>
          <a:latin typeface="+mn-lt"/>
          <a:ea typeface="+mn-ea"/>
          <a:cs typeface="+mn-cs"/>
        </a:defRPr>
      </a:lvl3pPr>
      <a:lvl4pPr marL="1512029" indent="-216004" algn="l" rtl="0" eaLnBrk="1" fontAlgn="base" hangingPunct="1">
        <a:spcBef>
          <a:spcPct val="20000"/>
        </a:spcBef>
        <a:spcAft>
          <a:spcPct val="0"/>
        </a:spcAft>
        <a:buFont typeface="Arial"/>
        <a:buChar char="–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44037" indent="-216004" algn="l" rtl="0" eaLnBrk="1" fontAlgn="base" hangingPunct="1">
        <a:spcBef>
          <a:spcPct val="20000"/>
        </a:spcBef>
        <a:spcAft>
          <a:spcPct val="0"/>
        </a:spcAft>
        <a:buFont typeface="Arial"/>
        <a:buChar char="»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376046" indent="-216004" algn="l" defTabSz="864017" rtl="0" eaLnBrk="1" latinLnBrk="0" hangingPunct="1">
        <a:spcBef>
          <a:spcPct val="20000"/>
        </a:spcBef>
        <a:buFont typeface="Arial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08054" indent="-216004" algn="l" defTabSz="864017" rtl="0" eaLnBrk="1" latinLnBrk="0" hangingPunct="1">
        <a:spcBef>
          <a:spcPct val="20000"/>
        </a:spcBef>
        <a:buFont typeface="Arial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240062" indent="-216004" algn="l" defTabSz="864017" rtl="0" eaLnBrk="1" latinLnBrk="0" hangingPunct="1">
        <a:spcBef>
          <a:spcPct val="20000"/>
        </a:spcBef>
        <a:buFont typeface="Arial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672070" indent="-216004" algn="l" defTabSz="864017" rtl="0" eaLnBrk="1" latinLnBrk="0" hangingPunct="1">
        <a:spcBef>
          <a:spcPct val="20000"/>
        </a:spcBef>
        <a:buFont typeface="Arial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864017" rtl="0" eaLnBrk="1" latinLnBrk="0" hangingPunct="1">
        <a:defRPr sz="1701" kern="1200">
          <a:solidFill>
            <a:schemeClr val="tx1"/>
          </a:solidFill>
          <a:latin typeface="+mn-lt"/>
          <a:ea typeface="+mn-ea"/>
          <a:cs typeface="+mn-cs"/>
        </a:defRPr>
      </a:lvl1pPr>
      <a:lvl2pPr marL="432008" algn="l" defTabSz="864017" rtl="0" eaLnBrk="1" latinLnBrk="0" hangingPunct="1">
        <a:defRPr sz="1701" kern="1200">
          <a:solidFill>
            <a:schemeClr val="tx1"/>
          </a:solidFill>
          <a:latin typeface="+mn-lt"/>
          <a:ea typeface="+mn-ea"/>
          <a:cs typeface="+mn-cs"/>
        </a:defRPr>
      </a:lvl2pPr>
      <a:lvl3pPr marL="864017" algn="l" defTabSz="864017" rtl="0" eaLnBrk="1" latinLnBrk="0" hangingPunct="1">
        <a:defRPr sz="1701" kern="1200">
          <a:solidFill>
            <a:schemeClr val="tx1"/>
          </a:solidFill>
          <a:latin typeface="+mn-lt"/>
          <a:ea typeface="+mn-ea"/>
          <a:cs typeface="+mn-cs"/>
        </a:defRPr>
      </a:lvl3pPr>
      <a:lvl4pPr marL="1296025" algn="l" defTabSz="864017" rtl="0" eaLnBrk="1" latinLnBrk="0" hangingPunct="1">
        <a:defRPr sz="1701" kern="1200">
          <a:solidFill>
            <a:schemeClr val="tx1"/>
          </a:solidFill>
          <a:latin typeface="+mn-lt"/>
          <a:ea typeface="+mn-ea"/>
          <a:cs typeface="+mn-cs"/>
        </a:defRPr>
      </a:lvl4pPr>
      <a:lvl5pPr marL="1728033" algn="l" defTabSz="864017" rtl="0" eaLnBrk="1" latinLnBrk="0" hangingPunct="1">
        <a:defRPr sz="1701" kern="1200">
          <a:solidFill>
            <a:schemeClr val="tx1"/>
          </a:solidFill>
          <a:latin typeface="+mn-lt"/>
          <a:ea typeface="+mn-ea"/>
          <a:cs typeface="+mn-cs"/>
        </a:defRPr>
      </a:lvl5pPr>
      <a:lvl6pPr marL="2160041" algn="l" defTabSz="864017" rtl="0" eaLnBrk="1" latinLnBrk="0" hangingPunct="1">
        <a:defRPr sz="1701" kern="1200">
          <a:solidFill>
            <a:schemeClr val="tx1"/>
          </a:solidFill>
          <a:latin typeface="+mn-lt"/>
          <a:ea typeface="+mn-ea"/>
          <a:cs typeface="+mn-cs"/>
        </a:defRPr>
      </a:lvl6pPr>
      <a:lvl7pPr marL="2592050" algn="l" defTabSz="864017" rtl="0" eaLnBrk="1" latinLnBrk="0" hangingPunct="1">
        <a:defRPr sz="1701" kern="1200">
          <a:solidFill>
            <a:schemeClr val="tx1"/>
          </a:solidFill>
          <a:latin typeface="+mn-lt"/>
          <a:ea typeface="+mn-ea"/>
          <a:cs typeface="+mn-cs"/>
        </a:defRPr>
      </a:lvl7pPr>
      <a:lvl8pPr marL="3024058" algn="l" defTabSz="864017" rtl="0" eaLnBrk="1" latinLnBrk="0" hangingPunct="1">
        <a:defRPr sz="1701" kern="1200">
          <a:solidFill>
            <a:schemeClr val="tx1"/>
          </a:solidFill>
          <a:latin typeface="+mn-lt"/>
          <a:ea typeface="+mn-ea"/>
          <a:cs typeface="+mn-cs"/>
        </a:defRPr>
      </a:lvl8pPr>
      <a:lvl9pPr marL="3456066" algn="l" defTabSz="864017" rtl="0" eaLnBrk="1" latinLnBrk="0" hangingPunct="1">
        <a:defRPr sz="17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package" Target="../embeddings/Microsoft_Word___1.docx" TargetMode="Internal" /><Relationship Id="rId3" Type="http://schemas.openxmlformats.org/officeDocument/2006/relationships/image" Target="../media/image5.emf" /><Relationship Id="rId4" Type="http://schemas.openxmlformats.org/officeDocument/2006/relationships/vmlDrawing" Target="../drawings/vmlDrawing1.v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package" Target="../embeddings/Microsoft_Word___2.docx" TargetMode="Internal" /><Relationship Id="rId3" Type="http://schemas.openxmlformats.org/officeDocument/2006/relationships/image" Target="../media/image6.emf" /><Relationship Id="rId4" Type="http://schemas.openxmlformats.org/officeDocument/2006/relationships/vmlDrawing" Target="../drawings/vmlDrawing2.v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7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05501123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CN" altLang="en-US"/>
              <a:t>地  理</a:t>
            </a:r>
          </a:p>
        </p:txBody>
      </p:sp>
    </p:spTree>
    <p:extLst>
      <p:ext uri="{BB962C8B-B14F-4D97-AF65-F5344CB8AC3E}">
        <p14:creationId xmlns:p14="http://schemas.microsoft.com/office/powerpoint/2010/main" val="1143428277"/>
      </p:ext>
    </p:extLst>
  </p:cSld>
  <p:clrMapOvr>
    <a:masterClrMapping/>
  </p:clrMapOvr>
  <p:transition spd="slow">
    <p:comb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107842" y="2289764"/>
            <a:ext cx="11315918" cy="95712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540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第三节　中国的耕地资源与粮食安全</a:t>
            </a:r>
            <a:endParaRPr lang="zh-CN" altLang="zh-CN" sz="54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6960461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267409" y="811273"/>
            <a:ext cx="11017224" cy="5112568"/>
            <a:chOff x="288429" y="811273"/>
            <a:chExt cx="11017224" cy="5112568"/>
          </a:xfrm>
        </p:grpSpPr>
        <p:sp>
          <p:nvSpPr>
            <p:cNvPr id="4" name="矩形 3"/>
            <p:cNvSpPr/>
            <p:nvPr/>
          </p:nvSpPr>
          <p:spPr>
            <a:xfrm>
              <a:off x="288429" y="1027297"/>
              <a:ext cx="11017224" cy="4896544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6pPr>
              <a:lvl7pPr marL="2743200" algn="l" defTabSz="914400" rtl="0" eaLnBrk="1" latinLnBrk="0" hangingPunct="1"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7pPr>
              <a:lvl8pPr marL="3200400" algn="l" defTabSz="914400" rtl="0" eaLnBrk="1" latinLnBrk="0" hangingPunct="1"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8pPr>
              <a:lvl9pPr marL="3657600" algn="l" defTabSz="914400" rtl="0" eaLnBrk="1" latinLnBrk="0" hangingPunct="1"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圆角矩形 6"/>
            <p:cNvSpPr/>
            <p:nvPr/>
          </p:nvSpPr>
          <p:spPr>
            <a:xfrm>
              <a:off x="4680917" y="811273"/>
              <a:ext cx="2304256" cy="504056"/>
            </a:xfrm>
            <a:prstGeom prst="round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6pPr>
              <a:lvl7pPr marL="2743200" algn="l" defTabSz="914400" rtl="0" eaLnBrk="1" latinLnBrk="0" hangingPunct="1"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7pPr>
              <a:lvl8pPr marL="3200400" algn="l" defTabSz="914400" rtl="0" eaLnBrk="1" latinLnBrk="0" hangingPunct="1"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8pPr>
              <a:lvl9pPr marL="3657600" algn="l" defTabSz="914400" rtl="0" eaLnBrk="1" latinLnBrk="0" hangingPunct="1"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9pPr>
            </a:lstStyle>
            <a:p>
              <a:pPr algn="ctr"/>
              <a:r>
                <a:rPr lang="zh-CN" altLang="zh-CN" smtClean="0"/>
                <a:t>目 标 素 养</a:t>
              </a:r>
              <a:endParaRPr lang="zh-CN" altLang="en-US"/>
            </a:p>
          </p:txBody>
        </p:sp>
      </p:grpSp>
      <p:sp>
        <p:nvSpPr>
          <p:cNvPr id="2" name="矩形 1"/>
          <p:cNvSpPr>
            <a:spLocks noChangeAspect="1"/>
          </p:cNvSpPr>
          <p:nvPr/>
        </p:nvSpPr>
        <p:spPr>
          <a:xfrm>
            <a:off x="361950" y="1234373"/>
            <a:ext cx="10807700" cy="481978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通过对粮食生产安全的资源基础的学习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认识我国耕地资源与粮食生产能力的特征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培养区域认知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通过对实现粮食安全的途径的分析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认识增加粮食总产量的基本途径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理解在粮食安全基本保障基础上采取的调节措施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培养综合思维及人地</a:t>
            </a: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协调</a:t>
            </a:r>
            <a:r>
              <a:rPr lang="zh-CN" altLang="en-US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</a:rPr>
              <a:t>3.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通过对未来粮食安全的耕地保障的学习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理解我国的粮食战略以及我国粮食安全面临的主要挑战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了解我国保护耕地的政策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培养综合思维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30740809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267409" y="811273"/>
            <a:ext cx="11017224" cy="5112568"/>
            <a:chOff x="288429" y="811273"/>
            <a:chExt cx="11017224" cy="5112568"/>
          </a:xfrm>
        </p:grpSpPr>
        <p:sp>
          <p:nvSpPr>
            <p:cNvPr id="4" name="矩形 3"/>
            <p:cNvSpPr/>
            <p:nvPr/>
          </p:nvSpPr>
          <p:spPr>
            <a:xfrm>
              <a:off x="288429" y="1027297"/>
              <a:ext cx="11017224" cy="4896544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6pPr>
              <a:lvl7pPr marL="2743200" algn="l" defTabSz="914400" rtl="0" eaLnBrk="1" latinLnBrk="0" hangingPunct="1"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7pPr>
              <a:lvl8pPr marL="3200400" algn="l" defTabSz="914400" rtl="0" eaLnBrk="1" latinLnBrk="0" hangingPunct="1"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8pPr>
              <a:lvl9pPr marL="3657600" algn="l" defTabSz="914400" rtl="0" eaLnBrk="1" latinLnBrk="0" hangingPunct="1"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圆角矩形 6"/>
            <p:cNvSpPr/>
            <p:nvPr/>
          </p:nvSpPr>
          <p:spPr>
            <a:xfrm>
              <a:off x="4680917" y="811273"/>
              <a:ext cx="2304256" cy="504056"/>
            </a:xfrm>
            <a:prstGeom prst="round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6pPr>
              <a:lvl7pPr marL="2743200" algn="l" defTabSz="914400" rtl="0" eaLnBrk="1" latinLnBrk="0" hangingPunct="1"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7pPr>
              <a:lvl8pPr marL="3200400" algn="l" defTabSz="914400" rtl="0" eaLnBrk="1" latinLnBrk="0" hangingPunct="1"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8pPr>
              <a:lvl9pPr marL="3657600" algn="l" defTabSz="914400" rtl="0" eaLnBrk="1" latinLnBrk="0" hangingPunct="1"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9pPr>
            </a:lstStyle>
            <a:p>
              <a:pPr algn="ctr"/>
              <a:r>
                <a:rPr lang="zh-CN" altLang="zh-CN"/>
                <a:t>知 识 概 览</a:t>
              </a:r>
              <a:endParaRPr lang="zh-CN" altLang="en-US"/>
            </a:p>
          </p:txBody>
        </p:sp>
      </p:grpSp>
      <p:pic>
        <p:nvPicPr>
          <p:cNvPr id="8" name="CDX3PRX36.eps"/>
          <p:cNvPicPr/>
          <p:nvPr/>
        </p:nvPicPr>
        <p:blipFill>
          <a:blip r:embed="rId2"/>
          <a:stretch>
            <a:fillRect/>
          </a:stretch>
        </p:blipFill>
        <p:spPr>
          <a:xfrm>
            <a:off x="2088629" y="1406738"/>
            <a:ext cx="7416824" cy="4427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4939501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1069337"/>
            <a:ext cx="10807700" cy="422885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3048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一、粮食生产安全的资源基础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1.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粮食安全的概念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保证人们能够及时得到生存和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健康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所需要的足够食物</a:t>
            </a: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2.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我国粮食安全的立场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我国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国务院于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1996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年发布了《中国的粮食问题》白皮书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明确阐述了我国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立足国内资源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实现粮食基本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自给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的一贯立场。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6080968" y="2303983"/>
            <a:ext cx="151443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" name="直接连接符 3"/>
          <p:cNvCxnSpPr/>
          <p:nvPr/>
        </p:nvCxnSpPr>
        <p:spPr>
          <a:xfrm>
            <a:off x="6076795" y="2768081"/>
            <a:ext cx="151272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8152107" y="4042808"/>
            <a:ext cx="151443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6" name="直接连接符 5"/>
          <p:cNvCxnSpPr/>
          <p:nvPr/>
        </p:nvCxnSpPr>
        <p:spPr>
          <a:xfrm>
            <a:off x="8147934" y="4506906"/>
            <a:ext cx="151272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527305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>
            <a:spLocks noChangeAspect="1"/>
          </p:cNvSpPr>
          <p:nvPr/>
        </p:nvSpPr>
        <p:spPr>
          <a:xfrm>
            <a:off x="361950" y="760285"/>
            <a:ext cx="10807700" cy="535415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3.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耕地资源与粮食生产能力的特征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人均耕地少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后备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耕地资源有限。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随着人口持续增长和各类建设用地的扩展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人均耕地面积不断减少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可开发的后备耕地资源数量少、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质量低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开发难度大。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耕地质量总体欠佳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退化和污染问题严重。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我国约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70%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的耕地为中、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低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产田。已垦耕地存在水土流失、荒漠化、土壤肥力降低等问题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并遭受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三废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、化肥和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农药残留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、农膜等污染。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3406039" y="1407837"/>
            <a:ext cx="151443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5" name="直接连接符 4"/>
          <p:cNvCxnSpPr/>
          <p:nvPr/>
        </p:nvCxnSpPr>
        <p:spPr>
          <a:xfrm>
            <a:off x="3401866" y="1871935"/>
            <a:ext cx="151272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" name="矩形 5"/>
          <p:cNvSpPr/>
          <p:nvPr/>
        </p:nvSpPr>
        <p:spPr>
          <a:xfrm>
            <a:off x="7443981" y="2592015"/>
            <a:ext cx="2015712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7" name="直接连接符 6"/>
          <p:cNvCxnSpPr/>
          <p:nvPr/>
        </p:nvCxnSpPr>
        <p:spPr>
          <a:xfrm>
            <a:off x="7440092" y="3056113"/>
            <a:ext cx="201343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矩形 7"/>
          <p:cNvSpPr/>
          <p:nvPr/>
        </p:nvSpPr>
        <p:spPr>
          <a:xfrm>
            <a:off x="5062974" y="4330840"/>
            <a:ext cx="1251598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9" name="直接连接符 8"/>
          <p:cNvCxnSpPr/>
          <p:nvPr/>
        </p:nvCxnSpPr>
        <p:spPr>
          <a:xfrm>
            <a:off x="5058652" y="4794938"/>
            <a:ext cx="125018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0" name="矩形 9"/>
          <p:cNvSpPr/>
          <p:nvPr/>
        </p:nvSpPr>
        <p:spPr>
          <a:xfrm>
            <a:off x="936501" y="5514867"/>
            <a:ext cx="2304256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1" name="直接连接符 10"/>
          <p:cNvCxnSpPr/>
          <p:nvPr/>
        </p:nvCxnSpPr>
        <p:spPr>
          <a:xfrm>
            <a:off x="932179" y="5978965"/>
            <a:ext cx="2301649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3288732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730317"/>
            <a:ext cx="10807700" cy="535415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(3)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耕地空间分布不均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水土资源配置不佳。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我国约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90%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的耕地分布在季风气候区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东部平原丘陵地区集中了我国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en-US" altLang="zh-CN">
                <a:ea typeface="宋体" panose="02010600030101010101" pitchFamily="2" charset="-122"/>
                <a:cs typeface="Times New Roman" panose="02020603050405020304" pitchFamily="18" charset="0"/>
              </a:rPr>
              <a:t>70%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以上的耕地。南方地区水热资源充足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耕地以水田为主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集中了全国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90%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以上的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优等地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和高等地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是城镇化与工业化占用优质耕地最为严重的地区。北方地区水热资源有限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耕地以旱地为主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分布着全国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75%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的中等地和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90%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的低等地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是我国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新增耕地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的主要分布区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但新增耕地往往都是质量较低的耕地。西北地区耕地仅分布在水资源条件相对较好的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绿洲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139371" y="1943943"/>
            <a:ext cx="151443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" name="直接连接符 3"/>
          <p:cNvCxnSpPr/>
          <p:nvPr/>
        </p:nvCxnSpPr>
        <p:spPr>
          <a:xfrm>
            <a:off x="2135198" y="2408041"/>
            <a:ext cx="151272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7194557" y="2530640"/>
            <a:ext cx="1832465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6" name="直接连接符 5"/>
          <p:cNvCxnSpPr/>
          <p:nvPr/>
        </p:nvCxnSpPr>
        <p:spPr>
          <a:xfrm>
            <a:off x="7190564" y="2994738"/>
            <a:ext cx="1830391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" name="矩形 6"/>
          <p:cNvSpPr/>
          <p:nvPr/>
        </p:nvSpPr>
        <p:spPr>
          <a:xfrm>
            <a:off x="4386027" y="4309574"/>
            <a:ext cx="2217283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8" name="直接连接符 7"/>
          <p:cNvCxnSpPr/>
          <p:nvPr/>
        </p:nvCxnSpPr>
        <p:spPr>
          <a:xfrm>
            <a:off x="4382252" y="4773672"/>
            <a:ext cx="2214773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" name="矩形 8"/>
          <p:cNvSpPr/>
          <p:nvPr/>
        </p:nvSpPr>
        <p:spPr>
          <a:xfrm>
            <a:off x="3354891" y="5455867"/>
            <a:ext cx="151443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0" name="直接连接符 9"/>
          <p:cNvCxnSpPr/>
          <p:nvPr/>
        </p:nvCxnSpPr>
        <p:spPr>
          <a:xfrm>
            <a:off x="3350718" y="5919965"/>
            <a:ext cx="151272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4413932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>
            <a:spLocks noChangeAspect="1"/>
          </p:cNvSpPr>
          <p:nvPr/>
        </p:nvSpPr>
        <p:spPr>
          <a:xfrm>
            <a:off x="361950" y="863823"/>
            <a:ext cx="10807700" cy="474129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(4)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农业气象灾害频发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粮食产量年际波动大。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受季风气候影响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我国农业气象灾害种类多、频率高</a:t>
            </a: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、</a:t>
            </a:r>
            <a:endParaRPr lang="en-US" altLang="zh-CN" smtClean="0">
              <a:solidFill>
                <a:srgbClr val="000000"/>
              </a:solidFill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强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度大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平均每年约有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30%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的播种面积受灾。在重大水旱灾害发生的年份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我国粮食总产量减少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10%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以上。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3556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NEU-BZ-S92"/>
                <a:ea typeface="苏新诗柳楷简"/>
                <a:cs typeface="Times New Roman" panose="02020603050405020304" pitchFamily="18" charset="0"/>
              </a:rPr>
              <a:t>微思考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粮食总产量是耕地面积与单位耕地面积产量的乘积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粮食总产量受哪些因素影响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?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latin typeface="Arial" pitchFamily="34" charset="0"/>
                <a:cs typeface="Times New Roman" panose="02020603050405020304" pitchFamily="18" charset="0"/>
              </a:rPr>
              <a:t>提示</a:t>
            </a:r>
            <a:r>
              <a:rPr lang="en-US" altLang="zh-CN">
                <a:latin typeface="Arial" pitchFamily="34" charset="0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不仅与耕地的数量和质量有关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还与耕地所在区域的热量、水分和光照等资源的时空配置有关。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565462" y="2109225"/>
            <a:ext cx="1832465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5" name="直接连接符 4"/>
          <p:cNvCxnSpPr/>
          <p:nvPr/>
        </p:nvCxnSpPr>
        <p:spPr>
          <a:xfrm>
            <a:off x="561469" y="2573323"/>
            <a:ext cx="1830391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6933264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1223863"/>
            <a:ext cx="10807700" cy="358136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3048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二、实现粮食安全的途径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1.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途径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扩大耕地数量。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1949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年以前的数千年中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我国主要通过扩大耕地面积实现粮食总产量的增加。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1949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年以后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耕地数量增加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有限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,20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世纪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80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年代以后耕地面积和播种面积总体呈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减少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趋势。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739222" y="3632026"/>
            <a:ext cx="151443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" name="直接连接符 3"/>
          <p:cNvCxnSpPr/>
          <p:nvPr/>
        </p:nvCxnSpPr>
        <p:spPr>
          <a:xfrm>
            <a:off x="1735049" y="4096124"/>
            <a:ext cx="151272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1296541" y="4207438"/>
            <a:ext cx="151443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6" name="直接连接符 5"/>
          <p:cNvCxnSpPr/>
          <p:nvPr/>
        </p:nvCxnSpPr>
        <p:spPr>
          <a:xfrm>
            <a:off x="1292368" y="4671536"/>
            <a:ext cx="151272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5009667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1223863"/>
            <a:ext cx="10807700" cy="358136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提高单位面积产量。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20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世纪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80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年代以后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粮食总产量的增加主要是通过提高单位面积产量实现的。提高粮食单位面积产量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主要依靠增加人力、物质和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技术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投入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从耕地利用率、养分和水热资源保障能力、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作物品种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和栽培技术以及田间管理水平等各个环节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挖掘提高粮食单位面积产量的潜力。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6729040" y="2437366"/>
            <a:ext cx="151443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" name="直接连接符 3"/>
          <p:cNvCxnSpPr/>
          <p:nvPr/>
        </p:nvCxnSpPr>
        <p:spPr>
          <a:xfrm>
            <a:off x="6724867" y="2901464"/>
            <a:ext cx="151272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6409109" y="3034696"/>
            <a:ext cx="2592288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6" name="直接连接符 5"/>
          <p:cNvCxnSpPr/>
          <p:nvPr/>
        </p:nvCxnSpPr>
        <p:spPr>
          <a:xfrm>
            <a:off x="6404936" y="3498794"/>
            <a:ext cx="258935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2242062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>
            <a:spLocks noChangeAspect="1"/>
          </p:cNvSpPr>
          <p:nvPr/>
        </p:nvSpPr>
        <p:spPr>
          <a:xfrm>
            <a:off x="361950" y="914811"/>
            <a:ext cx="10807700" cy="481978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2.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调节措施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通过粮食的跨区调剂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解决粮食生产与消费空间配置不均衡问题。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20</a:t>
            </a: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世纪六七十年代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我国维持着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南粮北调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的格局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从有余粮的南方调拨大米到北方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主要用于保障北方缺粮地区居民的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食用粮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需求。自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1985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年起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我国粮食供需的空间调配演变为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北粮南运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从北方余粮区流向南方缺粮区的粮食以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玉米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为主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主要是适应畜牧业发展对饲料用粮的需求</a:t>
            </a: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936501" y="3888159"/>
            <a:ext cx="1872208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5" name="直接连接符 4"/>
          <p:cNvCxnSpPr/>
          <p:nvPr/>
        </p:nvCxnSpPr>
        <p:spPr>
          <a:xfrm>
            <a:off x="932328" y="4352257"/>
            <a:ext cx="1870089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" name="矩形 5"/>
          <p:cNvSpPr/>
          <p:nvPr/>
        </p:nvSpPr>
        <p:spPr>
          <a:xfrm>
            <a:off x="493943" y="5069489"/>
            <a:ext cx="1162638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7" name="直接连接符 6"/>
          <p:cNvCxnSpPr/>
          <p:nvPr/>
        </p:nvCxnSpPr>
        <p:spPr>
          <a:xfrm>
            <a:off x="489770" y="5533587"/>
            <a:ext cx="116132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3143376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884654"/>
            <a:ext cx="10807700" cy="476322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充分利用国际粮食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包括谷物和大豆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市场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是我国保证粮食安全的重要辅助手段之一。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20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世纪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90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年代中期以前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我国以净进口谷物为主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主要通过进口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小麦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解决我国食用粮总量不足与结构性短缺的问题。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20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世纪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90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年代中期到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21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世纪初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我国粮食进出口大体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平衡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21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世纪以来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我国粮食净进口量持续增加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其中进口大豆约占进口粮食总量的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60%,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占大豆消费总量的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80%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以上。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296541" y="2703981"/>
            <a:ext cx="151443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" name="直接连接符 3"/>
          <p:cNvCxnSpPr/>
          <p:nvPr/>
        </p:nvCxnSpPr>
        <p:spPr>
          <a:xfrm>
            <a:off x="1292368" y="3168079"/>
            <a:ext cx="151272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432445" y="3877375"/>
            <a:ext cx="1224136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6" name="直接连接符 5"/>
          <p:cNvCxnSpPr/>
          <p:nvPr/>
        </p:nvCxnSpPr>
        <p:spPr>
          <a:xfrm>
            <a:off x="428272" y="4341473"/>
            <a:ext cx="1222751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3170657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>
            <a:spLocks noChangeAspect="1"/>
          </p:cNvSpPr>
          <p:nvPr/>
        </p:nvSpPr>
        <p:spPr>
          <a:xfrm>
            <a:off x="361950" y="1223863"/>
            <a:ext cx="10807700" cy="358136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(3)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建立粮食储备。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在我国独具特色的现代粮食安全保障体系中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最为重要的就是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统购统销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政策和国家粮食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储备制度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它们充分体现了我国古代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量入为出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食陈储新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的思想。其中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粮食储备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是维护我国粮食安全的基本制度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对国家的粮食安全起着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蓄水池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的作用。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5843678" y="2469265"/>
            <a:ext cx="2217283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7" name="直接连接符 6"/>
          <p:cNvCxnSpPr/>
          <p:nvPr/>
        </p:nvCxnSpPr>
        <p:spPr>
          <a:xfrm>
            <a:off x="5839903" y="2933363"/>
            <a:ext cx="2214773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矩形 7"/>
          <p:cNvSpPr/>
          <p:nvPr/>
        </p:nvSpPr>
        <p:spPr>
          <a:xfrm>
            <a:off x="8857381" y="3045178"/>
            <a:ext cx="2217283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9" name="直接连接符 8"/>
          <p:cNvCxnSpPr/>
          <p:nvPr/>
        </p:nvCxnSpPr>
        <p:spPr>
          <a:xfrm>
            <a:off x="8853606" y="3509276"/>
            <a:ext cx="2214773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0324449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>
            <a:spLocks noChangeAspect="1"/>
          </p:cNvSpPr>
          <p:nvPr/>
        </p:nvSpPr>
        <p:spPr>
          <a:xfrm>
            <a:off x="361950" y="1511895"/>
            <a:ext cx="10807700" cy="296850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3556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NEU-BZ-S92"/>
                <a:ea typeface="苏新诗柳楷简"/>
                <a:cs typeface="Times New Roman" panose="02020603050405020304" pitchFamily="18" charset="0"/>
              </a:rPr>
              <a:t>微思考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提高粮食单位面积产量的主要手段有哪些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?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latin typeface="Arial" pitchFamily="34" charset="0"/>
                <a:cs typeface="Times New Roman" panose="02020603050405020304" pitchFamily="18" charset="0"/>
              </a:rPr>
              <a:t>提示</a:t>
            </a:r>
            <a:r>
              <a:rPr lang="en-US" altLang="zh-CN">
                <a:latin typeface="Arial" pitchFamily="34" charset="0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扩大农田灌溉面积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防洪排涝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平整土地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培育和推广粮食高产品种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研发综合配套栽培技术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大力施用农家有机肥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提高耕地复种指数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发展间作套种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使用农药防治病虫害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发展农业机械化。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3408391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1234373"/>
            <a:ext cx="10807700" cy="358136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3048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三、未来粮食安全的耕地保障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1.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粮食战略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我国已将粮食安全上升到国家安全战略高度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确立了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以我为主、立足国内、确保产能、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适度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进口、科技支撑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的国家粮食安全战略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目标是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确保谷物基本自给、口粮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绝对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安全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5782303" y="3034696"/>
            <a:ext cx="151443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" name="直接连接符 3"/>
          <p:cNvCxnSpPr/>
          <p:nvPr/>
        </p:nvCxnSpPr>
        <p:spPr>
          <a:xfrm>
            <a:off x="5778130" y="3498794"/>
            <a:ext cx="151272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9786634" y="3621393"/>
            <a:ext cx="1251598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6" name="直接连接符 5"/>
          <p:cNvCxnSpPr/>
          <p:nvPr/>
        </p:nvCxnSpPr>
        <p:spPr>
          <a:xfrm>
            <a:off x="9782312" y="4085491"/>
            <a:ext cx="125018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8721544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>
            <a:spLocks noChangeAspect="1"/>
          </p:cNvSpPr>
          <p:nvPr/>
        </p:nvSpPr>
        <p:spPr>
          <a:xfrm>
            <a:off x="361950" y="1058827"/>
            <a:ext cx="10807700" cy="417229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2.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我国粮食安全面临的主要挑战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粮食需求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刚性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增长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粮食供求将长期处于勉强平衡状态。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粮食品种结构和生产布局矛盾突出。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(3)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受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耕地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、水资源、气候等因素的影响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粮食产量继续增长难度越来越大。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(4)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国际市场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粮食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价格大幅波动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宏观调控难度加大。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2901983" y="1696020"/>
            <a:ext cx="151443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5" name="直接连接符 4"/>
          <p:cNvCxnSpPr/>
          <p:nvPr/>
        </p:nvCxnSpPr>
        <p:spPr>
          <a:xfrm>
            <a:off x="2897810" y="2160118"/>
            <a:ext cx="151272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" name="矩形 5"/>
          <p:cNvSpPr/>
          <p:nvPr/>
        </p:nvSpPr>
        <p:spPr>
          <a:xfrm>
            <a:off x="1656581" y="3455884"/>
            <a:ext cx="151443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7" name="直接连接符 6"/>
          <p:cNvCxnSpPr/>
          <p:nvPr/>
        </p:nvCxnSpPr>
        <p:spPr>
          <a:xfrm>
            <a:off x="1652408" y="3919982"/>
            <a:ext cx="151272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矩形 7"/>
          <p:cNvSpPr/>
          <p:nvPr/>
        </p:nvSpPr>
        <p:spPr>
          <a:xfrm>
            <a:off x="2887937" y="4630040"/>
            <a:ext cx="151443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9" name="直接连接符 8"/>
          <p:cNvCxnSpPr/>
          <p:nvPr/>
        </p:nvCxnSpPr>
        <p:spPr>
          <a:xfrm>
            <a:off x="2883764" y="5094138"/>
            <a:ext cx="151272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7426964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1223863"/>
            <a:ext cx="10807700" cy="363791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3.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保护耕地的政策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守住耕地红线。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mtClean="0">
                <a:solidFill>
                  <a:srgbClr val="000000"/>
                </a:solidFill>
                <a:latin typeface="NEU-BZ-S92" panose="02020503000000020003" pitchFamily="18" charset="-122"/>
                <a:ea typeface="宋体" panose="02010600030101010101" pitchFamily="2" charset="-122"/>
                <a:cs typeface="宋体" panose="02010600030101010101" pitchFamily="2" charset="-122"/>
              </a:rPr>
              <a:t>①</a:t>
            </a: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要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做到已经确定的耕地红线绝不能突破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已经划定的城市周边</a:t>
            </a:r>
            <a:r>
              <a:rPr lang="zh-CN" altLang="zh-CN"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uFill>
                  <a:solidFill>
                    <a:srgbClr val="000000"/>
                  </a:solidFill>
                </a:uFill>
                <a:ea typeface="楷体" panose="02010609060101010101" pitchFamily="49" charset="-122"/>
                <a:cs typeface="Times New Roman" panose="02020603050405020304" pitchFamily="18" charset="0"/>
              </a:rPr>
              <a:t>永久</a:t>
            </a:r>
            <a:r>
              <a:rPr lang="zh-CN" altLang="zh-CN"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基本农田绝不能随便占用。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mtClean="0">
                <a:solidFill>
                  <a:srgbClr val="000000"/>
                </a:solidFill>
                <a:latin typeface="NEU-BZ-S92" panose="02020503000000020003" pitchFamily="18" charset="-122"/>
                <a:ea typeface="宋体" panose="02010600030101010101" pitchFamily="2" charset="-122"/>
                <a:cs typeface="宋体" panose="02010600030101010101" pitchFamily="2" charset="-122"/>
              </a:rPr>
              <a:t>②</a:t>
            </a: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建设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占用多少基本农田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就要补充多少数量和质量相当的基本农田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做到</a:t>
            </a:r>
            <a:r>
              <a:rPr lang="zh-CN" altLang="zh-CN"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uFill>
                  <a:solidFill>
                    <a:srgbClr val="000000"/>
                  </a:solidFill>
                </a:uFill>
                <a:ea typeface="楷体" panose="02010609060101010101" pitchFamily="49" charset="-122"/>
                <a:cs typeface="Times New Roman" panose="02020603050405020304" pitchFamily="18" charset="0"/>
              </a:rPr>
              <a:t>占补</a:t>
            </a:r>
            <a:r>
              <a:rPr lang="zh-CN" altLang="zh-CN"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平衡。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337019" y="3034696"/>
            <a:ext cx="151443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" name="直接连接符 3"/>
          <p:cNvCxnSpPr/>
          <p:nvPr/>
        </p:nvCxnSpPr>
        <p:spPr>
          <a:xfrm>
            <a:off x="1332846" y="3498794"/>
            <a:ext cx="151272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" name="矩形 5"/>
          <p:cNvSpPr/>
          <p:nvPr/>
        </p:nvSpPr>
        <p:spPr>
          <a:xfrm>
            <a:off x="3080017" y="4208090"/>
            <a:ext cx="151443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7" name="直接连接符 6"/>
          <p:cNvCxnSpPr/>
          <p:nvPr/>
        </p:nvCxnSpPr>
        <p:spPr>
          <a:xfrm>
            <a:off x="3075844" y="4672188"/>
            <a:ext cx="151272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736134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1766178"/>
            <a:ext cx="10807700" cy="239950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保护与改善耕地质量和可持续利用能力。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我国实施了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高标准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农田建设以及耕地质量保护与提升、耕地重金属污染治理、水土保持与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坡耕地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改造、高效节水等一系列水土资源保护项目。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808343" y="2416100"/>
            <a:ext cx="1832465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" name="直接连接符 3"/>
          <p:cNvCxnSpPr/>
          <p:nvPr/>
        </p:nvCxnSpPr>
        <p:spPr>
          <a:xfrm>
            <a:off x="2804350" y="2880198"/>
            <a:ext cx="1830391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6675509" y="2994587"/>
            <a:ext cx="1832465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6" name="直接连接符 5"/>
          <p:cNvCxnSpPr/>
          <p:nvPr/>
        </p:nvCxnSpPr>
        <p:spPr>
          <a:xfrm>
            <a:off x="6671516" y="3458685"/>
            <a:ext cx="1830391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60670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>
            <a:spLocks noChangeAspect="1"/>
          </p:cNvSpPr>
          <p:nvPr/>
        </p:nvSpPr>
        <p:spPr>
          <a:xfrm>
            <a:off x="361950" y="1286762"/>
            <a:ext cx="10807700" cy="359899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3556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NEU-BZ-S92" panose="02020503000000020003" pitchFamily="18" charset="-122"/>
                <a:ea typeface="苏新诗柳楷简"/>
                <a:cs typeface="Times New Roman" panose="02020603050405020304" pitchFamily="18" charset="0"/>
              </a:rPr>
              <a:t>微</a:t>
            </a:r>
            <a:r>
              <a:rPr lang="zh-CN" altLang="zh-CN" smtClean="0">
                <a:solidFill>
                  <a:srgbClr val="000000"/>
                </a:solidFill>
                <a:latin typeface="NEU-BZ-S92" panose="02020503000000020003" pitchFamily="18" charset="-122"/>
                <a:ea typeface="苏新诗柳楷简"/>
                <a:cs typeface="Times New Roman" panose="02020603050405020304" pitchFamily="18" charset="0"/>
              </a:rPr>
              <a:t>点拨</a:t>
            </a:r>
            <a:r>
              <a:rPr lang="en-US" altLang="zh-CN" smtClean="0">
                <a:solidFill>
                  <a:srgbClr val="000000"/>
                </a:solidFill>
                <a:latin typeface="NEU-BZ-S92" panose="02020503000000020003" pitchFamily="18" charset="-122"/>
                <a:ea typeface="苏新诗柳楷简"/>
                <a:cs typeface="Times New Roman" panose="02020603050405020304" pitchFamily="18" charset="0"/>
              </a:rPr>
              <a:t>  </a:t>
            </a:r>
            <a:r>
              <a:rPr lang="zh-CN" altLang="zh-CN" smtClean="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不是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只要保证耕地保有量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18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亿亩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亩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=1/15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公顷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的红线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就没有粮食安全问题。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保证耕地保有量在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18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亿亩以上是从耕地数量上来保障粮食生产能力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但是耕地质量也是影响粮食生产能力的重要因素。所以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应该在确保耕地红线不突破的前提下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保护和提升耕地质量。</a:t>
            </a:r>
            <a:endParaRPr lang="zh-CN" altLang="zh-CN">
              <a:solidFill>
                <a:srgbClr val="000000"/>
              </a:solidFill>
              <a:effectLst/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835273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圆角矩形 1"/>
          <p:cNvSpPr/>
          <p:nvPr/>
        </p:nvSpPr>
        <p:spPr>
          <a:xfrm>
            <a:off x="1515838" y="1223863"/>
            <a:ext cx="8706422" cy="504056"/>
          </a:xfrm>
          <a:prstGeom prst="roundRect">
            <a:avLst/>
          </a:prstGeom>
          <a:solidFill>
            <a:srgbClr val="FF66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r>
              <a:rPr lang="zh-CN" altLang="zh-CN" smtClean="0"/>
              <a:t>一</a:t>
            </a:r>
            <a:r>
              <a:rPr lang="en-US" altLang="zh-CN" smtClean="0"/>
              <a:t>  </a:t>
            </a:r>
            <a:r>
              <a:rPr lang="zh-CN" altLang="zh-CN" smtClean="0"/>
              <a:t>我国</a:t>
            </a:r>
            <a:r>
              <a:rPr lang="zh-CN" altLang="zh-CN"/>
              <a:t>耕地资源的开发利用</a:t>
            </a:r>
            <a:endParaRPr lang="zh-CN" altLang="en-US"/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361950" y="1799927"/>
            <a:ext cx="10807700" cy="239950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NEU-BZ-S92"/>
                <a:ea typeface="CTZhongYuanSJ"/>
                <a:cs typeface="Times New Roman" panose="02020603050405020304" pitchFamily="18" charset="0"/>
              </a:rPr>
              <a:t>重难归纳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我国山地多、平地少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干旱和高寒区域面积大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耕地面积有限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并且我国人口多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人均耕地少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人地矛盾尖锐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在土地利用过程中存在着各种问题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使我国面临严重的土地资源危机。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1049568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对象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24067148"/>
              </p:ext>
            </p:extLst>
          </p:nvPr>
        </p:nvGraphicFramePr>
        <p:xfrm>
          <a:off x="432445" y="981452"/>
          <a:ext cx="10812879" cy="535497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2" imgW="3899727" imgH="1931304" progId="Word.Document.12">
                  <p:embed/>
                </p:oleObj>
              </mc:Choice>
              <mc:Fallback>
                <p:oleObj name="文档" r:id="rId2" imgW="3899727" imgH="1931304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32445" y="981452"/>
                        <a:ext cx="10812879" cy="535497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5772757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45456569"/>
              </p:ext>
            </p:extLst>
          </p:nvPr>
        </p:nvGraphicFramePr>
        <p:xfrm>
          <a:off x="330469" y="855334"/>
          <a:ext cx="10812879" cy="572865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2" imgW="3899727" imgH="2061759" progId="Word.Document.12">
                  <p:embed/>
                </p:oleObj>
              </mc:Choice>
              <mc:Fallback>
                <p:oleObj name="文档" r:id="rId2" imgW="3899727" imgH="2061759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30469" y="855334"/>
                        <a:ext cx="10812879" cy="572865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00033230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情境体验H.eps" descr="id:2147491943;FounderCES"/>
          <p:cNvPicPr/>
          <p:nvPr/>
        </p:nvPicPr>
        <p:blipFill>
          <a:blip r:embed="rId2"/>
          <a:stretch>
            <a:fillRect/>
          </a:stretch>
        </p:blipFill>
        <p:spPr>
          <a:xfrm>
            <a:off x="4464893" y="781305"/>
            <a:ext cx="2339439" cy="698614"/>
          </a:xfrm>
          <a:prstGeom prst="rect">
            <a:avLst/>
          </a:prstGeom>
        </p:spPr>
      </p:pic>
      <p:sp>
        <p:nvSpPr>
          <p:cNvPr id="2" name="矩形 1"/>
          <p:cNvSpPr>
            <a:spLocks noChangeAspect="1"/>
          </p:cNvSpPr>
          <p:nvPr/>
        </p:nvSpPr>
        <p:spPr>
          <a:xfrm>
            <a:off x="361950" y="1408357"/>
            <a:ext cx="10807700" cy="478086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长期以来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由于建设占用、水土流失、沙漠化等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我国耕地资源数量不断减少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加之人口不断增加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致使人均耕地面积持续减少。近年来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我国进行了生态退耕、农业结构调整、农村土地整理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使耕地面积又发生了一些变化。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2023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年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3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月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3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日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自然资源部发布消息称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,2022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年度全国国土变更调查初步数据显示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,2022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年全国耕地净增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130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万亩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亩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=1/15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公顷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),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是继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2021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年全国耕地总量净增后第二年实现净增加。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结合材料和所学知识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简述我国耕地现状。</a:t>
            </a:r>
            <a:endParaRPr lang="zh-CN" altLang="zh-CN">
              <a:solidFill>
                <a:srgbClr val="000000"/>
              </a:solidFill>
              <a:effectLst/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0664495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2375991"/>
            <a:ext cx="10807700" cy="121764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latin typeface="Arial" pitchFamily="34" charset="0"/>
                <a:cs typeface="Times New Roman" panose="02020603050405020304" pitchFamily="18" charset="0"/>
              </a:rPr>
              <a:t>提示</a:t>
            </a:r>
            <a:r>
              <a:rPr lang="en-US" altLang="zh-CN">
                <a:latin typeface="Arial" pitchFamily="34" charset="0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人均耕地少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后备耕地资源有限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耕地质量总体欠佳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退化和污染问题严重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耕地空间分布不均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水土资源配置不佳。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502269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>
            <a:spLocks noChangeAspect="1"/>
          </p:cNvSpPr>
          <p:nvPr/>
        </p:nvSpPr>
        <p:spPr>
          <a:xfrm>
            <a:off x="361950" y="1295871"/>
            <a:ext cx="10807700" cy="304698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NEU-BZ-S92"/>
                <a:ea typeface="CTZhongYuanSJ"/>
                <a:cs typeface="Times New Roman" panose="02020603050405020304" pitchFamily="18" charset="0"/>
              </a:rPr>
              <a:t>典例剖析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为了坚守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18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亿亩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亩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=1/15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公顷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耕地红线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全国各地纷纷采取措施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并取得良好效果。云南省按照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盘活存量、内涵挖潜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要求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积极开展旧城和旧村改造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推进建设用地整理。据此完成下列各题。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54913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1099469"/>
            <a:ext cx="10807700" cy="422885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下列行为属于合理利用土地的有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①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占用基本农田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推进城市建设　</a:t>
            </a:r>
            <a:endParaRPr lang="en-US" altLang="zh-CN" smtClean="0">
              <a:solidFill>
                <a:srgbClr val="000000"/>
              </a:solidFill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mtClean="0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②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在低湿涝洼地挖鱼塘、筑台田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充分利用水土资源　</a:t>
            </a:r>
            <a:endParaRPr lang="en-US" altLang="zh-CN" smtClean="0">
              <a:solidFill>
                <a:srgbClr val="000000"/>
              </a:solidFill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mtClean="0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③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城市开发过程中多建大广场　</a:t>
            </a:r>
            <a:endParaRPr lang="en-US" altLang="zh-CN" smtClean="0">
              <a:solidFill>
                <a:srgbClr val="000000"/>
              </a:solidFill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mtClean="0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④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建立以绿洲为中心的生物工程防护体系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A.</a:t>
            </a: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①②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B.</a:t>
            </a: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③④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C.</a:t>
            </a: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①③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D.</a:t>
            </a: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②</a:t>
            </a:r>
            <a:r>
              <a:rPr lang="zh-CN" altLang="zh-CN" smtClean="0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④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7232727" y="1109979"/>
            <a:ext cx="481222" cy="6832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200" b="1" smtClean="0">
                <a:solidFill>
                  <a:srgbClr val="FF0000"/>
                </a:solidFill>
                <a:latin typeface="Times New Roman" panose="02020603050405020304" pitchFamily="18" charset="0"/>
              </a:rPr>
              <a:t>D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807433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252075" cy="5210175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https://d.book118.com/546055011234010103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专业教辅课件Q:251490010">
  <a:themeElements>
    <a:clrScheme name="穿越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 经典">
      <a:majorFont>
        <a:latin typeface="Arial"/>
        <a:ea typeface="黑体"/>
        <a:cs typeface="Arial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宋体"/>
        <a:cs typeface="Arial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演示文稿2" id="{73BAEC52-59F7-4328-AB73-0F916ADBF193}" vid="{58DBEABC-D800-4B69-8CEC-6F66A7DFD12F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27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8">
      <vt:lpstr>Arial</vt:lpstr>
      <vt:lpstr>Calibri</vt:lpstr>
      <vt:lpstr>黑体</vt:lpstr>
      <vt:lpstr>Times New Roman</vt:lpstr>
      <vt:lpstr>宋体</vt:lpstr>
      <vt:lpstr>NEU-BZ-S92</vt:lpstr>
      <vt:lpstr>方正书宋_GBK</vt:lpstr>
      <vt:lpstr>楷体</vt:lpstr>
      <vt:lpstr>苏新诗柳楷简</vt:lpstr>
      <vt:lpstr>CTZhongYuanSJ</vt:lpstr>
      <vt:lpstr>Office Theme</vt:lpstr>
      <vt:lpstr>地  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2024-09-29T09:15:30.995</cp:lastPrinted>
  <dcterms:created xsi:type="dcterms:W3CDTF">2024-09-29T01:15:31Z</dcterms:created>
  <dcterms:modified xsi:type="dcterms:W3CDTF">2024-09-29T01:15:32Z</dcterms:modified>
</cp:coreProperties>
</file>