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1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4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58DD4-C32F-4197-907B-4B884E040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4CDA5-8B34-479D-98D0-C3A49BBD1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E57D1-5D64-4AF7-9342-815AC7A9E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E05CA-4DDD-4B95-8EC3-5E0EBE04B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8870C-CC38-4196-A322-85E18F3DC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E7FAD2-480C-45C4-9AD6-D3E982B51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40F7E3-B003-453E-A3E7-3CFA42387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78075-2D3A-43D5-B192-169D647FF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090EFF-E9BC-465F-A3FF-C76E19597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0B1BA-F4E4-474A-99F0-A87D7D831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9C83F-BF35-4301-B3FE-4B9DF32EE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18" Type="http://schemas.openxmlformats.org/officeDocument/2006/relationships/tags" Target="../tags/tag163.xml" /><Relationship Id="rId19" Type="http://schemas.openxmlformats.org/officeDocument/2006/relationships/tags" Target="../tags/tag164.xml" /><Relationship Id="rId2" Type="http://schemas.openxmlformats.org/officeDocument/2006/relationships/tags" Target="../tags/tag147.xml" /><Relationship Id="rId20" Type="http://schemas.openxmlformats.org/officeDocument/2006/relationships/tags" Target="../tags/tag165.xml" /><Relationship Id="rId21" Type="http://schemas.openxmlformats.org/officeDocument/2006/relationships/tags" Target="../tags/tag166.xml" /><Relationship Id="rId22" Type="http://schemas.openxmlformats.org/officeDocument/2006/relationships/tags" Target="../tags/tag167.xml" /><Relationship Id="rId23" Type="http://schemas.openxmlformats.org/officeDocument/2006/relationships/tags" Target="../tags/tag168.xml" /><Relationship Id="rId24" Type="http://schemas.openxmlformats.org/officeDocument/2006/relationships/tags" Target="../tags/tag169.xml" /><Relationship Id="rId25" Type="http://schemas.openxmlformats.org/officeDocument/2006/relationships/tags" Target="../tags/tag170.xml" /><Relationship Id="rId26" Type="http://schemas.openxmlformats.org/officeDocument/2006/relationships/tags" Target="../tags/tag171.xml" /><Relationship Id="rId27" Type="http://schemas.openxmlformats.org/officeDocument/2006/relationships/tags" Target="../tags/tag172.xml" /><Relationship Id="rId28" Type="http://schemas.openxmlformats.org/officeDocument/2006/relationships/tags" Target="../tags/tag173.xml" /><Relationship Id="rId29" Type="http://schemas.openxmlformats.org/officeDocument/2006/relationships/tags" Target="../tags/tag174.xml" /><Relationship Id="rId3" Type="http://schemas.openxmlformats.org/officeDocument/2006/relationships/tags" Target="../tags/tag148.xml" /><Relationship Id="rId30" Type="http://schemas.openxmlformats.org/officeDocument/2006/relationships/tags" Target="../tags/tag175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18" Type="http://schemas.openxmlformats.org/officeDocument/2006/relationships/tags" Target="../tags/tag211.xml" /><Relationship Id="rId19" Type="http://schemas.openxmlformats.org/officeDocument/2006/relationships/tags" Target="../tags/tag212.xml" /><Relationship Id="rId2" Type="http://schemas.openxmlformats.org/officeDocument/2006/relationships/tags" Target="../tags/tag195.xml" /><Relationship Id="rId20" Type="http://schemas.openxmlformats.org/officeDocument/2006/relationships/tags" Target="../tags/tag213.xml" /><Relationship Id="rId21" Type="http://schemas.openxmlformats.org/officeDocument/2006/relationships/tags" Target="../tags/tag214.xml" /><Relationship Id="rId22" Type="http://schemas.openxmlformats.org/officeDocument/2006/relationships/tags" Target="../tags/tag215.xml" /><Relationship Id="rId23" Type="http://schemas.openxmlformats.org/officeDocument/2006/relationships/tags" Target="../tags/tag216.xml" /><Relationship Id="rId24" Type="http://schemas.openxmlformats.org/officeDocument/2006/relationships/tags" Target="../tags/tag217.xml" /><Relationship Id="rId25" Type="http://schemas.openxmlformats.org/officeDocument/2006/relationships/tags" Target="../tags/tag218.xml" /><Relationship Id="rId26" Type="http://schemas.openxmlformats.org/officeDocument/2006/relationships/tags" Target="../tags/tag219.xml" /><Relationship Id="rId27" Type="http://schemas.openxmlformats.org/officeDocument/2006/relationships/tags" Target="../tags/tag220.xml" /><Relationship Id="rId28" Type="http://schemas.openxmlformats.org/officeDocument/2006/relationships/tags" Target="../tags/tag221.xml" /><Relationship Id="rId29" Type="http://schemas.openxmlformats.org/officeDocument/2006/relationships/tags" Target="../tags/tag222.xml" /><Relationship Id="rId3" Type="http://schemas.openxmlformats.org/officeDocument/2006/relationships/tags" Target="../tags/tag196.xml" /><Relationship Id="rId30" Type="http://schemas.openxmlformats.org/officeDocument/2006/relationships/tags" Target="../tags/tag223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10510202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生物质能源的生产与利用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生物质能源概述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生物质能源的生产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生物质能源的利用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生物质能源的发展前景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生物质能源概述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生物质能源的定义</a:t>
            </a:r>
            <a:endParaRPr lang="zh-CN" altLang="en-US"/>
          </a:p>
        </p:txBody>
      </p:sp>
      <p:sp>
        <p:nvSpPr>
          <p:cNvPr id="1049036" name="矩形 3"/>
          <p:cNvSpPr/>
          <p:nvPr>
            <p:custDataLst>
              <p:tags r:id="rId2"/>
            </p:custDataLst>
          </p:nvPr>
        </p:nvSpPr>
        <p:spPr>
          <a:xfrm>
            <a:off x="1658241" y="156279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13"/>
          <p:cNvSpPr/>
          <p:nvPr>
            <p:custDataLst>
              <p:tags r:id="rId3"/>
            </p:custDataLst>
          </p:nvPr>
        </p:nvSpPr>
        <p:spPr>
          <a:xfrm>
            <a:off x="1130005" y="156279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4"/>
          <p:cNvSpPr txBox="1"/>
          <p:nvPr>
            <p:custDataLst>
              <p:tags r:id="rId4"/>
            </p:custDataLst>
          </p:nvPr>
        </p:nvSpPr>
        <p:spPr>
          <a:xfrm>
            <a:off x="1929977" y="165294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生物质能源：利用生物质资源通过生物化学或热化学转化技术生产的能源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5"/>
            </p:custDataLst>
          </p:nvPr>
        </p:nvSpPr>
        <p:spPr>
          <a:xfrm>
            <a:off x="1658241" y="280147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5"/>
          <p:cNvSpPr/>
          <p:nvPr>
            <p:custDataLst>
              <p:tags r:id="rId6"/>
            </p:custDataLst>
          </p:nvPr>
        </p:nvSpPr>
        <p:spPr>
          <a:xfrm>
            <a:off x="1130005" y="280147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41"/>
          <p:cNvSpPr txBox="1"/>
          <p:nvPr>
            <p:custDataLst>
              <p:tags r:id="rId7"/>
            </p:custDataLst>
          </p:nvPr>
        </p:nvSpPr>
        <p:spPr>
          <a:xfrm>
            <a:off x="1929977" y="289163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生物质能源的来源：农业废弃物、林业废弃物、畜禽粪便、城市生活垃圾等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8"/>
            </p:custDataLst>
          </p:nvPr>
        </p:nvSpPr>
        <p:spPr>
          <a:xfrm>
            <a:off x="1658241" y="404016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17"/>
          <p:cNvSpPr/>
          <p:nvPr>
            <p:custDataLst>
              <p:tags r:id="rId9"/>
            </p:custDataLst>
          </p:nvPr>
        </p:nvSpPr>
        <p:spPr>
          <a:xfrm>
            <a:off x="1130005" y="404016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19"/>
          <p:cNvSpPr txBox="1"/>
          <p:nvPr>
            <p:custDataLst>
              <p:tags r:id="rId10"/>
            </p:custDataLst>
          </p:nvPr>
        </p:nvSpPr>
        <p:spPr>
          <a:xfrm>
            <a:off x="1929977" y="413032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生物质能源的特点：可再生、低碳、环保、资源丰富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1"/>
            </p:custDataLst>
          </p:nvPr>
        </p:nvSpPr>
        <p:spPr>
          <a:xfrm>
            <a:off x="1658241" y="527821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26"/>
          <p:cNvSpPr/>
          <p:nvPr>
            <p:custDataLst>
              <p:tags r:id="rId12"/>
            </p:custDataLst>
          </p:nvPr>
        </p:nvSpPr>
        <p:spPr>
          <a:xfrm>
            <a:off x="1130005" y="527821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27"/>
          <p:cNvSpPr txBox="1"/>
          <p:nvPr>
            <p:custDataLst>
              <p:tags r:id="rId13"/>
            </p:custDataLst>
          </p:nvPr>
        </p:nvSpPr>
        <p:spPr>
          <a:xfrm>
            <a:off x="1929977" y="536837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生物质能源的应用领域：电力、热力、交通、工业等领域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生物质能源的来源</a:t>
            </a:r>
            <a:endParaRPr lang="zh-CN" altLang="en-US"/>
          </a:p>
        </p:txBody>
      </p:sp>
      <p:sp>
        <p:nvSpPr>
          <p:cNvPr id="1049106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农业废弃物：稻草、秸秆、玉米芯等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畜禽粪便：牛粪、猪粪等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9"/>
            </p:custDataLst>
          </p:nvPr>
        </p:nvSpPr>
        <p:spPr>
          <a:xfrm>
            <a:off x="7109878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城市垃圾：有机废弃物、生活垃圾等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30"/>
            </p:custDataLst>
          </p:nvPr>
        </p:nvSpPr>
        <p:spPr>
          <a:xfrm>
            <a:off x="301080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林业废弃物：木材废弃物、树枝等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生物质能源的种类</a:t>
            </a:r>
            <a:endParaRPr lang="zh-CN" altLang="en-US"/>
          </a:p>
        </p:txBody>
      </p:sp>
      <p:sp>
        <p:nvSpPr>
          <p:cNvPr id="1049196" name="正文"/>
          <p:cNvSpPr txBox="1"/>
          <p:nvPr>
            <p:custDataLst>
              <p:tags r:id="rId2"/>
            </p:custDataLst>
          </p:nvPr>
        </p:nvSpPr>
        <p:spPr>
          <a:xfrm>
            <a:off x="2468186" y="156279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生物质能源的种类：生物质能源主要包括生物质能、生物质燃气、生物质液体燃料等。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3"/>
            </p:custDataLst>
          </p:nvPr>
        </p:nvSpPr>
        <p:spPr>
          <a:xfrm>
            <a:off x="2468186" y="282563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生物质能的来源：生物质能主要来源于农业废弃物、林业废弃物、城市垃圾、畜禽粪便等可再生资源。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4"/>
            </p:custDataLst>
          </p:nvPr>
        </p:nvSpPr>
        <p:spPr>
          <a:xfrm>
            <a:off x="2468186" y="408848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生物质燃气的用途：生物质燃气可用于家庭取暖、热水供应、烹饪等生活用途，也可用于工业生产中的加热、烘干、蒸汽等用途。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5"/>
            </p:custDataLst>
          </p:nvPr>
        </p:nvSpPr>
        <p:spPr>
          <a:xfrm>
            <a:off x="2468186" y="535133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生物质液体燃料的用途：生物质液体燃料可用于汽车、船舶、飞机等交通工具的燃料供应，也可用于工业生产中的热力供应和发电等用途。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生物质能源的优势</a:t>
            </a:r>
            <a:endParaRPr lang="zh-CN" altLang="en-US"/>
          </a:p>
        </p:txBody>
      </p:sp>
      <p:sp>
        <p:nvSpPr>
          <p:cNvPr id="1049250" name="矩形 5"/>
          <p:cNvSpPr/>
          <p:nvPr>
            <p:custDataLst>
              <p:tags r:id="rId2"/>
            </p:custDataLst>
          </p:nvPr>
        </p:nvSpPr>
        <p:spPr>
          <a:xfrm>
            <a:off x="654755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2" name="矩形 10"/>
          <p:cNvSpPr/>
          <p:nvPr>
            <p:custDataLst>
              <p:tags r:id="rId3"/>
            </p:custDataLst>
          </p:nvPr>
        </p:nvSpPr>
        <p:spPr>
          <a:xfrm>
            <a:off x="1009361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4"/>
            </p:custDataLst>
          </p:nvPr>
        </p:nvSpPr>
        <p:spPr>
          <a:xfrm>
            <a:off x="809736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可再生性：生物质能源来源于生物质，可以不断再生。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56" name="矩形 6"/>
          <p:cNvSpPr/>
          <p:nvPr>
            <p:custDataLst>
              <p:tags r:id="rId5"/>
            </p:custDataLst>
          </p:nvPr>
        </p:nvSpPr>
        <p:spPr>
          <a:xfrm>
            <a:off x="34533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8" name="矩形 11"/>
          <p:cNvSpPr/>
          <p:nvPr>
            <p:custDataLst>
              <p:tags r:id="rId6"/>
            </p:custDataLst>
          </p:nvPr>
        </p:nvSpPr>
        <p:spPr>
          <a:xfrm>
            <a:off x="38270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7"/>
            </p:custDataLst>
          </p:nvPr>
        </p:nvSpPr>
        <p:spPr>
          <a:xfrm>
            <a:off x="3607682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环保性：生物质能源燃烧产生的二氧化碳能够被生物质生长过程中吸收，实现二氧化碳零排放。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2" name="矩形 33"/>
          <p:cNvSpPr/>
          <p:nvPr>
            <p:custDataLst>
              <p:tags r:id="rId8"/>
            </p:custDataLst>
          </p:nvPr>
        </p:nvSpPr>
        <p:spPr>
          <a:xfrm>
            <a:off x="624745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4" name="矩形 37"/>
          <p:cNvSpPr/>
          <p:nvPr>
            <p:custDataLst>
              <p:tags r:id="rId9"/>
            </p:custDataLst>
          </p:nvPr>
        </p:nvSpPr>
        <p:spPr>
          <a:xfrm>
            <a:off x="6602065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10"/>
            </p:custDataLst>
          </p:nvPr>
        </p:nvSpPr>
        <p:spPr>
          <a:xfrm>
            <a:off x="640244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多样性：生物质能源的原料来源广泛，包括农作物废弃物、林业废弃物等。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8" name="矩形 34"/>
          <p:cNvSpPr/>
          <p:nvPr>
            <p:custDataLst>
              <p:tags r:id="rId11"/>
            </p:custDataLst>
          </p:nvPr>
        </p:nvSpPr>
        <p:spPr>
          <a:xfrm>
            <a:off x="90358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0" name="矩形 38"/>
          <p:cNvSpPr/>
          <p:nvPr>
            <p:custDataLst>
              <p:tags r:id="rId12"/>
            </p:custDataLst>
          </p:nvPr>
        </p:nvSpPr>
        <p:spPr>
          <a:xfrm>
            <a:off x="94095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3"/>
            </p:custDataLst>
          </p:nvPr>
        </p:nvSpPr>
        <p:spPr>
          <a:xfrm>
            <a:off x="919082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资源丰富：生物质能源储量巨大，可满足人类长期能源需求。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31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2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生物质能源的生产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生物质能源的生产方式</a:t>
            </a:r>
            <a:endParaRPr lang="zh-CN" altLang="en-US"/>
          </a:p>
        </p:txBody>
      </p:sp>
      <p:sp>
        <p:nvSpPr>
          <p:cNvPr id="1049384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4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6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8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0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直接燃烧：将生物质直接燃烧产生热能，是最常见的生产方式。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气化：将生物质在高温高压下反应生成可燃气体，如氢气、甲烷等。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9"/>
            </p:custDataLst>
          </p:nvPr>
        </p:nvSpPr>
        <p:spPr>
          <a:xfrm>
            <a:off x="7109878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热解：将生物质在无氧或低氧环境下加热，生成可燃气体和生物炭。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30"/>
            </p:custDataLst>
          </p:nvPr>
        </p:nvSpPr>
        <p:spPr>
          <a:xfrm>
            <a:off x="301080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生物转化：利用微生物或酶将生物质转化为液体燃料，如生物柴油。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生物质能源的生产原料</a:t>
            </a:r>
            <a:endParaRPr lang="zh-CN" altLang="en-US"/>
          </a:p>
        </p:txBody>
      </p:sp>
      <p:sp>
        <p:nvSpPr>
          <p:cNvPr id="1049474" name="矩形 3"/>
          <p:cNvSpPr/>
          <p:nvPr>
            <p:custDataLst>
              <p:tags r:id="rId2"/>
            </p:custDataLst>
          </p:nvPr>
        </p:nvSpPr>
        <p:spPr>
          <a:xfrm>
            <a:off x="1658241" y="156279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矩形 13"/>
          <p:cNvSpPr/>
          <p:nvPr>
            <p:custDataLst>
              <p:tags r:id="rId3"/>
            </p:custDataLst>
          </p:nvPr>
        </p:nvSpPr>
        <p:spPr>
          <a:xfrm>
            <a:off x="1130005" y="156279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文本框 4"/>
          <p:cNvSpPr txBox="1"/>
          <p:nvPr>
            <p:custDataLst>
              <p:tags r:id="rId4"/>
            </p:custDataLst>
          </p:nvPr>
        </p:nvSpPr>
        <p:spPr>
          <a:xfrm>
            <a:off x="1929977" y="165294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农业废弃物：如秸秆、稻草等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39"/>
          <p:cNvSpPr/>
          <p:nvPr>
            <p:custDataLst>
              <p:tags r:id="rId5"/>
            </p:custDataLst>
          </p:nvPr>
        </p:nvSpPr>
        <p:spPr>
          <a:xfrm>
            <a:off x="1658241" y="280147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矩形 5"/>
          <p:cNvSpPr/>
          <p:nvPr>
            <p:custDataLst>
              <p:tags r:id="rId6"/>
            </p:custDataLst>
          </p:nvPr>
        </p:nvSpPr>
        <p:spPr>
          <a:xfrm>
            <a:off x="1130005" y="280147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文本框 41"/>
          <p:cNvSpPr txBox="1"/>
          <p:nvPr>
            <p:custDataLst>
              <p:tags r:id="rId7"/>
            </p:custDataLst>
          </p:nvPr>
        </p:nvSpPr>
        <p:spPr>
          <a:xfrm>
            <a:off x="1929977" y="289163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畜禽粪便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12"/>
          <p:cNvSpPr/>
          <p:nvPr>
            <p:custDataLst>
              <p:tags r:id="rId8"/>
            </p:custDataLst>
          </p:nvPr>
        </p:nvSpPr>
        <p:spPr>
          <a:xfrm>
            <a:off x="1658241" y="404016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矩形 17"/>
          <p:cNvSpPr/>
          <p:nvPr>
            <p:custDataLst>
              <p:tags r:id="rId9"/>
            </p:custDataLst>
          </p:nvPr>
        </p:nvSpPr>
        <p:spPr>
          <a:xfrm>
            <a:off x="1130005" y="404016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文本框 19"/>
          <p:cNvSpPr txBox="1"/>
          <p:nvPr>
            <p:custDataLst>
              <p:tags r:id="rId10"/>
            </p:custDataLst>
          </p:nvPr>
        </p:nvSpPr>
        <p:spPr>
          <a:xfrm>
            <a:off x="1929977" y="413032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城市垃圾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9"/>
          <p:cNvSpPr/>
          <p:nvPr>
            <p:custDataLst>
              <p:tags r:id="rId11"/>
            </p:custDataLst>
          </p:nvPr>
        </p:nvSpPr>
        <p:spPr>
          <a:xfrm>
            <a:off x="1658241" y="527821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矩形 26"/>
          <p:cNvSpPr/>
          <p:nvPr>
            <p:custDataLst>
              <p:tags r:id="rId12"/>
            </p:custDataLst>
          </p:nvPr>
        </p:nvSpPr>
        <p:spPr>
          <a:xfrm>
            <a:off x="1130005" y="527821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文本框 27"/>
          <p:cNvSpPr txBox="1"/>
          <p:nvPr>
            <p:custDataLst>
              <p:tags r:id="rId13"/>
            </p:custDataLst>
          </p:nvPr>
        </p:nvSpPr>
        <p:spPr>
          <a:xfrm>
            <a:off x="1929977" y="536837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水生植物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生物质能源的生产技术</a:t>
            </a:r>
            <a:endParaRPr lang="zh-CN" altLang="en-US"/>
          </a:p>
        </p:txBody>
      </p:sp>
      <p:sp>
        <p:nvSpPr>
          <p:cNvPr id="1049544" name="矩形 15"/>
          <p:cNvSpPr/>
          <p:nvPr>
            <p:custDataLst>
              <p:tags r:id="rId2"/>
            </p:custDataLst>
          </p:nvPr>
        </p:nvSpPr>
        <p:spPr>
          <a:xfrm>
            <a:off x="2469768" y="164359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生物质能源的种类：包括生物质燃料、生物质热能、生物质电能等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17"/>
          <p:cNvSpPr/>
          <p:nvPr>
            <p:custDataLst>
              <p:tags r:id="rId3"/>
            </p:custDataLst>
          </p:nvPr>
        </p:nvSpPr>
        <p:spPr>
          <a:xfrm flipV="1">
            <a:off x="2391414" y="156279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任意多边形 18"/>
          <p:cNvSpPr/>
          <p:nvPr>
            <p:custDataLst>
              <p:tags r:id="rId4"/>
            </p:custDataLst>
          </p:nvPr>
        </p:nvSpPr>
        <p:spPr>
          <a:xfrm flipH="1">
            <a:off x="8574864" y="212351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矩形 27"/>
          <p:cNvSpPr/>
          <p:nvPr>
            <p:custDataLst>
              <p:tags r:id="rId5"/>
            </p:custDataLst>
          </p:nvPr>
        </p:nvSpPr>
        <p:spPr>
          <a:xfrm>
            <a:off x="2469768" y="296092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生物质能源的生产方式：直接燃烧、气化、液化等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29"/>
          <p:cNvSpPr/>
          <p:nvPr>
            <p:custDataLst>
              <p:tags r:id="rId6"/>
            </p:custDataLst>
          </p:nvPr>
        </p:nvSpPr>
        <p:spPr>
          <a:xfrm flipV="1">
            <a:off x="2391414" y="288012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任意多边形 30"/>
          <p:cNvSpPr/>
          <p:nvPr>
            <p:custDataLst>
              <p:tags r:id="rId7"/>
            </p:custDataLst>
          </p:nvPr>
        </p:nvSpPr>
        <p:spPr>
          <a:xfrm flipH="1">
            <a:off x="8574864" y="344084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矩形 5"/>
          <p:cNvSpPr/>
          <p:nvPr>
            <p:custDataLst>
              <p:tags r:id="rId8"/>
            </p:custDataLst>
          </p:nvPr>
        </p:nvSpPr>
        <p:spPr>
          <a:xfrm>
            <a:off x="2469768" y="427825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生物质能源的生产设备：生物质锅炉、生物质气化炉、生物质压块机等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7"/>
          <p:cNvSpPr/>
          <p:nvPr>
            <p:custDataLst>
              <p:tags r:id="rId9"/>
            </p:custDataLst>
          </p:nvPr>
        </p:nvSpPr>
        <p:spPr>
          <a:xfrm flipV="1">
            <a:off x="2391414" y="419744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任意多边形 8"/>
          <p:cNvSpPr/>
          <p:nvPr>
            <p:custDataLst>
              <p:tags r:id="rId10"/>
            </p:custDataLst>
          </p:nvPr>
        </p:nvSpPr>
        <p:spPr>
          <a:xfrm flipH="1">
            <a:off x="8574864" y="475817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2" name="矩形 10"/>
          <p:cNvSpPr/>
          <p:nvPr>
            <p:custDataLst>
              <p:tags r:id="rId11"/>
            </p:custDataLst>
          </p:nvPr>
        </p:nvSpPr>
        <p:spPr>
          <a:xfrm>
            <a:off x="2469768" y="559558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生物质能源的生产原料：农业废弃物、林业废弃物、畜禽粪便等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12"/>
          <p:cNvSpPr/>
          <p:nvPr>
            <p:custDataLst>
              <p:tags r:id="rId12"/>
            </p:custDataLst>
          </p:nvPr>
        </p:nvSpPr>
        <p:spPr>
          <a:xfrm flipV="1">
            <a:off x="2391414" y="551477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任意多边形 13"/>
          <p:cNvSpPr/>
          <p:nvPr>
            <p:custDataLst>
              <p:tags r:id="rId13"/>
            </p:custDataLst>
          </p:nvPr>
        </p:nvSpPr>
        <p:spPr>
          <a:xfrm flipH="1">
            <a:off x="8574864" y="607550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https://d.book118.com/546105102024010053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汉仪粗圆简</vt:lpstr>
      <vt:lpstr>Wingdings</vt:lpstr>
      <vt:lpstr>江城圆体 700W</vt:lpstr>
      <vt:lpstr>Calibri Light</vt:lpstr>
      <vt:lpstr>微软雅黑</vt:lpstr>
      <vt:lpstr>Office Theme</vt:lpstr>
      <vt:lpstr>生物质能源的生产与利用</vt:lpstr>
      <vt:lpstr>目录</vt:lpstr>
      <vt:lpstr>单击添加章节标题</vt:lpstr>
      <vt:lpstr>生物质能源概述</vt:lpstr>
      <vt:lpstr>生物质能源的定义</vt:lpstr>
      <vt:lpstr>生物质能源的来源</vt:lpstr>
      <vt:lpstr>生物质能源的种类</vt:lpstr>
      <vt:lpstr>生物质能源的优势</vt:lpstr>
      <vt:lpstr>生物质能源的生产</vt:lpstr>
      <vt:lpstr>生物质能源的生产方式</vt:lpstr>
      <vt:lpstr>生物质能源的生产原料</vt:lpstr>
      <vt:lpstr>生物质能源的生产技术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2024-09-19T18:45:37.884</cp:lastPrinted>
  <dcterms:created xsi:type="dcterms:W3CDTF">2024-09-19T10:45:37Z</dcterms:created>
  <dcterms:modified xsi:type="dcterms:W3CDTF">2024-09-19T10:45:40Z</dcterms:modified>
</cp:coreProperties>
</file>