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7" r:id="rId37"/>
  </p:sldIdLst>
  <p:sldSz cx="9144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tags" Target="tags/tag1.xml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4CEF7-AA98-4E7F-A5DF-29D5DB2FD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69E06-01E2-4E33-9108-A44D177F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C88DC-73FB-4777-BA09-F1898820E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25B48-2D42-4B54-8B83-D0F1CB84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38EDF-2A26-4058-9777-007901C8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E553B-690E-4F58-AF04-84582D4F4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9CBF80-C215-4CF9-B654-70FA593D6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87308-8F17-47EA-8FE0-756ED77E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424F5-B38F-4DBD-A79A-7CE6EF5B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282E3-B071-4C5A-9BEB-D96D6F209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81592-742B-4F25-94B1-732E63093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066800"/>
            <a:ext cx="4032504" cy="5334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066800"/>
            <a:ext cx="4032504" cy="5334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6172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52930" cy="6172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066800"/>
            <a:ext cx="4032504" cy="5334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066800"/>
            <a:ext cx="4032504" cy="5334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6172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52930" cy="61722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png" /><Relationship Id="rId13" Type="http://schemas.openxmlformats.org/officeDocument/2006/relationships/image" Target="../media/image3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37" name="Rectangle 37"/>
          <p:cNvSpPr/>
          <p:nvPr/>
        </p:nvSpPr>
        <p:spPr>
          <a:xfrm>
            <a:off x="271463" y="276225"/>
            <a:ext cx="8621712" cy="6305550"/>
          </a:xfrm>
          <a:prstGeom prst="rect">
            <a:avLst/>
          </a:prstGeom>
          <a:noFill/>
          <a:ln w="38100" cap="flat" cmpd="sng">
            <a:solidFill>
              <a:srgbClr val="2A4C4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>
              <a:ea typeface="宋体" panose="02010600030101010101" pitchFamily="2" charset="-122"/>
            </a:endParaRPr>
          </a:p>
        </p:txBody>
      </p:sp>
      <p:pic>
        <p:nvPicPr>
          <p:cNvPr id="1038" name="Picture 40" descr="10_back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37025" y="304800"/>
            <a:ext cx="4733925" cy="6248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9" name="Text Box 14"/>
          <p:cNvSpPr/>
          <p:nvPr/>
        </p:nvSpPr>
        <p:spPr>
          <a:xfrm>
            <a:off x="457200" y="457200"/>
            <a:ext cx="12319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r>
              <a:rPr lang="en-US" altLang="zh-CN" sz="2400" b="1" i="1">
                <a:solidFill>
                  <a:schemeClr val="tx2"/>
                </a:solidFill>
                <a:latin typeface="Verdana"/>
                <a:ea typeface="宋体" panose="02010600030101010101" pitchFamily="2" charset="-122"/>
              </a:rPr>
              <a:t>LOGO</a:t>
            </a:r>
            <a:endParaRPr lang="en-US" altLang="zh-CN" sz="2400" b="1" i="1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1040" name="Rectangle 3"/>
          <p:cNvSpPr/>
          <p:nvPr>
            <p:ph type="body"/>
          </p:nvPr>
        </p:nvSpPr>
        <p:spPr>
          <a:xfrm>
            <a:off x="457200" y="1066800"/>
            <a:ext cx="8229600" cy="5334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1" name="Rectangle 2"/>
          <p:cNvSpPr/>
          <p:nvPr>
            <p:ph type="title" idx="1"/>
          </p:nvPr>
        </p:nvSpPr>
        <p:spPr>
          <a:xfrm>
            <a:off x="990600" y="228600"/>
            <a:ext cx="4495800" cy="563563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2" name="Rectangle 4"/>
          <p:cNvSpPr/>
          <p:nvPr>
            <p:ph type="dt" sz="half" idx="2"/>
          </p:nvPr>
        </p:nvSpPr>
        <p:spPr>
          <a:xfrm>
            <a:off x="274638" y="6605588"/>
            <a:ext cx="2133600" cy="1682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b="0" i="0" u="none" kern="120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1043" name="Rectangle 5"/>
          <p:cNvSpPr/>
          <p:nvPr>
            <p:ph type="ftr" sz="quarter" idx="3"/>
          </p:nvPr>
        </p:nvSpPr>
        <p:spPr>
          <a:xfrm>
            <a:off x="5976938" y="6594475"/>
            <a:ext cx="2895600" cy="1682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b="0" i="0" u="none" kern="120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baseline="0"/>
          </a:p>
        </p:txBody>
      </p:sp>
      <p:sp>
        <p:nvSpPr>
          <p:cNvPr id="1044" name="Rectangle 6"/>
          <p:cNvSpPr/>
          <p:nvPr>
            <p:ph type="sldNum" sz="quarter" idx="4"/>
          </p:nvPr>
        </p:nvSpPr>
        <p:spPr>
          <a:xfrm>
            <a:off x="3465513" y="6613525"/>
            <a:ext cx="2133600" cy="1682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000" b="0" i="0" u="none" kern="120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/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hf hdr="0" ftr="0"/>
  <p:txStyles>
    <p:titleStyle>
      <a:lvl1pPr marL="0" lv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3200" b="0" i="0" u="none" kern="1200">
          <a:solidFill>
            <a:srgbClr val="000000"/>
          </a:solidFill>
          <a:latin typeface="+mj-lt"/>
          <a:ea typeface="+mj-ea"/>
          <a:cs typeface="+mj-cs"/>
        </a:defRPr>
      </a:lvl1pPr>
      <a:lvl2pPr marL="0" lvl="1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2pPr>
      <a:lvl3pPr marL="0" lvl="2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3pPr>
      <a:lvl4pPr marL="0" lvl="3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4pPr>
      <a:lvl5pPr marL="0" lvl="4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anose="05000000000000000000" pitchFamily="2" charset="2"/>
        <a:buChar char="v"/>
        <a:defRPr sz="2800" b="1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 typeface="Wingdings" panose="05000000000000000000" pitchFamily="2" charset="2"/>
        <a:buChar char="§"/>
        <a:defRPr sz="28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sz="24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Picture 75" descr="10_back_b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8600" y="1295400"/>
            <a:ext cx="3324225" cy="5200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71"/>
          <p:cNvSpPr/>
          <p:nvPr/>
        </p:nvSpPr>
        <p:spPr>
          <a:xfrm>
            <a:off x="228600" y="561975"/>
            <a:ext cx="8686800" cy="5915025"/>
          </a:xfrm>
          <a:prstGeom prst="rect">
            <a:avLst/>
          </a:prstGeom>
          <a:noFill/>
          <a:ln w="28575" cap="flat" cmpd="sng">
            <a:solidFill>
              <a:srgbClr val="2A4C4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>
              <a:ea typeface="宋体" panose="02010600030101010101" pitchFamily="2" charset="-122"/>
            </a:endParaRPr>
          </a:p>
        </p:txBody>
      </p:sp>
      <p:sp>
        <p:nvSpPr>
          <p:cNvPr id="1028" name="Rectangle 55"/>
          <p:cNvSpPr/>
          <p:nvPr/>
        </p:nvSpPr>
        <p:spPr>
          <a:xfrm>
            <a:off x="5981700" y="6667500"/>
            <a:ext cx="3009900" cy="11430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>
              <a:ea typeface="宋体" panose="02010600030101010101" pitchFamily="2" charset="-122"/>
            </a:endParaRPr>
          </a:p>
        </p:txBody>
      </p:sp>
      <p:sp>
        <p:nvSpPr>
          <p:cNvPr id="1029" name="Rectangle 3"/>
          <p:cNvSpPr/>
          <p:nvPr>
            <p:ph type="body"/>
          </p:nvPr>
        </p:nvSpPr>
        <p:spPr>
          <a:xfrm>
            <a:off x="457200" y="1066800"/>
            <a:ext cx="8229600" cy="5334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30" name="Rectangle 4"/>
          <p:cNvSpPr/>
          <p:nvPr>
            <p:ph type="dt" sz="half" idx="1"/>
          </p:nvPr>
        </p:nvSpPr>
        <p:spPr>
          <a:xfrm>
            <a:off x="5905500" y="653415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000" b="1" i="0" u="none" kern="1200">
                <a:solidFill>
                  <a:srgbClr val="5F5F5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1031" name="Rectangle 5"/>
          <p:cNvSpPr/>
          <p:nvPr>
            <p:ph type="ftr" sz="quarter" idx="2"/>
          </p:nvPr>
        </p:nvSpPr>
        <p:spPr>
          <a:xfrm>
            <a:off x="6057900" y="6467475"/>
            <a:ext cx="2895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2000" b="1" i="1" u="none" kern="1200">
                <a:solidFill>
                  <a:schemeClr val="tx2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1032" name="Rectangle 6"/>
          <p:cNvSpPr/>
          <p:nvPr>
            <p:ph type="sldNum" sz="quarter" idx="3"/>
          </p:nvPr>
        </p:nvSpPr>
        <p:spPr>
          <a:xfrm>
            <a:off x="152400" y="6613525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000" b="0" i="0" u="none" kern="120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1033" name="Rectangle 2"/>
          <p:cNvSpPr/>
          <p:nvPr>
            <p:ph type="title" idx="4"/>
          </p:nvPr>
        </p:nvSpPr>
        <p:spPr>
          <a:xfrm>
            <a:off x="990600" y="228600"/>
            <a:ext cx="4495800" cy="563563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1034" name="Picture 74" descr="09_icon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476875" y="238125"/>
            <a:ext cx="622300" cy="760413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hf hdr="0" ftr="0"/>
  <p:txStyles>
    <p:titleStyle>
      <a:lvl1pPr marL="0" lv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3200" b="0" i="0" u="none" kern="1200">
          <a:solidFill>
            <a:srgbClr val="000000"/>
          </a:solidFill>
          <a:latin typeface="+mj-lt"/>
          <a:ea typeface="+mj-ea"/>
          <a:cs typeface="+mj-cs"/>
        </a:defRPr>
      </a:lvl1pPr>
      <a:lvl2pPr marL="0" lvl="1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2pPr>
      <a:lvl3pPr marL="0" lvl="2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3pPr>
      <a:lvl4pPr marL="0" lvl="3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4pPr>
      <a:lvl5pPr marL="0" lvl="4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0" i="0" u="none" kern="1200">
          <a:solidFill>
            <a:srgbClr val="000000"/>
          </a:solidFill>
          <a:latin typeface="Verdana"/>
          <a:ea typeface="Arial" pitchFamily="34" charset="0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anose="05000000000000000000" pitchFamily="2" charset="2"/>
        <a:buChar char="v"/>
        <a:defRPr sz="2800" b="1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 typeface="Wingdings" panose="05000000000000000000" pitchFamily="2" charset="2"/>
        <a:buChar char="§"/>
        <a:defRPr sz="28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sz="24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2"/>
          </a:solidFill>
          <a:latin typeface="Arial" pitchFamily="34" charset="0"/>
          <a:ea typeface="Arial" pitchFamily="34" charset="0"/>
          <a:cs typeface="+mn-cs"/>
        </a:defRPr>
      </a:lvl9pPr>
    </p:bodyStyle>
    <p:otherStyle>
      <a:lvl1pPr marL="0" lvl="0" indent="0" algn="l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2pPr>
      <a:lvl3pPr marL="1143000" lvl="2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3pPr>
      <a:lvl4pPr marL="1600200" lvl="3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4pPr>
      <a:lvl5pPr marL="2057400" lvl="4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5pPr>
      <a:lvl6pPr marL="2286000" lvl="5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6pPr>
      <a:lvl7pPr marL="2743200" lvl="6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7pPr>
      <a:lvl8pPr marL="3200400" lvl="7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8pPr>
      <a:lvl9pPr marL="3657600" lvl="8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 pitchFamily="34" charset="0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7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8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9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0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1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2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132150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>1</a:t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050" name="Rectangle 12"/>
          <p:cNvSpPr/>
          <p:nvPr>
            <p:ph type="ctrTitle" idx="4294967295"/>
          </p:nvPr>
        </p:nvSpPr>
        <p:spPr>
          <a:xfrm>
            <a:off x="468313" y="2997200"/>
            <a:ext cx="7124700" cy="381000"/>
          </a:xfrm>
          <a:noFill/>
        </p:spPr>
        <p:txBody>
          <a:bodyPr wrap="square" lIns="91440" tIns="45720" rIns="91440" bIns="45720" anchor="ctr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0" i="0" u="none">
                <a:solidFill>
                  <a:srgbClr val="000000"/>
                </a:solidFill>
                <a:latin typeface="Verdana"/>
                <a:ea typeface="Arial" pitchFamily="34" charset="0"/>
              </a:defRPr>
            </a:lvl1pPr>
          </a:lstStyle>
          <a:p>
            <a:pPr lvl="0" algn="l" eaLnBrk="1" hangingPunct="1"/>
            <a:br>
              <a:rPr lang="zh-CN" altLang="en-US" sz="3800" b="1">
                <a:solidFill>
                  <a:schemeClr val="tx1"/>
                </a:solidFill>
                <a:ea typeface="楷体" panose="02010609060101010101" charset="-122"/>
              </a:rPr>
            </a:br>
            <a:r>
              <a:rPr lang="zh-CN" altLang="en-US" sz="3800" b="1">
                <a:solidFill>
                  <a:schemeClr val="tx1"/>
                </a:solidFill>
                <a:ea typeface="楷体" panose="02010609060101010101" charset="-122"/>
              </a:rPr>
              <a:t>       </a:t>
            </a:r>
            <a:endParaRPr lang="zh-CN" altLang="en-US" b="1">
              <a:solidFill>
                <a:schemeClr val="tx1"/>
              </a:solidFill>
              <a:ea typeface="楷体" panose="02010609060101010101" charset="-122"/>
            </a:endParaRPr>
          </a:p>
        </p:txBody>
      </p:sp>
      <p:sp>
        <p:nvSpPr>
          <p:cNvPr id="2051" name="Rectangle 13"/>
          <p:cNvSpPr/>
          <p:nvPr>
            <p:ph type="subTitle" idx="4294967295"/>
          </p:nvPr>
        </p:nvSpPr>
        <p:spPr>
          <a:xfrm>
            <a:off x="395288" y="1628775"/>
            <a:ext cx="5691187" cy="1584325"/>
          </a:xfrm>
        </p:spPr>
        <p:txBody>
          <a:bodyPr wrap="square" lIns="91440" tIns="45720" rIns="91440" bIns="45720" anchor="b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None/>
              <a:defRPr sz="2800" b="1" i="0" u="none">
                <a:solidFill>
                  <a:schemeClr val="tx1"/>
                </a:solidFill>
                <a:latin typeface="Verdana"/>
                <a:ea typeface="Arial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None/>
              <a:defRPr sz="28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4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marL="0" lvl="0" indent="0" algn="r" eaLnBrk="1" hangingPunct="1">
              <a:lnSpc>
                <a:spcPct val="80000"/>
              </a:lnSpc>
              <a:buClr>
                <a:schemeClr val="tx1"/>
              </a:buClr>
            </a:pPr>
            <a:r>
              <a:rPr lang="zh-CN" altLang="en-US" sz="4400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 </a:t>
            </a:r>
            <a:endParaRPr lang="zh-CN" altLang="en-US" sz="44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  <a:p>
            <a:pPr marL="0" lvl="0" indent="0" algn="r" eaLnBrk="1" hangingPunct="1">
              <a:lnSpc>
                <a:spcPct val="80000"/>
              </a:lnSpc>
              <a:buClr>
                <a:schemeClr val="tx1"/>
              </a:buClr>
            </a:pPr>
            <a:endParaRPr lang="zh-CN" altLang="en-US" sz="44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  <a:p>
            <a:pPr marL="0" lvl="0" indent="0" algn="r" eaLnBrk="1" hangingPunct="1">
              <a:lnSpc>
                <a:spcPct val="80000"/>
              </a:lnSpc>
              <a:buClr>
                <a:schemeClr val="tx1"/>
              </a:buClr>
            </a:pPr>
            <a:endParaRPr lang="zh-CN" altLang="en-US" sz="44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  <a:p>
            <a:pPr marL="0" lvl="0" indent="0" algn="r" eaLnBrk="1" hangingPunct="1">
              <a:lnSpc>
                <a:spcPct val="80000"/>
              </a:lnSpc>
              <a:buClr>
                <a:schemeClr val="tx1"/>
              </a:buClr>
            </a:pPr>
            <a:r>
              <a:rPr lang="zh-CN" altLang="en-US" sz="4400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塑造完美的面试形象  赢得良好的第一印象</a:t>
            </a:r>
            <a:endParaRPr lang="zh-CN" altLang="en-US" sz="44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  <a:p>
            <a:pPr marL="0" lvl="0" indent="0" algn="r" eaLnBrk="1" hangingPunct="1">
              <a:lnSpc>
                <a:spcPct val="80000"/>
              </a:lnSpc>
              <a:buClr>
                <a:schemeClr val="tx1"/>
              </a:buClr>
            </a:pPr>
            <a:r>
              <a:rPr lang="en-US" altLang="zh-CN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——</a:t>
            </a:r>
            <a:endParaRPr lang="zh-CN" altLang="en-US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  <a:p>
            <a:pPr marL="0" lvl="0" indent="0" algn="r" eaLnBrk="1" hangingPunct="1">
              <a:lnSpc>
                <a:spcPct val="80000"/>
              </a:lnSpc>
              <a:buClr>
                <a:schemeClr val="tx1"/>
              </a:buClr>
            </a:pPr>
            <a:endParaRPr lang="zh-CN" altLang="en-US" sz="44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054" name="Rectangle 2"/>
          <p:cNvSpPr/>
          <p:nvPr>
            <p:ph type="title" idx="4294967295"/>
          </p:nvPr>
        </p:nvSpPr>
        <p:spPr>
          <a:xfrm>
            <a:off x="1042988" y="404813"/>
            <a:ext cx="4425950" cy="5334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4000" b="1">
                <a:solidFill>
                  <a:srgbClr val="255321"/>
                </a:solidFill>
                <a:ea typeface="楷体" panose="02010609060101010101" charset="-122"/>
              </a:rPr>
              <a:t>求职面试礼仪</a:t>
            </a:r>
            <a:endParaRPr lang="zh-CN" altLang="en-US" sz="4000" b="1">
              <a:solidFill>
                <a:srgbClr val="255321"/>
              </a:solidFill>
              <a:ea typeface="楷体" panose="02010609060101010101" charset="-122"/>
            </a:endParaRPr>
          </a:p>
        </p:txBody>
      </p:sp>
      <p:sp>
        <p:nvSpPr>
          <p:cNvPr id="2055" name="Text Box 3"/>
          <p:cNvSpPr/>
          <p:nvPr/>
        </p:nvSpPr>
        <p:spPr>
          <a:xfrm>
            <a:off x="1660525" y="722313"/>
            <a:ext cx="182563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>
              <a:ea typeface="楷体" panose="02010609060101010101" charset="-122"/>
            </a:endParaRPr>
          </a:p>
        </p:txBody>
      </p:sp>
      <p:grpSp>
        <p:nvGrpSpPr>
          <p:cNvPr id="2056" name="组合 2055"/>
          <p:cNvGrpSpPr/>
          <p:nvPr/>
        </p:nvGrpSpPr>
        <p:grpSpPr>
          <a:xfrm>
            <a:off x="2124075" y="1268413"/>
            <a:ext cx="4724400" cy="685800"/>
            <a:chOff x="1296" y="1824"/>
            <a:chExt cx="2976" cy="432"/>
          </a:xfrm>
        </p:grpSpPr>
        <p:sp>
          <p:nvSpPr>
            <p:cNvPr id="2057" name="AutoShape 47"/>
            <p:cNvSpPr/>
            <p:nvPr/>
          </p:nvSpPr>
          <p:spPr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BDC761">
                    <a:alpha val="100000"/>
                  </a:srgbClr>
                </a:gs>
                <a:gs pos="50000">
                  <a:srgbClr val="F1F3DE">
                    <a:alpha val="100000"/>
                  </a:srgbClr>
                </a:gs>
                <a:gs pos="100000">
                  <a:srgbClr val="BDC761"/>
                </a:gs>
              </a:gsLst>
              <a:lin ang="5400000"/>
            </a:gradFill>
            <a:ln w="127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58" name="AutoShape 48"/>
            <p:cNvSpPr/>
            <p:nvPr/>
          </p:nvSpPr>
          <p:spPr>
            <a:xfrm>
              <a:off x="1296" y="1824"/>
              <a:ext cx="432" cy="432"/>
            </a:xfrm>
            <a:prstGeom prst="diamond">
              <a:avLst/>
            </a:prstGeom>
            <a:solidFill>
              <a:srgbClr val="BDC761"/>
            </a:solidFill>
            <a:ln w="25400" cap="flat" cmpd="sng">
              <a:solidFill>
                <a:srgbClr val="FFFF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59" name="Text Box 49"/>
            <p:cNvSpPr/>
            <p:nvPr/>
          </p:nvSpPr>
          <p:spPr>
            <a:xfrm>
              <a:off x="1678" y="1934"/>
              <a:ext cx="216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rgbClr val="255321"/>
                  </a:solidFill>
                  <a:ea typeface="楷体" panose="02010609060101010101" charset="-122"/>
                </a:rPr>
                <a:t>面试前的准备礼仪</a:t>
              </a:r>
              <a:endParaRPr lang="zh-CN" altLang="en-US" sz="2400" b="1">
                <a:solidFill>
                  <a:srgbClr val="255321"/>
                </a:solidFill>
                <a:ea typeface="楷体" panose="02010609060101010101" charset="-122"/>
              </a:endParaRPr>
            </a:p>
          </p:txBody>
        </p:sp>
        <p:sp>
          <p:nvSpPr>
            <p:cNvPr id="2060" name="Text Box 50"/>
            <p:cNvSpPr/>
            <p:nvPr/>
          </p:nvSpPr>
          <p:spPr>
            <a:xfrm>
              <a:off x="1393" y="1886"/>
              <a:ext cx="22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>
                  <a:solidFill>
                    <a:schemeClr val="bg1"/>
                  </a:solidFill>
                  <a:ea typeface="楷体" panose="02010609060101010101" charset="-122"/>
                </a:rPr>
                <a:t>1</a:t>
              </a:r>
              <a:endParaRPr lang="en-US" altLang="zh-CN" sz="2400">
                <a:solidFill>
                  <a:schemeClr val="bg1"/>
                </a:solidFill>
                <a:ea typeface="楷体" panose="02010609060101010101" charset="-122"/>
              </a:endParaRPr>
            </a:p>
          </p:txBody>
        </p:sp>
      </p:grpSp>
      <p:grpSp>
        <p:nvGrpSpPr>
          <p:cNvPr id="2061" name="组合 2060"/>
          <p:cNvGrpSpPr/>
          <p:nvPr/>
        </p:nvGrpSpPr>
        <p:grpSpPr>
          <a:xfrm>
            <a:off x="2195513" y="2276475"/>
            <a:ext cx="4724400" cy="996950"/>
            <a:chOff x="1296" y="1824"/>
            <a:chExt cx="2976" cy="628"/>
          </a:xfrm>
        </p:grpSpPr>
        <p:sp>
          <p:nvSpPr>
            <p:cNvPr id="2062" name="AutoShape 52"/>
            <p:cNvSpPr/>
            <p:nvPr/>
          </p:nvSpPr>
          <p:spPr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42A693">
                    <a:alpha val="100000"/>
                  </a:srgbClr>
                </a:gs>
                <a:gs pos="50000">
                  <a:srgbClr val="D7ECE8">
                    <a:alpha val="100000"/>
                  </a:srgbClr>
                </a:gs>
                <a:gs pos="100000">
                  <a:srgbClr val="42A693"/>
                </a:gs>
              </a:gsLst>
              <a:lin ang="5400000"/>
            </a:gradFill>
            <a:ln w="127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63" name="AutoShape 53"/>
            <p:cNvSpPr/>
            <p:nvPr/>
          </p:nvSpPr>
          <p:spPr>
            <a:xfrm>
              <a:off x="1296" y="1824"/>
              <a:ext cx="432" cy="432"/>
            </a:xfrm>
            <a:prstGeom prst="diamond">
              <a:avLst/>
            </a:prstGeom>
            <a:solidFill>
              <a:srgbClr val="42A693"/>
            </a:solidFill>
            <a:ln w="25400" cap="flat" cmpd="sng">
              <a:solidFill>
                <a:srgbClr val="FFFF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64" name="Text Box 54"/>
            <p:cNvSpPr/>
            <p:nvPr/>
          </p:nvSpPr>
          <p:spPr>
            <a:xfrm>
              <a:off x="1678" y="1934"/>
              <a:ext cx="2164" cy="51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rgbClr val="255321"/>
                  </a:solidFill>
                  <a:ea typeface="楷体" panose="02010609060101010101" charset="-122"/>
                </a:rPr>
                <a:t>面试着装礼仪</a:t>
              </a:r>
              <a:endParaRPr lang="zh-CN" altLang="en-US" sz="2400" b="1">
                <a:solidFill>
                  <a:srgbClr val="255321"/>
                </a:solidFill>
                <a:ea typeface="楷体" panose="02010609060101010101" charset="-122"/>
              </a:endParaRPr>
            </a:p>
            <a:p>
              <a:pPr algn="ctr" eaLnBrk="0" hangingPunct="0"/>
              <a:endParaRPr lang="zh-CN" altLang="en-US" sz="2400" b="1">
                <a:solidFill>
                  <a:srgbClr val="255321"/>
                </a:solidFill>
                <a:ea typeface="楷体" panose="02010609060101010101" charset="-122"/>
              </a:endParaRPr>
            </a:p>
          </p:txBody>
        </p:sp>
        <p:sp>
          <p:nvSpPr>
            <p:cNvPr id="2065" name="Text Box 55"/>
            <p:cNvSpPr/>
            <p:nvPr/>
          </p:nvSpPr>
          <p:spPr>
            <a:xfrm>
              <a:off x="1393" y="1886"/>
              <a:ext cx="22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>
                  <a:solidFill>
                    <a:schemeClr val="bg1"/>
                  </a:solidFill>
                  <a:ea typeface="楷体" panose="02010609060101010101" charset="-122"/>
                </a:rPr>
                <a:t>2</a:t>
              </a:r>
              <a:endParaRPr lang="en-US" altLang="zh-CN" sz="2400">
                <a:solidFill>
                  <a:schemeClr val="bg1"/>
                </a:solidFill>
                <a:ea typeface="楷体" panose="02010609060101010101" charset="-122"/>
              </a:endParaRPr>
            </a:p>
          </p:txBody>
        </p:sp>
      </p:grpSp>
      <p:grpSp>
        <p:nvGrpSpPr>
          <p:cNvPr id="2066" name="组合 2065"/>
          <p:cNvGrpSpPr/>
          <p:nvPr/>
        </p:nvGrpSpPr>
        <p:grpSpPr>
          <a:xfrm>
            <a:off x="2195513" y="3284538"/>
            <a:ext cx="4724400" cy="685800"/>
            <a:chOff x="1296" y="1824"/>
            <a:chExt cx="2976" cy="432"/>
          </a:xfrm>
        </p:grpSpPr>
        <p:sp>
          <p:nvSpPr>
            <p:cNvPr id="2067" name="AutoShape 57"/>
            <p:cNvSpPr/>
            <p:nvPr/>
          </p:nvSpPr>
          <p:spPr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91CB65">
                    <a:alpha val="100000"/>
                  </a:srgbClr>
                </a:gs>
                <a:gs pos="50000">
                  <a:srgbClr val="E8F4DE">
                    <a:alpha val="100000"/>
                  </a:srgbClr>
                </a:gs>
                <a:gs pos="100000">
                  <a:srgbClr val="91CB65"/>
                </a:gs>
              </a:gsLst>
              <a:lin ang="5400000"/>
            </a:gradFill>
            <a:ln w="127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68" name="AutoShape 58"/>
            <p:cNvSpPr/>
            <p:nvPr/>
          </p:nvSpPr>
          <p:spPr>
            <a:xfrm>
              <a:off x="1296" y="1824"/>
              <a:ext cx="432" cy="432"/>
            </a:xfrm>
            <a:prstGeom prst="diamond">
              <a:avLst/>
            </a:prstGeom>
            <a:solidFill>
              <a:srgbClr val="91CB65"/>
            </a:solidFill>
            <a:ln w="25400" cap="flat" cmpd="sng">
              <a:solidFill>
                <a:srgbClr val="FFFF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69" name="Text Box 59"/>
            <p:cNvSpPr/>
            <p:nvPr/>
          </p:nvSpPr>
          <p:spPr>
            <a:xfrm>
              <a:off x="1678" y="1934"/>
              <a:ext cx="216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rgbClr val="255321"/>
                  </a:solidFill>
                  <a:ea typeface="楷体" panose="02010609060101010101" charset="-122"/>
                </a:rPr>
                <a:t>面试礼仪</a:t>
              </a:r>
              <a:endParaRPr lang="zh-CN" altLang="en-US" sz="2400" b="1">
                <a:solidFill>
                  <a:srgbClr val="255321"/>
                </a:solidFill>
                <a:ea typeface="楷体" panose="02010609060101010101" charset="-122"/>
              </a:endParaRPr>
            </a:p>
          </p:txBody>
        </p:sp>
        <p:sp>
          <p:nvSpPr>
            <p:cNvPr id="2070" name="Text Box 60"/>
            <p:cNvSpPr/>
            <p:nvPr/>
          </p:nvSpPr>
          <p:spPr>
            <a:xfrm>
              <a:off x="1393" y="1886"/>
              <a:ext cx="22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>
                  <a:solidFill>
                    <a:schemeClr val="bg1"/>
                  </a:solidFill>
                  <a:ea typeface="楷体" panose="02010609060101010101" charset="-122"/>
                </a:rPr>
                <a:t>3</a:t>
              </a:r>
              <a:endParaRPr lang="en-US" altLang="zh-CN" sz="2400">
                <a:solidFill>
                  <a:schemeClr val="bg1"/>
                </a:solidFill>
                <a:ea typeface="楷体" panose="02010609060101010101" charset="-122"/>
              </a:endParaRPr>
            </a:p>
          </p:txBody>
        </p:sp>
      </p:grpSp>
      <p:grpSp>
        <p:nvGrpSpPr>
          <p:cNvPr id="2071" name="组合 2070"/>
          <p:cNvGrpSpPr/>
          <p:nvPr/>
        </p:nvGrpSpPr>
        <p:grpSpPr>
          <a:xfrm>
            <a:off x="2195513" y="4221163"/>
            <a:ext cx="4724400" cy="685800"/>
            <a:chOff x="1296" y="1824"/>
            <a:chExt cx="2976" cy="432"/>
          </a:xfrm>
        </p:grpSpPr>
        <p:sp>
          <p:nvSpPr>
            <p:cNvPr id="2072" name="AutoShape 62"/>
            <p:cNvSpPr/>
            <p:nvPr/>
          </p:nvSpPr>
          <p:spPr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749BD4">
                    <a:alpha val="100000"/>
                  </a:srgbClr>
                </a:gs>
                <a:gs pos="50000">
                  <a:srgbClr val="E2EAF6">
                    <a:alpha val="100000"/>
                  </a:srgbClr>
                </a:gs>
                <a:gs pos="100000">
                  <a:srgbClr val="749BD4"/>
                </a:gs>
              </a:gsLst>
              <a:lin ang="5400000"/>
            </a:gradFill>
            <a:ln w="127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73" name="AutoShape 63"/>
            <p:cNvSpPr/>
            <p:nvPr/>
          </p:nvSpPr>
          <p:spPr>
            <a:xfrm>
              <a:off x="1296" y="1824"/>
              <a:ext cx="432" cy="432"/>
            </a:xfrm>
            <a:prstGeom prst="diamond">
              <a:avLst/>
            </a:prstGeom>
            <a:solidFill>
              <a:srgbClr val="749BD4"/>
            </a:solidFill>
            <a:ln w="25400" cap="flat" cmpd="sng">
              <a:solidFill>
                <a:srgbClr val="FFFF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74" name="Text Box 64"/>
            <p:cNvSpPr/>
            <p:nvPr/>
          </p:nvSpPr>
          <p:spPr>
            <a:xfrm>
              <a:off x="1678" y="1934"/>
              <a:ext cx="216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rgbClr val="255321"/>
                  </a:solidFill>
                  <a:ea typeface="楷体" panose="02010609060101010101" charset="-122"/>
                </a:rPr>
                <a:t>面试技巧</a:t>
              </a:r>
              <a:endParaRPr lang="zh-CN" altLang="en-US" sz="2400" b="1">
                <a:solidFill>
                  <a:srgbClr val="255321"/>
                </a:solidFill>
                <a:ea typeface="楷体" panose="02010609060101010101" charset="-122"/>
              </a:endParaRPr>
            </a:p>
          </p:txBody>
        </p:sp>
        <p:sp>
          <p:nvSpPr>
            <p:cNvPr id="2075" name="Text Box 65"/>
            <p:cNvSpPr/>
            <p:nvPr/>
          </p:nvSpPr>
          <p:spPr>
            <a:xfrm>
              <a:off x="1393" y="1886"/>
              <a:ext cx="22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>
                  <a:solidFill>
                    <a:schemeClr val="bg1"/>
                  </a:solidFill>
                  <a:ea typeface="楷体" panose="02010609060101010101" charset="-122"/>
                </a:rPr>
                <a:t>4</a:t>
              </a:r>
              <a:endParaRPr lang="en-US" altLang="zh-CN" sz="2400">
                <a:solidFill>
                  <a:schemeClr val="bg1"/>
                </a:solidFill>
                <a:ea typeface="楷体" panose="02010609060101010101" charset="-122"/>
              </a:endParaRPr>
            </a:p>
          </p:txBody>
        </p:sp>
      </p:grpSp>
      <p:grpSp>
        <p:nvGrpSpPr>
          <p:cNvPr id="2076" name="组合 2075"/>
          <p:cNvGrpSpPr/>
          <p:nvPr/>
        </p:nvGrpSpPr>
        <p:grpSpPr>
          <a:xfrm>
            <a:off x="2195513" y="5084763"/>
            <a:ext cx="4724400" cy="685800"/>
            <a:chOff x="1296" y="1824"/>
            <a:chExt cx="2976" cy="432"/>
          </a:xfrm>
        </p:grpSpPr>
        <p:sp>
          <p:nvSpPr>
            <p:cNvPr id="2077" name="AutoShape 62"/>
            <p:cNvSpPr/>
            <p:nvPr/>
          </p:nvSpPr>
          <p:spPr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749BD4">
                    <a:alpha val="100000"/>
                  </a:srgbClr>
                </a:gs>
                <a:gs pos="50000">
                  <a:srgbClr val="E2EAF6">
                    <a:alpha val="100000"/>
                  </a:srgbClr>
                </a:gs>
                <a:gs pos="100000">
                  <a:srgbClr val="749BD4"/>
                </a:gs>
              </a:gsLst>
              <a:lin ang="5400000"/>
            </a:gradFill>
            <a:ln w="12700" cap="flat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78" name="AutoShape 63"/>
            <p:cNvSpPr/>
            <p:nvPr/>
          </p:nvSpPr>
          <p:spPr>
            <a:xfrm>
              <a:off x="1296" y="1824"/>
              <a:ext cx="432" cy="432"/>
            </a:xfrm>
            <a:prstGeom prst="diamond">
              <a:avLst/>
            </a:prstGeom>
            <a:solidFill>
              <a:srgbClr val="749BD4"/>
            </a:solidFill>
            <a:ln w="25400" cap="flat" cmpd="sng">
              <a:solidFill>
                <a:srgbClr val="FFFF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r"/>
              <a:endParaRPr>
                <a:ea typeface="楷体" panose="02010609060101010101" charset="-122"/>
              </a:endParaRPr>
            </a:p>
          </p:txBody>
        </p:sp>
        <p:sp>
          <p:nvSpPr>
            <p:cNvPr id="2079" name="Text Box 64"/>
            <p:cNvSpPr/>
            <p:nvPr/>
          </p:nvSpPr>
          <p:spPr>
            <a:xfrm>
              <a:off x="1678" y="1934"/>
              <a:ext cx="216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rgbClr val="255321"/>
                  </a:solidFill>
                  <a:ea typeface="楷体" panose="02010609060101010101" charset="-122"/>
                </a:rPr>
                <a:t>如何回答面试的问题</a:t>
              </a:r>
              <a:endParaRPr lang="zh-CN" altLang="en-US" sz="2400" b="1">
                <a:solidFill>
                  <a:srgbClr val="255321"/>
                </a:solidFill>
                <a:ea typeface="楷体" panose="02010609060101010101" charset="-122"/>
              </a:endParaRPr>
            </a:p>
          </p:txBody>
        </p:sp>
        <p:sp>
          <p:nvSpPr>
            <p:cNvPr id="2080" name="Text Box 65"/>
            <p:cNvSpPr/>
            <p:nvPr/>
          </p:nvSpPr>
          <p:spPr>
            <a:xfrm>
              <a:off x="1393" y="1886"/>
              <a:ext cx="22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400">
                  <a:solidFill>
                    <a:schemeClr val="bg1"/>
                  </a:solidFill>
                  <a:ea typeface="楷体" panose="02010609060101010101" charset="-122"/>
                </a:rPr>
                <a:t>5</a:t>
              </a:r>
              <a:endParaRPr lang="en-US" altLang="zh-CN" sz="2400">
                <a:solidFill>
                  <a:schemeClr val="bg1"/>
                </a:solidFill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3" name="图片 1" descr="360截图20201017120237754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5700" y="-1587"/>
            <a:ext cx="1612900" cy="7127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84" name="文本框 2"/>
          <p:cNvSpPr/>
          <p:nvPr/>
        </p:nvSpPr>
        <p:spPr>
          <a:xfrm>
            <a:off x="3819525" y="6518275"/>
            <a:ext cx="12890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baseline="0">
                <a:solidFill>
                  <a:schemeClr val="bg1"/>
                </a:solidFill>
                <a:ea typeface="宋体" panose="02010600030101010101" pitchFamily="2" charset="-122"/>
              </a:rPr>
              <a:t>精品资料</a:t>
            </a:r>
            <a:endParaRPr lang="zh-CN" altLang="en-US" baseline="0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pic>
        <p:nvPicPr>
          <p:cNvPr id="2085" name="图片 1" descr="E:\背景图片\艺术\12.jpg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637" y="-12700"/>
            <a:ext cx="9183687" cy="6883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8" name="内容占位符 2"/>
          <p:cNvSpPr>
            <a:spLocks noGrp="1"/>
          </p:cNvSpPr>
          <p:nvPr>
            <p:ph idx="4294967295"/>
          </p:nvPr>
        </p:nvSpPr>
        <p:spPr>
          <a:xfrm>
            <a:off x="457200" y="755650"/>
            <a:ext cx="8229600" cy="4525963"/>
          </a:xfrm>
        </p:spPr>
        <p:txBody>
          <a:bodyPr anchor="t" anchorCtr="0"/>
          <a:lstStyle/>
          <a:p>
            <a:pPr eaLnBrk="1" hangingPunct="1">
              <a:buClrTx/>
              <a:buFontTx/>
              <a:buNone/>
            </a:pPr>
            <a:endParaRPr lang="zh-CN" altLang="en-US" b="0" baseline="0"/>
          </a:p>
          <a:p>
            <a:pPr eaLnBrk="1" hangingPunct="1">
              <a:buClrTx/>
              <a:buFontTx/>
              <a:buChar char="•"/>
            </a:pPr>
            <a:r>
              <a:rPr lang="zh-CN" altLang="en-US" b="0" baseline="0"/>
              <a:t>你怎么称呼老师？</a:t>
            </a:r>
            <a:endParaRPr lang="zh-CN" altLang="en-US" b="0" baseline="0"/>
          </a:p>
          <a:p>
            <a:pPr eaLnBrk="1" hangingPunct="1">
              <a:buClrTx/>
              <a:buFontTx/>
              <a:buChar char="•"/>
            </a:pPr>
            <a:r>
              <a:rPr lang="zh-CN" altLang="en-US" b="0" baseline="0"/>
              <a:t>如果老师最后没有总结一节课的重点的难点，你是否会认为老师的教学方法需要改进？</a:t>
            </a:r>
            <a:endParaRPr lang="zh-CN" altLang="en-US" b="0" baseline="0"/>
          </a:p>
          <a:p>
            <a:pPr eaLnBrk="1" hangingPunct="1">
              <a:buClrTx/>
              <a:buFontTx/>
              <a:buChar char="•"/>
            </a:pPr>
            <a:r>
              <a:rPr lang="zh-CN" altLang="en-US" b="0" baseline="0"/>
              <a:t>你所经历的课堂，是讲座式还是讨论式？</a:t>
            </a:r>
            <a:endParaRPr lang="zh-CN" altLang="en-US" b="0" baseline="0"/>
          </a:p>
          <a:p>
            <a:pPr eaLnBrk="1" hangingPunct="1">
              <a:buClrTx/>
              <a:buFontTx/>
              <a:buChar char="•"/>
            </a:pPr>
            <a:r>
              <a:rPr lang="zh-CN" altLang="en-US" b="0" baseline="0"/>
              <a:t>教师的教鞭</a:t>
            </a:r>
            <a:endParaRPr lang="zh-CN" altLang="en-US" b="0" baseline="0"/>
          </a:p>
          <a:p>
            <a:pPr eaLnBrk="1" hangingPunct="1">
              <a:buClrTx/>
              <a:buFontTx/>
              <a:buChar char="•"/>
            </a:pPr>
            <a:r>
              <a:rPr lang="zh-CN" altLang="en-US" b="0" baseline="0"/>
              <a:t>“不怕太阳晒，也不怕那风雨狂，只怕先生骂我笨，没有学问无颜见爹娘 ……”</a:t>
            </a:r>
            <a:endParaRPr lang="zh-CN" altLang="en-US" b="0" baseline="0"/>
          </a:p>
          <a:p>
            <a:pPr eaLnBrk="1" hangingPunct="1">
              <a:buClrTx/>
              <a:buFontTx/>
              <a:buChar char="•"/>
            </a:pPr>
            <a:r>
              <a:rPr lang="zh-CN" altLang="en-US" b="0" baseline="0"/>
              <a:t>“太阳当空照，花儿对我笑，小鸟说早早早……”</a:t>
            </a:r>
            <a:endParaRPr lang="zh-CN" altLang="en-US" b="0" baseline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1" name="图片 1" descr="360截图20201017120237754_副本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5700" y="-1587"/>
            <a:ext cx="1612900" cy="7127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92" name="文本框 2"/>
          <p:cNvSpPr/>
          <p:nvPr/>
        </p:nvSpPr>
        <p:spPr>
          <a:xfrm>
            <a:off x="3819525" y="6518275"/>
            <a:ext cx="12890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ea typeface="楷体" panose="02010609060101010101" charset="-122"/>
              </a:rPr>
              <a:t>精品资料</a:t>
            </a:r>
            <a:endParaRPr lang="zh-CN" altLang="en-US">
              <a:solidFill>
                <a:schemeClr val="bg1"/>
              </a:solidFill>
              <a:ea typeface="楷体" panose="02010609060101010101" charset="-122"/>
            </a:endParaRPr>
          </a:p>
        </p:txBody>
      </p:sp>
      <p:pic>
        <p:nvPicPr>
          <p:cNvPr id="2093" name="图片 1" descr="E:\背景图片\艺术\12.jpg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637" y="-12700"/>
            <a:ext cx="9183687" cy="6883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6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096" name="内容占位符 2"/>
          <p:cNvSpPr/>
          <p:nvPr>
            <p:ph idx="4294967295"/>
          </p:nvPr>
        </p:nvSpPr>
        <p:spPr>
          <a:xfrm>
            <a:off x="457200" y="755650"/>
            <a:ext cx="8229600" cy="4525963"/>
          </a:xfrm>
        </p:spPr>
        <p:txBody>
          <a:bodyPr anchor="t" anchorCtr="0"/>
          <a:lstStyle/>
          <a:p>
            <a:pPr eaLnBrk="1" hangingPunct="1">
              <a:buClrTx/>
              <a:buFontTx/>
              <a:buNone/>
            </a:pPr>
            <a:endParaRPr lang="zh-CN" altLang="en-US" b="0">
              <a:ea typeface="楷体" panose="02010609060101010101" charset="-122"/>
            </a:endParaRPr>
          </a:p>
          <a:p>
            <a:pPr eaLnBrk="1" hangingPunct="1">
              <a:buClrTx/>
              <a:buFontTx/>
              <a:buChar char="•"/>
            </a:pPr>
            <a:r>
              <a:rPr lang="zh-CN" altLang="en-US" b="0">
                <a:ea typeface="楷体" panose="02010609060101010101" charset="-122"/>
              </a:rPr>
              <a:t>你怎么称呼老师？</a:t>
            </a:r>
            <a:endParaRPr lang="zh-CN" altLang="en-US" b="0">
              <a:ea typeface="楷体" panose="02010609060101010101" charset="-122"/>
            </a:endParaRPr>
          </a:p>
          <a:p>
            <a:pPr eaLnBrk="1" hangingPunct="1">
              <a:buClrTx/>
              <a:buFontTx/>
              <a:buChar char="•"/>
            </a:pPr>
            <a:r>
              <a:rPr lang="zh-CN" altLang="en-US" b="0">
                <a:ea typeface="楷体" panose="02010609060101010101" charset="-122"/>
              </a:rPr>
              <a:t>如果老师最后没有总结一节课的重点的难点，你是否会认为老师的教学方法需要改进？</a:t>
            </a:r>
            <a:endParaRPr lang="zh-CN" altLang="en-US" b="0">
              <a:ea typeface="楷体" panose="02010609060101010101" charset="-122"/>
            </a:endParaRPr>
          </a:p>
          <a:p>
            <a:pPr eaLnBrk="1" hangingPunct="1">
              <a:buClrTx/>
              <a:buFontTx/>
              <a:buChar char="•"/>
            </a:pPr>
            <a:r>
              <a:rPr lang="zh-CN" altLang="en-US" b="0">
                <a:ea typeface="楷体" panose="02010609060101010101" charset="-122"/>
              </a:rPr>
              <a:t>你所经历的课堂，是讲座式还是讨论式？</a:t>
            </a:r>
            <a:endParaRPr lang="zh-CN" altLang="en-US" b="0">
              <a:ea typeface="楷体" panose="02010609060101010101" charset="-122"/>
            </a:endParaRPr>
          </a:p>
          <a:p>
            <a:pPr eaLnBrk="1" hangingPunct="1">
              <a:buClrTx/>
              <a:buFontTx/>
              <a:buChar char="•"/>
            </a:pPr>
            <a:r>
              <a:rPr lang="zh-CN" altLang="en-US" b="0">
                <a:ea typeface="楷体" panose="02010609060101010101" charset="-122"/>
              </a:rPr>
              <a:t>教师的教鞭</a:t>
            </a:r>
            <a:endParaRPr lang="zh-CN" altLang="en-US" b="0">
              <a:ea typeface="楷体" panose="02010609060101010101" charset="-122"/>
            </a:endParaRPr>
          </a:p>
          <a:p>
            <a:pPr eaLnBrk="1" hangingPunct="1">
              <a:buClrTx/>
              <a:buFontTx/>
              <a:buChar char="•"/>
            </a:pPr>
            <a:r>
              <a:rPr lang="zh-CN" altLang="en-US" b="0">
                <a:ea typeface="楷体" panose="02010609060101010101" charset="-122"/>
              </a:rPr>
              <a:t>“不怕太阳晒，也不怕那风雨狂，只怕先生骂我笨，没有学问无颜见爹娘 ……”</a:t>
            </a:r>
            <a:endParaRPr lang="zh-CN" altLang="en-US" b="0">
              <a:ea typeface="楷体" panose="02010609060101010101" charset="-122"/>
            </a:endParaRPr>
          </a:p>
          <a:p>
            <a:pPr eaLnBrk="1" hangingPunct="1">
              <a:buClrTx/>
              <a:buFontTx/>
              <a:buChar char="•"/>
            </a:pPr>
            <a:r>
              <a:rPr lang="zh-CN" altLang="en-US" b="0">
                <a:ea typeface="楷体" panose="02010609060101010101" charset="-122"/>
              </a:rPr>
              <a:t>“太阳当空照，花儿对我笑，小鸟说早早早……”</a:t>
            </a:r>
            <a:endParaRPr lang="zh-CN" altLang="en-US" b="0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7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099" name="日期占位符 3"/>
          <p:cNvSpPr/>
          <p:nvPr/>
        </p:nvSpPr>
        <p:spPr>
          <a:xfrm>
            <a:off x="5905500" y="653415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endParaRPr sz="1000" b="1">
              <a:solidFill>
                <a:srgbClr val="5F5F5F"/>
              </a:solidFill>
              <a:latin typeface="Verdana"/>
              <a:ea typeface="楷体" panose="02010609060101010101" charset="-122"/>
            </a:endParaRPr>
          </a:p>
        </p:txBody>
      </p:sp>
      <p:sp>
        <p:nvSpPr>
          <p:cNvPr id="2100" name="页脚占位符 4"/>
          <p:cNvSpPr/>
          <p:nvPr/>
        </p:nvSpPr>
        <p:spPr>
          <a:xfrm>
            <a:off x="6057900" y="6467475"/>
            <a:ext cx="2895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i="1">
                <a:solidFill>
                  <a:schemeClr val="tx2"/>
                </a:solidFill>
                <a:ea typeface="楷体" panose="02010609060101010101" charset="-122"/>
              </a:rPr>
              <a:t>LOGO</a:t>
            </a:r>
            <a:endParaRPr lang="en-US" altLang="zh-CN" sz="2000" b="1" i="1">
              <a:solidFill>
                <a:schemeClr val="tx2"/>
              </a:solidFill>
              <a:ea typeface="楷体" panose="02010609060101010101" charset="-122"/>
            </a:endParaRPr>
          </a:p>
        </p:txBody>
      </p:sp>
      <p:sp>
        <p:nvSpPr>
          <p:cNvPr id="2101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ea typeface="楷体" panose="02010609060101010101" charset="-122"/>
              </a:rPr>
              <a:t>面试前的准备礼仪</a:t>
            </a:r>
            <a:r>
              <a:rPr lang="zh-CN" altLang="en-US">
                <a:ea typeface="楷体" panose="02010609060101010101" charset="-122"/>
              </a:rPr>
              <a:t> </a:t>
            </a:r>
            <a:endParaRPr lang="zh-CN" altLang="en-US">
              <a:ea typeface="楷体" panose="02010609060101010101" charset="-122"/>
            </a:endParaRPr>
          </a:p>
        </p:txBody>
      </p:sp>
      <p:sp>
        <p:nvSpPr>
          <p:cNvPr id="2102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1</a:t>
            </a:r>
            <a:r>
              <a:rPr lang="zh-CN" altLang="en-US" sz="3200">
                <a:latin typeface="楷体_GB2312" pitchFamily="49" charset="-122"/>
                <a:ea typeface="楷体" panose="02010609060101010101" charset="-122"/>
              </a:rPr>
              <a:t>、确定3</a:t>
            </a: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W</a:t>
            </a:r>
            <a:endParaRPr lang="zh-CN" altLang="en-US" sz="3200">
              <a:latin typeface="楷体_GB2312" pitchFamily="49" charset="-122"/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  明确面试前的三要素--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When (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时间)、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Where（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地点）、 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Who(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联系人）：一般情况下，招聘单位会采取电话通知的方式。您这时可得竖起耳朵仔细听。万一没听清，千万别客气，赶紧问。对于一些大公司，您最好记住联系人。不要以为只有人事部负责招聘，在大公司里有时人事部根本不参与面试、招聘，只是到最后才介入办理录用手续。 关于地点，若不熟悉，最好先跑去查看查看地形。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8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05" name="日期占位符 3"/>
          <p:cNvSpPr/>
          <p:nvPr/>
        </p:nvSpPr>
        <p:spPr>
          <a:xfrm>
            <a:off x="5905500" y="653415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endParaRPr sz="1000" b="1">
              <a:solidFill>
                <a:srgbClr val="5F5F5F"/>
              </a:solidFill>
              <a:latin typeface="Verdana"/>
              <a:ea typeface="楷体" panose="02010609060101010101" charset="-122"/>
            </a:endParaRPr>
          </a:p>
        </p:txBody>
      </p:sp>
      <p:sp>
        <p:nvSpPr>
          <p:cNvPr id="2106" name="页脚占位符 4"/>
          <p:cNvSpPr/>
          <p:nvPr/>
        </p:nvSpPr>
        <p:spPr>
          <a:xfrm>
            <a:off x="6057900" y="6467475"/>
            <a:ext cx="2895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i="1">
                <a:solidFill>
                  <a:schemeClr val="tx2"/>
                </a:solidFill>
                <a:ea typeface="楷体" panose="02010609060101010101" charset="-122"/>
              </a:rPr>
              <a:t>LOGO</a:t>
            </a:r>
            <a:endParaRPr lang="en-US" altLang="zh-CN" sz="2000" b="1" i="1">
              <a:solidFill>
                <a:schemeClr val="tx2"/>
              </a:solidFill>
              <a:ea typeface="楷体" panose="02010609060101010101" charset="-122"/>
            </a:endParaRPr>
          </a:p>
        </p:txBody>
      </p:sp>
      <p:sp>
        <p:nvSpPr>
          <p:cNvPr id="2107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ea typeface="楷体" panose="02010609060101010101" charset="-122"/>
              </a:rPr>
              <a:t>面试前的准备礼仪</a:t>
            </a:r>
            <a:r>
              <a:rPr lang="zh-CN" altLang="en-US">
                <a:ea typeface="楷体" panose="02010609060101010101" charset="-122"/>
              </a:rPr>
              <a:t> </a:t>
            </a:r>
            <a:endParaRPr lang="zh-CN" altLang="en-US">
              <a:ea typeface="楷体" panose="02010609060101010101" charset="-122"/>
            </a:endParaRPr>
          </a:p>
        </p:txBody>
      </p:sp>
      <p:sp>
        <p:nvSpPr>
          <p:cNvPr id="2108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2</a:t>
            </a:r>
            <a:r>
              <a:rPr lang="zh-CN" altLang="en-US" sz="3200">
                <a:latin typeface="楷体_GB2312" pitchFamily="49" charset="-122"/>
                <a:ea typeface="楷体" panose="02010609060101010101" charset="-122"/>
              </a:rPr>
              <a:t>、知己知彼</a:t>
            </a:r>
            <a:endParaRPr lang="zh-CN" altLang="en-US" sz="3200"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（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1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）知己。了解自己的长处，要明确知道自己的专业特长、个性特点和职业目标；清楚自己的兴趣，研究表明，对自己的工作有兴趣的人，不但能发挥出自己的才能，并能长时间高效地保持工作效率。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（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2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）知彼。事先了解一些企业背景。具体了解的问题可包括：企业所在国家背景、企业所处整体行业情况、企业产品、企业客户群、企业竞争对手、企业热门话题以及企业的组织结构等。若有可能最好再多了解些这个企业老板和部门经理的情况。 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。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9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11" name="日期占位符 3"/>
          <p:cNvSpPr/>
          <p:nvPr/>
        </p:nvSpPr>
        <p:spPr>
          <a:xfrm>
            <a:off x="5905500" y="653415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endParaRPr sz="1000" b="1">
              <a:solidFill>
                <a:srgbClr val="5F5F5F"/>
              </a:solidFill>
              <a:latin typeface="Verdana"/>
              <a:ea typeface="楷体" panose="02010609060101010101" charset="-122"/>
            </a:endParaRPr>
          </a:p>
        </p:txBody>
      </p:sp>
      <p:sp>
        <p:nvSpPr>
          <p:cNvPr id="2112" name="页脚占位符 4"/>
          <p:cNvSpPr/>
          <p:nvPr/>
        </p:nvSpPr>
        <p:spPr>
          <a:xfrm>
            <a:off x="6057900" y="6467475"/>
            <a:ext cx="2895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i="1">
                <a:solidFill>
                  <a:schemeClr val="tx2"/>
                </a:solidFill>
                <a:ea typeface="楷体" panose="02010609060101010101" charset="-122"/>
              </a:rPr>
              <a:t>LOGO</a:t>
            </a:r>
            <a:endParaRPr lang="en-US" altLang="zh-CN" sz="2000" b="1" i="1">
              <a:solidFill>
                <a:schemeClr val="tx2"/>
              </a:solidFill>
              <a:ea typeface="楷体" panose="02010609060101010101" charset="-122"/>
            </a:endParaRPr>
          </a:p>
        </p:txBody>
      </p:sp>
      <p:sp>
        <p:nvSpPr>
          <p:cNvPr id="2113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ea typeface="楷体" panose="02010609060101010101" charset="-122"/>
              </a:rPr>
              <a:t>面试前的准备礼仪</a:t>
            </a:r>
            <a:r>
              <a:rPr lang="zh-CN" altLang="en-US">
                <a:ea typeface="楷体" panose="02010609060101010101" charset="-122"/>
              </a:rPr>
              <a:t> </a:t>
            </a:r>
            <a:endParaRPr lang="zh-CN" altLang="en-US">
              <a:ea typeface="楷体" panose="02010609060101010101" charset="-122"/>
            </a:endParaRPr>
          </a:p>
        </p:txBody>
      </p:sp>
      <p:sp>
        <p:nvSpPr>
          <p:cNvPr id="2114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3</a:t>
            </a:r>
            <a:r>
              <a:rPr lang="zh-CN" altLang="en-US" sz="3200">
                <a:latin typeface="楷体_GB2312" pitchFamily="49" charset="-122"/>
                <a:ea typeface="楷体" panose="02010609060101010101" charset="-122"/>
              </a:rPr>
              <a:t>、面试中可能出现的问题准备</a:t>
            </a:r>
            <a:endParaRPr lang="zh-CN" altLang="en-US" sz="3200">
              <a:latin typeface="楷体_GB2312" pitchFamily="49" charset="-122"/>
              <a:ea typeface="楷体" panose="02010609060101010101" charset="-122"/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  仔细考虑： 他们会问我些什么呢？想对策--迎战 我想了解些什么呢？找问题---挑战 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4</a:t>
            </a:r>
            <a:r>
              <a:rPr lang="zh-CN" altLang="en-US" sz="3200">
                <a:latin typeface="楷体_GB2312" pitchFamily="49" charset="-122"/>
                <a:ea typeface="楷体" panose="02010609060101010101" charset="-122"/>
              </a:rPr>
              <a:t>、模拟面试练习</a:t>
            </a:r>
            <a:r>
              <a:rPr lang="zh-CN" altLang="en-US">
                <a:latin typeface="楷体_GB2312" pitchFamily="49" charset="-122"/>
                <a:ea typeface="楷体" panose="02010609060101010101" charset="-122"/>
              </a:rPr>
              <a:t> </a:t>
            </a:r>
            <a:r>
              <a:rPr lang="zh-CN" altLang="en-US" b="0">
                <a:solidFill>
                  <a:srgbClr val="FFFFFF"/>
                </a:solidFill>
                <a:latin typeface="楷体_GB2312" pitchFamily="49" charset="-122"/>
                <a:ea typeface="楷体" panose="02010609060101010101" charset="-122"/>
              </a:rPr>
              <a:t>国企的招聘中也许没必要，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您若要应聘大型企业或上市企业，模拟面试练习至关重要。而在校应争取各种锻炼的机会。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5</a:t>
            </a:r>
            <a:r>
              <a:rPr lang="zh-CN" altLang="en-US" sz="3200">
                <a:latin typeface="楷体_GB2312" pitchFamily="49" charset="-122"/>
                <a:ea typeface="楷体" panose="02010609060101010101" charset="-122"/>
              </a:rPr>
              <a:t>、带好个人简历</a:t>
            </a:r>
            <a:endParaRPr lang="zh-CN" altLang="en-US" sz="3200">
              <a:latin typeface="楷体_GB2312" pitchFamily="49" charset="-122"/>
              <a:ea typeface="楷体" panose="02010609060101010101" charset="-122"/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  个人简历是求职者给招聘单位的一份简要介绍，包含自己的基本信息、自我评价、实习经历、获奖情况、联系方式等，个人简历对于获得面试机会至关重要。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10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17" name="日期占位符 3"/>
          <p:cNvSpPr/>
          <p:nvPr/>
        </p:nvSpPr>
        <p:spPr>
          <a:xfrm>
            <a:off x="5905500" y="653415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endParaRPr sz="1000" b="1">
              <a:solidFill>
                <a:srgbClr val="5F5F5F"/>
              </a:solidFill>
              <a:latin typeface="Verdana"/>
              <a:ea typeface="楷体" panose="02010609060101010101" charset="-122"/>
            </a:endParaRPr>
          </a:p>
        </p:txBody>
      </p:sp>
      <p:sp>
        <p:nvSpPr>
          <p:cNvPr id="2118" name="页脚占位符 4"/>
          <p:cNvSpPr/>
          <p:nvPr/>
        </p:nvSpPr>
        <p:spPr>
          <a:xfrm>
            <a:off x="6057900" y="6467475"/>
            <a:ext cx="2895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i="1">
                <a:solidFill>
                  <a:schemeClr val="tx2"/>
                </a:solidFill>
                <a:ea typeface="楷体" panose="02010609060101010101" charset="-122"/>
              </a:rPr>
              <a:t>LOGO</a:t>
            </a:r>
            <a:endParaRPr lang="en-US" altLang="zh-CN" sz="2000" b="1" i="1">
              <a:solidFill>
                <a:schemeClr val="tx2"/>
              </a:solidFill>
              <a:ea typeface="楷体" panose="02010609060101010101" charset="-122"/>
            </a:endParaRPr>
          </a:p>
        </p:txBody>
      </p:sp>
      <p:sp>
        <p:nvSpPr>
          <p:cNvPr id="2119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ea typeface="楷体" panose="02010609060101010101" charset="-122"/>
              </a:rPr>
              <a:t>面试前的准备礼仪</a:t>
            </a:r>
            <a:r>
              <a:rPr lang="zh-CN" altLang="en-US">
                <a:ea typeface="楷体" panose="02010609060101010101" charset="-122"/>
              </a:rPr>
              <a:t> </a:t>
            </a:r>
            <a:endParaRPr lang="zh-CN" altLang="en-US">
              <a:ea typeface="楷体" panose="02010609060101010101" charset="-122"/>
            </a:endParaRPr>
          </a:p>
        </p:txBody>
      </p:sp>
      <p:sp>
        <p:nvSpPr>
          <p:cNvPr id="2120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>
              <a:buClr>
                <a:schemeClr val="tx1"/>
              </a:buClr>
            </a:pPr>
            <a:r>
              <a:rPr lang="en-US" altLang="zh-CN" sz="3200">
                <a:latin typeface="楷体_GB2312" pitchFamily="49" charset="-122"/>
                <a:ea typeface="楷体" panose="02010609060101010101" charset="-122"/>
              </a:rPr>
              <a:t>6</a:t>
            </a:r>
            <a:r>
              <a:rPr lang="zh-CN" altLang="en-US" sz="3200">
                <a:latin typeface="楷体_GB2312" pitchFamily="49" charset="-122"/>
                <a:ea typeface="楷体" panose="02010609060101010101" charset="-122"/>
              </a:rPr>
              <a:t>、心理准备 </a:t>
            </a:r>
            <a:endParaRPr lang="zh-CN" altLang="en-US" sz="3200">
              <a:latin typeface="楷体_GB2312" pitchFamily="49" charset="-122"/>
              <a:ea typeface="楷体" panose="02010609060101010101" charset="-122"/>
            </a:endParaRPr>
          </a:p>
          <a:p>
            <a:pPr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（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1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）积极进取的心态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（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2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）充满自信的心态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（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3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）双向选择的心态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>
              <a:buClr>
                <a:schemeClr val="tx1"/>
              </a:buClr>
              <a:buNone/>
            </a:pP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（</a:t>
            </a:r>
            <a:r>
              <a:rPr lang="en-US" altLang="zh-CN" b="0">
                <a:latin typeface="楷体_GB2312" pitchFamily="49" charset="-122"/>
                <a:ea typeface="楷体" panose="02010609060101010101" charset="-122"/>
              </a:rPr>
              <a:t>4</a:t>
            </a:r>
            <a:r>
              <a:rPr lang="zh-CN" altLang="en-US" b="0">
                <a:latin typeface="楷体_GB2312" pitchFamily="49" charset="-122"/>
                <a:ea typeface="楷体" panose="02010609060101010101" charset="-122"/>
              </a:rPr>
              <a:t>）不怕失败的心态</a:t>
            </a: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  <a:buNone/>
            </a:pPr>
            <a:endParaRPr lang="zh-CN" altLang="en-US" b="0">
              <a:latin typeface="楷体_GB2312" pitchFamily="49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11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23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ea typeface="楷体" panose="02010609060101010101" charset="-122"/>
              </a:rPr>
              <a:t>面试着装礼仪</a:t>
            </a:r>
            <a:r>
              <a:rPr lang="zh-CN" altLang="en-US">
                <a:ea typeface="楷体" panose="02010609060101010101" charset="-122"/>
              </a:rPr>
              <a:t> </a:t>
            </a:r>
            <a:endParaRPr lang="zh-CN" altLang="en-US">
              <a:ea typeface="楷体" panose="02010609060101010101" charset="-122"/>
            </a:endParaRPr>
          </a:p>
        </p:txBody>
      </p:sp>
      <p:sp>
        <p:nvSpPr>
          <p:cNvPr id="2124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zh-CN" altLang="en-US" sz="3200" u="sng">
                <a:ea typeface="楷体" panose="02010609060101010101" charset="-122"/>
              </a:rPr>
              <a:t>重要性</a:t>
            </a:r>
            <a:endParaRPr lang="zh-CN" altLang="en-US" sz="3200" u="sng"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  <a:buNone/>
            </a:pPr>
            <a:br>
              <a:rPr lang="zh-CN" altLang="en-US">
                <a:ea typeface="楷体" panose="02010609060101010101" charset="-122"/>
              </a:rPr>
            </a:br>
            <a:r>
              <a:rPr lang="zh-CN" altLang="en-US">
                <a:ea typeface="楷体" panose="02010609060101010101" charset="-122"/>
              </a:rPr>
              <a:t>     </a:t>
            </a:r>
            <a:r>
              <a:rPr lang="zh-CN" altLang="en-US">
                <a:latin typeface="楷体_GB2312" pitchFamily="49" charset="-122"/>
                <a:ea typeface="楷体" panose="02010609060101010101" charset="-122"/>
              </a:rPr>
              <a:t>当你敲门以后，面试官第一眼看到的就是你的仪容打扮，第一印象都是十分重要的。当你在跟别人见面的时候，前</a:t>
            </a:r>
            <a:r>
              <a:rPr lang="en-US" altLang="zh-CN">
                <a:solidFill>
                  <a:srgbClr val="CC3300"/>
                </a:solidFill>
                <a:latin typeface="楷体_GB2312" pitchFamily="49" charset="-122"/>
                <a:ea typeface="楷体" panose="02010609060101010101" charset="-122"/>
              </a:rPr>
              <a:t>30</a:t>
            </a:r>
            <a:r>
              <a:rPr lang="zh-CN" altLang="en-US">
                <a:solidFill>
                  <a:srgbClr val="CC3300"/>
                </a:solidFill>
                <a:latin typeface="楷体_GB2312" pitchFamily="49" charset="-122"/>
                <a:ea typeface="楷体" panose="02010609060101010101" charset="-122"/>
              </a:rPr>
              <a:t>秒</a:t>
            </a:r>
            <a:r>
              <a:rPr lang="zh-CN" altLang="en-US">
                <a:latin typeface="楷体_GB2312" pitchFamily="49" charset="-122"/>
                <a:ea typeface="楷体" panose="02010609060101010101" charset="-122"/>
              </a:rPr>
              <a:t>是非常重要的，这是别人接受你的形象的</a:t>
            </a:r>
            <a:r>
              <a:rPr lang="en-US" altLang="zh-CN">
                <a:solidFill>
                  <a:srgbClr val="CC3300"/>
                </a:solidFill>
                <a:latin typeface="楷体_GB2312" pitchFamily="49" charset="-122"/>
                <a:ea typeface="楷体" panose="02010609060101010101" charset="-122"/>
              </a:rPr>
              <a:t>30</a:t>
            </a:r>
            <a:r>
              <a:rPr lang="zh-CN" altLang="en-US">
                <a:solidFill>
                  <a:srgbClr val="CC3300"/>
                </a:solidFill>
                <a:latin typeface="楷体_GB2312" pitchFamily="49" charset="-122"/>
                <a:ea typeface="楷体" panose="02010609060101010101" charset="-122"/>
              </a:rPr>
              <a:t>秒。</a:t>
            </a:r>
            <a:r>
              <a:rPr lang="zh-CN" altLang="en-US">
                <a:latin typeface="楷体_GB2312" pitchFamily="49" charset="-122"/>
                <a:ea typeface="楷体" panose="02010609060101010101" charset="-122"/>
              </a:rPr>
              <a:t>这其中至少有</a:t>
            </a:r>
            <a:r>
              <a:rPr lang="en-US" altLang="zh-CN">
                <a:solidFill>
                  <a:srgbClr val="CC3300"/>
                </a:solidFill>
                <a:latin typeface="楷体_GB2312" pitchFamily="49" charset="-122"/>
                <a:ea typeface="楷体" panose="02010609060101010101" charset="-122"/>
              </a:rPr>
              <a:t>60%</a:t>
            </a:r>
            <a:r>
              <a:rPr lang="zh-CN" altLang="en-US">
                <a:latin typeface="楷体_GB2312" pitchFamily="49" charset="-122"/>
                <a:ea typeface="楷体" panose="02010609060101010101" charset="-122"/>
              </a:rPr>
              <a:t>来自于考官对于您的穿着和整体的肢体语言</a:t>
            </a:r>
            <a:r>
              <a:rPr lang="en-US" altLang="zh-CN">
                <a:latin typeface="楷体_GB2312" pitchFamily="49" charset="-122"/>
                <a:ea typeface="楷体" panose="02010609060101010101" charset="-122"/>
              </a:rPr>
              <a:t>——</a:t>
            </a:r>
            <a:r>
              <a:rPr lang="zh-CN" altLang="en-US">
                <a:latin typeface="楷体_GB2312" pitchFamily="49" charset="-122"/>
                <a:ea typeface="楷体" panose="02010609060101010101" charset="-122"/>
              </a:rPr>
              <a:t>就是你的穿着，你的打扮，你的造型。</a:t>
            </a:r>
            <a:endParaRPr lang="zh-CN" altLang="en-US">
              <a:latin typeface="楷体_GB2312" pitchFamily="49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>12</a:t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27" name="Rectangle 3"/>
          <p:cNvSpPr/>
          <p:nvPr>
            <p:ph type="subTitle" idx="4294967295"/>
          </p:nvPr>
        </p:nvSpPr>
        <p:spPr>
          <a:xfrm>
            <a:off x="0" y="1412875"/>
            <a:ext cx="5545138" cy="1152525"/>
          </a:xfrm>
        </p:spPr>
        <p:txBody>
          <a:bodyPr wrap="square" lIns="91440" tIns="45720" rIns="91440" bIns="45720" anchor="b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None/>
              <a:defRPr sz="2800" b="1" i="0" u="none">
                <a:solidFill>
                  <a:schemeClr val="tx1"/>
                </a:solidFill>
                <a:latin typeface="Verdana"/>
                <a:ea typeface="Arial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None/>
              <a:defRPr sz="28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4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marL="0" lvl="0" indent="0" algn="r" eaLnBrk="1" hangingPunct="1">
              <a:buClr>
                <a:schemeClr val="tx1"/>
              </a:buClr>
            </a:pPr>
            <a:r>
              <a:rPr lang="zh-CN" altLang="en-US" sz="6000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女生篇</a:t>
            </a:r>
            <a:endParaRPr lang="zh-CN" altLang="en-US" sz="60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pic>
        <p:nvPicPr>
          <p:cNvPr id="2128" name="Picture 4" descr="01doris_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375" y="2565400"/>
            <a:ext cx="3816350" cy="33131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13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31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个细节</a:t>
            </a:r>
            <a:r>
              <a:rPr lang="zh-CN" altLang="en-US" sz="2800">
                <a:ea typeface="楷体" panose="02010609060101010101" charset="-122"/>
              </a:rPr>
              <a:t> </a:t>
            </a:r>
            <a:endParaRPr lang="zh-CN" altLang="en-US" sz="2800">
              <a:ea typeface="楷体" panose="02010609060101010101" charset="-122"/>
            </a:endParaRPr>
          </a:p>
        </p:txBody>
      </p:sp>
      <p:sp>
        <p:nvSpPr>
          <p:cNvPr id="2132" name="Rectangle 3"/>
          <p:cNvSpPr/>
          <p:nvPr>
            <p:ph type="body" idx="4294967295"/>
          </p:nvPr>
        </p:nvSpPr>
        <p:spPr>
          <a:xfrm>
            <a:off x="5795963" y="765175"/>
            <a:ext cx="2601912" cy="5564188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 sz="2400">
                <a:solidFill>
                  <a:srgbClr val="255321"/>
                </a:solidFill>
                <a:ea typeface="楷体" panose="02010609060101010101" charset="-122"/>
              </a:rPr>
              <a:t>1</a:t>
            </a:r>
            <a:r>
              <a:rPr lang="zh-CN" altLang="en-US" sz="2400">
                <a:solidFill>
                  <a:srgbClr val="255321"/>
                </a:solidFill>
                <a:ea typeface="楷体" panose="02010609060101010101" charset="-122"/>
              </a:rPr>
              <a:t>、剪裁合适、简单大方的套装，比两件式上下身搭配或洋装更能体现庄重感与专业性。而女士下身应以裙装为主，如穿长裤，应选择质料柔软、剪裁合宜的西装裤。</a:t>
            </a:r>
            <a:endParaRPr lang="zh-CN" altLang="en-US" sz="2400">
              <a:solidFill>
                <a:srgbClr val="255321"/>
              </a:solidFill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  <a:buNone/>
            </a:pPr>
            <a:endParaRPr lang="zh-CN" altLang="en-US" sz="2400">
              <a:solidFill>
                <a:srgbClr val="255321"/>
              </a:solidFill>
              <a:ea typeface="楷体" panose="02010609060101010101" charset="-122"/>
            </a:endParaRPr>
          </a:p>
        </p:txBody>
      </p:sp>
      <p:pic>
        <p:nvPicPr>
          <p:cNvPr id="2133" name="Picture 4" descr="s08092304_200809231102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6600" y="2349500"/>
            <a:ext cx="2668588" cy="3671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4" name="Picture 5" descr="s08092308_2008092311114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765175"/>
            <a:ext cx="2808287" cy="35274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14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37" name="Rectangle 3"/>
          <p:cNvSpPr/>
          <p:nvPr>
            <p:ph type="body" idx="4294967295"/>
          </p:nvPr>
        </p:nvSpPr>
        <p:spPr>
          <a:xfrm>
            <a:off x="5292725" y="1066800"/>
            <a:ext cx="3394075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altLang="zh-CN">
                <a:solidFill>
                  <a:srgbClr val="255321"/>
                </a:solidFill>
                <a:ea typeface="楷体" panose="02010609060101010101" charset="-122"/>
              </a:rPr>
              <a:t>2</a:t>
            </a:r>
            <a:r>
              <a:rPr lang="zh-CN" altLang="en-US">
                <a:solidFill>
                  <a:srgbClr val="255321"/>
                </a:solidFill>
                <a:ea typeface="楷体" panose="02010609060101010101" charset="-122"/>
              </a:rPr>
              <a:t>、套装、西装颜色以中性为主，避免夸张、刺眼的颜色。以自己的“肤色属性”为前提</a:t>
            </a:r>
            <a:r>
              <a:rPr lang="en-US" altLang="zh-CN">
                <a:solidFill>
                  <a:srgbClr val="255321"/>
                </a:solidFill>
                <a:ea typeface="楷体" panose="02010609060101010101" charset="-122"/>
              </a:rPr>
              <a:t>(</a:t>
            </a:r>
            <a:r>
              <a:rPr lang="zh-CN" altLang="en-US">
                <a:solidFill>
                  <a:srgbClr val="255321"/>
                </a:solidFill>
                <a:ea typeface="楷体" panose="02010609060101010101" charset="-122"/>
              </a:rPr>
              <a:t>也就是选适合你皮肤色调的色彩</a:t>
            </a:r>
            <a:r>
              <a:rPr lang="en-US" altLang="zh-CN">
                <a:solidFill>
                  <a:srgbClr val="255321"/>
                </a:solidFill>
                <a:ea typeface="楷体" panose="02010609060101010101" charset="-122"/>
              </a:rPr>
              <a:t>)</a:t>
            </a:r>
            <a:r>
              <a:rPr lang="zh-CN" altLang="en-US">
                <a:solidFill>
                  <a:srgbClr val="255321"/>
                </a:solidFill>
                <a:ea typeface="楷体" panose="02010609060101010101" charset="-122"/>
              </a:rPr>
              <a:t>，能让人看到你精力充沛、容光焕发、神采奕奕的清新形象。</a:t>
            </a:r>
            <a:endParaRPr lang="zh-CN" altLang="en-US">
              <a:solidFill>
                <a:srgbClr val="255321"/>
              </a:solidFill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endParaRPr lang="zh-CN" altLang="en-US">
              <a:solidFill>
                <a:srgbClr val="255321"/>
              </a:solidFill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r>
              <a:rPr lang="zh-CN" altLang="en-US">
                <a:ea typeface="楷体" panose="02010609060101010101" charset="-122"/>
              </a:rPr>
              <a:t>　　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38" name="Picture 4" descr="03interview_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6238" y="765175"/>
            <a:ext cx="2303462" cy="2147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9" name="Picture 5" descr="03interview_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6238" y="2781300"/>
            <a:ext cx="2303462" cy="3384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40" name="Picture 9" descr="s08092306_200809231108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850" y="692150"/>
            <a:ext cx="2438400" cy="34559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15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43" name="Rectangle 3"/>
          <p:cNvSpPr/>
          <p:nvPr>
            <p:ph type="body" idx="4294967295"/>
          </p:nvPr>
        </p:nvSpPr>
        <p:spPr>
          <a:xfrm>
            <a:off x="5651500" y="981075"/>
            <a:ext cx="2808288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>
                <a:solidFill>
                  <a:srgbClr val="255321"/>
                </a:solidFill>
                <a:ea typeface="楷体" panose="02010609060101010101" charset="-122"/>
              </a:rPr>
              <a:t>3</a:t>
            </a:r>
            <a:r>
              <a:rPr lang="zh-CN" altLang="en-US">
                <a:solidFill>
                  <a:srgbClr val="255321"/>
                </a:solidFill>
                <a:ea typeface="楷体" panose="02010609060101010101" charset="-122"/>
              </a:rPr>
              <a:t>、避免无袖、露背、迷你裙等性感装束。着这类装会给人一种轻佻、浮燥的感觉，裙长应至少盖住大腿的三分之二。</a:t>
            </a:r>
            <a:endParaRPr lang="zh-CN" altLang="en-US">
              <a:solidFill>
                <a:srgbClr val="255321"/>
              </a:solidFill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  <a:buNone/>
            </a:pP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44" name="Picture 4" descr="03interview_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41438"/>
            <a:ext cx="2987675" cy="4102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45" name="Picture 5" descr="03interview_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19150"/>
            <a:ext cx="2978150" cy="23479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46" name="Picture 6" descr="200706080349416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775" y="1844675"/>
            <a:ext cx="2592388" cy="43910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16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49" name="Rectangle 3"/>
          <p:cNvSpPr/>
          <p:nvPr>
            <p:ph type="body" idx="4294967295"/>
          </p:nvPr>
        </p:nvSpPr>
        <p:spPr>
          <a:xfrm>
            <a:off x="5651500" y="1066800"/>
            <a:ext cx="30353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>
                <a:ea typeface="楷体" panose="02010609060101010101" charset="-122"/>
              </a:rPr>
              <a:t>4</a:t>
            </a:r>
            <a:r>
              <a:rPr lang="zh-CN" altLang="en-US">
                <a:ea typeface="楷体" panose="02010609060101010101" charset="-122"/>
              </a:rPr>
              <a:t>、</a:t>
            </a:r>
            <a:r>
              <a:rPr lang="zh-CN" altLang="en-US" sz="2400">
                <a:ea typeface="楷体" panose="02010609060101010101" charset="-122"/>
              </a:rPr>
              <a:t>不要穿露出脚趾的凉鞋，建议你穿素色素面的一寸半包鞋，自然地抬头挺胸，精神饱满，不卑不亢。</a:t>
            </a:r>
            <a:endParaRPr lang="zh-CN" altLang="en-US" sz="2400">
              <a:ea typeface="楷体" panose="02010609060101010101" charset="-122"/>
            </a:endParaRPr>
          </a:p>
        </p:txBody>
      </p:sp>
      <p:pic>
        <p:nvPicPr>
          <p:cNvPr id="2150" name="Picture 4" descr="03interview_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836613"/>
            <a:ext cx="4983162" cy="16557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1" name="Text Box 7"/>
          <p:cNvSpPr/>
          <p:nvPr/>
        </p:nvSpPr>
        <p:spPr>
          <a:xfrm>
            <a:off x="539750" y="3141663"/>
            <a:ext cx="4618038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endParaRPr>
              <a:ea typeface="楷体" panose="02010609060101010101" charset="-122"/>
            </a:endParaRPr>
          </a:p>
        </p:txBody>
      </p:sp>
      <p:sp>
        <p:nvSpPr>
          <p:cNvPr id="2152" name="Text Box 8"/>
          <p:cNvSpPr/>
          <p:nvPr/>
        </p:nvSpPr>
        <p:spPr>
          <a:xfrm>
            <a:off x="250825" y="2924175"/>
            <a:ext cx="5338763" cy="2379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zh-CN" altLang="en-US" sz="2000" b="1">
                <a:ea typeface="楷体" panose="02010609060101010101" charset="-122"/>
              </a:rPr>
              <a:t>女士如何穿鞋也有学问，总的原则是应和整体相协调，在颜色和款式上与服装相配。面试时，不要穿长而尖的高跟鞋，中跟鞋是最佳选择，既结实又能体现职业女性的尊严。设计新颖的靴子也会显得自信而得体。但穿靴子时，应该注意裙子的下摆要长于靴端。</a:t>
            </a:r>
            <a:endParaRPr lang="zh-CN" altLang="en-US" sz="2000" b="1">
              <a:ea typeface="楷体" panose="02010609060101010101" charset="-122"/>
            </a:endParaRPr>
          </a:p>
          <a:p>
            <a:pPr algn="r">
              <a:spcBef>
                <a:spcPct val="50000"/>
              </a:spcBef>
              <a:buNone/>
            </a:pPr>
            <a:endParaRPr lang="zh-CN" altLang="en-US" sz="2000">
              <a:ea typeface="楷体" panose="02010609060101010101" charset="-122"/>
            </a:endParaRPr>
          </a:p>
        </p:txBody>
      </p:sp>
      <p:pic>
        <p:nvPicPr>
          <p:cNvPr id="2153" name="Picture 9" descr="03interview_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5963" y="3573463"/>
            <a:ext cx="2898775" cy="2495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17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56" name="Rectangle 3"/>
          <p:cNvSpPr/>
          <p:nvPr>
            <p:ph type="body" idx="4294967295"/>
          </p:nvPr>
        </p:nvSpPr>
        <p:spPr>
          <a:xfrm>
            <a:off x="6227763" y="1066800"/>
            <a:ext cx="2459037" cy="5170488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>
                <a:ea typeface="楷体" panose="02010609060101010101" charset="-122"/>
              </a:rPr>
              <a:t>5</a:t>
            </a:r>
            <a:r>
              <a:rPr lang="zh-CN" altLang="en-US">
                <a:ea typeface="楷体" panose="02010609060101010101" charset="-122"/>
              </a:rPr>
              <a:t>、配饰宜简洁高雅。配戴造型过于夸张、会叮当作响的饰品，会给人以庸俗、轻浮的印象。</a:t>
            </a: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57" name="Picture 4" descr="03interview_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404813"/>
            <a:ext cx="2303462" cy="26654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8" name="Picture 5" descr="03interview_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3213100"/>
            <a:ext cx="2112963" cy="1847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9" name="Picture 6" descr="03interview_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750" y="5002213"/>
            <a:ext cx="2112963" cy="18557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60" name="Picture 7" descr="03interview_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500" y="3716338"/>
            <a:ext cx="2478088" cy="2160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61" name="Picture 8" descr="03interview_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2500" y="1700213"/>
            <a:ext cx="2478088" cy="2047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62" name="Text Box 9"/>
          <p:cNvSpPr/>
          <p:nvPr/>
        </p:nvSpPr>
        <p:spPr>
          <a:xfrm>
            <a:off x="3492500" y="5373688"/>
            <a:ext cx="2743200" cy="396875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zh-CN" altLang="en-US" sz="2000" b="1">
                <a:solidFill>
                  <a:srgbClr val="255321"/>
                </a:solidFill>
                <a:ea typeface="楷体" panose="02010609060101010101" charset="-122"/>
              </a:rPr>
              <a:t>配饰太多过于夸张</a:t>
            </a:r>
            <a:endParaRPr lang="zh-CN" altLang="en-US" sz="2000" b="1">
              <a:solidFill>
                <a:srgbClr val="255321"/>
              </a:solidFill>
              <a:ea typeface="楷体" panose="02010609060101010101" charset="-122"/>
            </a:endParaRPr>
          </a:p>
        </p:txBody>
      </p:sp>
      <p:cxnSp>
        <p:nvCxnSpPr>
          <p:cNvPr id="2163" name="Line 10"/>
          <p:cNvCxnSpPr/>
          <p:nvPr/>
        </p:nvCxnSpPr>
        <p:spPr>
          <a:xfrm flipH="1" flipV="1">
            <a:off x="4859338" y="4868863"/>
            <a:ext cx="144462" cy="576262"/>
          </a:xfrm>
          <a:prstGeom prst="line">
            <a:avLst/>
          </a:prstGeom>
          <a:ln w="12700" cap="flat" cmpd="sng">
            <a:solidFill>
              <a:srgbClr val="2A4C41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164" name="Line 11"/>
          <p:cNvCxnSpPr/>
          <p:nvPr/>
        </p:nvCxnSpPr>
        <p:spPr>
          <a:xfrm flipH="1">
            <a:off x="3059113" y="3141663"/>
            <a:ext cx="0" cy="1295400"/>
          </a:xfrm>
          <a:prstGeom prst="line">
            <a:avLst/>
          </a:prstGeom>
          <a:ln w="9525" cap="flat" cmpd="sng">
            <a:solidFill>
              <a:srgbClr val="2A4C41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165" name="Line 12"/>
          <p:cNvCxnSpPr/>
          <p:nvPr/>
        </p:nvCxnSpPr>
        <p:spPr>
          <a:xfrm>
            <a:off x="2700338" y="4437063"/>
            <a:ext cx="358775" cy="0"/>
          </a:xfrm>
          <a:prstGeom prst="line">
            <a:avLst/>
          </a:prstGeom>
          <a:ln w="9525" cap="flat" cmpd="sng">
            <a:solidFill>
              <a:srgbClr val="2A4C41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66" name="Text Box 15"/>
          <p:cNvSpPr/>
          <p:nvPr/>
        </p:nvSpPr>
        <p:spPr>
          <a:xfrm>
            <a:off x="2916238" y="4365625"/>
            <a:ext cx="576262" cy="20129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US" altLang="zh-CN" b="1">
                <a:solidFill>
                  <a:srgbClr val="255321"/>
                </a:solidFill>
                <a:ea typeface="楷体" panose="02010609060101010101" charset="-122"/>
              </a:rPr>
              <a:t>1</a:t>
            </a:r>
            <a:r>
              <a:rPr lang="zh-CN" altLang="en-US" b="1">
                <a:solidFill>
                  <a:srgbClr val="255321"/>
                </a:solidFill>
                <a:ea typeface="楷体" panose="02010609060101010101" charset="-122"/>
              </a:rPr>
              <a:t>条项链较为适合</a:t>
            </a:r>
            <a:endParaRPr lang="zh-CN" altLang="en-US" b="1">
              <a:solidFill>
                <a:srgbClr val="255321"/>
              </a:solidFill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18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69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个细节</a:t>
            </a:r>
            <a:endParaRPr lang="zh-CN" altLang="en-US" sz="2800" b="1">
              <a:solidFill>
                <a:srgbClr val="255321"/>
              </a:solidFill>
              <a:ea typeface="楷体" panose="02010609060101010101" charset="-122"/>
            </a:endParaRPr>
          </a:p>
        </p:txBody>
      </p:sp>
      <p:sp>
        <p:nvSpPr>
          <p:cNvPr id="2170" name="Rectangle 3"/>
          <p:cNvSpPr/>
          <p:nvPr>
            <p:ph type="body" idx="4294967295"/>
          </p:nvPr>
        </p:nvSpPr>
        <p:spPr>
          <a:xfrm>
            <a:off x="5867400" y="549275"/>
            <a:ext cx="2592388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endParaRPr lang="zh-CN" altLang="en-US"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US" altLang="zh-CN">
                <a:ea typeface="楷体" panose="02010609060101010101" charset="-122"/>
              </a:rPr>
              <a:t>6</a:t>
            </a:r>
            <a:r>
              <a:rPr lang="zh-CN" altLang="en-US">
                <a:ea typeface="楷体" panose="02010609060101010101" charset="-122"/>
              </a:rPr>
              <a:t>、保守淡雅的彩妆，勿浓妆艳沫，也不宜脂粉不施。包括头发、指甲、配件等细节都应干净清爽，给人以洗练、爽脆的良好印象。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None/>
            </a:pPr>
            <a:endParaRPr lang="zh-CN" altLang="en-US">
              <a:ea typeface="楷体" panose="0201060906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71" name="Picture 5" descr="Img2466916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484313"/>
            <a:ext cx="5040312" cy="4032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19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74" name="Rectangle 3"/>
          <p:cNvSpPr/>
          <p:nvPr>
            <p:ph type="body" idx="4294967295"/>
          </p:nvPr>
        </p:nvSpPr>
        <p:spPr>
          <a:xfrm>
            <a:off x="5651500" y="1066800"/>
            <a:ext cx="30353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　　</a:t>
            </a:r>
            <a:r>
              <a:rPr lang="en-US" altLang="zh-CN">
                <a:ea typeface="楷体" panose="02010609060101010101" charset="-122"/>
              </a:rPr>
              <a:t>7</a:t>
            </a:r>
            <a:r>
              <a:rPr lang="zh-CN" altLang="en-US">
                <a:ea typeface="楷体" panose="02010609060101010101" charset="-122"/>
              </a:rPr>
              <a:t>、只带一个手提包或公文包，尽量把化妆品、笔、零碎的小东西有条有理地收拾好置于一个包内。手里又提又拿，容易给人凌乱、急燥、办事马虎的感觉。</a:t>
            </a: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75" name="Picture 5" descr="03interview_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1484313"/>
            <a:ext cx="4897437" cy="32400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76" name="Text Box 6"/>
          <p:cNvSpPr/>
          <p:nvPr/>
        </p:nvSpPr>
        <p:spPr>
          <a:xfrm>
            <a:off x="4932363" y="4005263"/>
            <a:ext cx="647700" cy="2227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zh-CN" altLang="en-US" sz="2000" b="1">
                <a:ea typeface="楷体" panose="02010609060101010101" charset="-122"/>
              </a:rPr>
              <a:t>过于幼稚和花俏</a:t>
            </a:r>
            <a:endParaRPr lang="zh-CN" altLang="en-US" sz="2000" b="1">
              <a:ea typeface="楷体" panose="02010609060101010101" charset="-122"/>
            </a:endParaRPr>
          </a:p>
        </p:txBody>
      </p:sp>
      <p:cxnSp>
        <p:nvCxnSpPr>
          <p:cNvPr id="2177" name="Line 7"/>
          <p:cNvCxnSpPr/>
          <p:nvPr/>
        </p:nvCxnSpPr>
        <p:spPr>
          <a:xfrm>
            <a:off x="3851275" y="3644900"/>
            <a:ext cx="1296988" cy="1296988"/>
          </a:xfrm>
          <a:prstGeom prst="line">
            <a:avLst/>
          </a:prstGeom>
          <a:ln w="12700" cap="flat" cmpd="sng">
            <a:solidFill>
              <a:srgbClr val="2A4C41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20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80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    </a:t>
            </a:r>
            <a:r>
              <a:rPr lang="zh-CN" altLang="en-US" sz="3200">
                <a:ea typeface="楷体" panose="02010609060101010101" charset="-122"/>
              </a:rPr>
              <a:t>公文包或手提小包。带一个即可，不要两个都带。在多数面试场合，携带公文包比手提小包体现出更多的权威。你可以把手提包的基本内容放进一个无带小提包，然后把它装进公文包内，但不要装包塞得满满的。如果你个子较矮小，包则不宜过大，这样会极不协调。</a:t>
            </a:r>
            <a:endParaRPr lang="zh-CN" altLang="en-US" sz="3200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21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83" name="Rectangle 2"/>
          <p:cNvSpPr/>
          <p:nvPr>
            <p:ph type="title" idx="4294967295"/>
          </p:nvPr>
        </p:nvSpPr>
        <p:spPr>
          <a:xfrm>
            <a:off x="990600" y="228600"/>
            <a:ext cx="44450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个细节</a:t>
            </a:r>
            <a:endParaRPr lang="zh-CN" altLang="en-US" sz="2800" b="1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184" name="Rectangle 3"/>
          <p:cNvSpPr/>
          <p:nvPr>
            <p:ph type="body" idx="4294967295"/>
          </p:nvPr>
        </p:nvSpPr>
        <p:spPr>
          <a:xfrm>
            <a:off x="468313" y="620713"/>
            <a:ext cx="7786687" cy="309562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  <a:buNone/>
            </a:pPr>
            <a:endParaRPr lang="zh-CN" altLang="en-US" sz="2000">
              <a:solidFill>
                <a:srgbClr val="255321"/>
              </a:solidFill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</a:pPr>
            <a:r>
              <a:rPr lang="en-US" altLang="zh-CN" sz="2000">
                <a:solidFill>
                  <a:srgbClr val="255321"/>
                </a:solidFill>
                <a:ea typeface="楷体" panose="02010609060101010101" charset="-122"/>
              </a:rPr>
              <a:t>8</a:t>
            </a:r>
            <a:r>
              <a:rPr lang="zh-CN" altLang="en-US" sz="2000">
                <a:solidFill>
                  <a:srgbClr val="255321"/>
                </a:solidFill>
                <a:ea typeface="楷体" panose="02010609060101010101" charset="-122"/>
              </a:rPr>
              <a:t>、注重细节，如鞋子是否干净闪亮都是好品味的表现。</a:t>
            </a:r>
            <a:endParaRPr lang="zh-CN" altLang="en-US" sz="2000">
              <a:solidFill>
                <a:srgbClr val="255321"/>
              </a:solidFill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</a:pPr>
            <a:r>
              <a:rPr lang="en-US" altLang="zh-CN" sz="2000">
                <a:solidFill>
                  <a:srgbClr val="255321"/>
                </a:solidFill>
                <a:ea typeface="楷体" panose="02010609060101010101" charset="-122"/>
              </a:rPr>
              <a:t>9</a:t>
            </a:r>
            <a:r>
              <a:rPr lang="zh-CN" altLang="en-US" sz="2000">
                <a:solidFill>
                  <a:srgbClr val="255321"/>
                </a:solidFill>
                <a:ea typeface="楷体" panose="02010609060101010101" charset="-122"/>
              </a:rPr>
              <a:t>、着装是为了表达一种气质，而微笑是自信的第一步，也能为你消除紧张。初次求职或刚出校门，可能羞涩，但却不能邋遢，更不能苦着一张脸。否则你难以给人留下最佳印象，从而争取到工作机会。</a:t>
            </a:r>
            <a:r>
              <a:rPr lang="zh-CN" altLang="en-US">
                <a:ea typeface="楷体" panose="02010609060101010101" charset="-122"/>
              </a:rPr>
              <a:t> </a:t>
            </a: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85" name="Picture 6" descr="Img2466916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538" y="2636838"/>
            <a:ext cx="5903912" cy="3994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22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88" name="Rectangle 2"/>
          <p:cNvSpPr/>
          <p:nvPr>
            <p:ph type="title" idx="4294967295"/>
          </p:nvPr>
        </p:nvSpPr>
        <p:spPr>
          <a:xfrm>
            <a:off x="990600" y="404813"/>
            <a:ext cx="3005138" cy="38735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br>
              <a:rPr lang="zh-CN" altLang="en-US" sz="2800" b="1">
                <a:ea typeface="楷体" panose="02010609060101010101" charset="-122"/>
              </a:rPr>
            </a:br>
            <a:endParaRPr lang="zh-CN" altLang="en-US" sz="2800" b="1">
              <a:ea typeface="楷体" panose="02010609060101010101" charset="-122"/>
            </a:endParaRPr>
          </a:p>
        </p:txBody>
      </p:sp>
      <p:sp>
        <p:nvSpPr>
          <p:cNvPr id="2189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 b="0">
                <a:ea typeface="楷体" panose="02010609060101010101" charset="-122"/>
              </a:rPr>
              <a:t>10</a:t>
            </a:r>
            <a:r>
              <a:rPr lang="zh-CN" altLang="en-US" b="0">
                <a:ea typeface="楷体" panose="02010609060101010101" charset="-122"/>
              </a:rPr>
              <a:t>、</a:t>
            </a:r>
            <a:r>
              <a:rPr lang="zh-CN" altLang="en-US">
                <a:ea typeface="楷体" panose="02010609060101010101" charset="-122"/>
              </a:rPr>
              <a:t>袜子不能有脱丝。时装设计师们都认为，肉色作为商界着装是最适合的。为保险起见，你应在包里放一双备用，以免脱丝能及时更换。另外，不论你的腿有多漂亮，都不应在面试时露着光腿。</a:t>
            </a:r>
            <a:endParaRPr lang="zh-CN" altLang="en-US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23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92" name="Rectangle 2"/>
          <p:cNvSpPr/>
          <p:nvPr>
            <p:ph type="title" idx="4294967295"/>
          </p:nvPr>
        </p:nvSpPr>
        <p:spPr>
          <a:xfrm>
            <a:off x="990600" y="228600"/>
            <a:ext cx="5310188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面试着装要注意的</a:t>
            </a:r>
            <a:r>
              <a:rPr lang="en-US" altLang="zh-CN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N</a:t>
            </a:r>
            <a:r>
              <a:rPr lang="zh-CN" altLang="en-US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个细节</a:t>
            </a:r>
            <a:endParaRPr lang="zh-CN" altLang="en-US" b="1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193" name="Rectangle 3"/>
          <p:cNvSpPr/>
          <p:nvPr>
            <p:ph type="body" idx="4294967295"/>
          </p:nvPr>
        </p:nvSpPr>
        <p:spPr>
          <a:xfrm>
            <a:off x="4787900" y="1066800"/>
            <a:ext cx="38989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>
                <a:ea typeface="楷体" panose="02010609060101010101" charset="-122"/>
              </a:rPr>
              <a:t>11</a:t>
            </a:r>
            <a:r>
              <a:rPr lang="zh-CN" altLang="en-US">
                <a:ea typeface="楷体" panose="02010609060101010101" charset="-122"/>
              </a:rPr>
              <a:t>、眼镜。眼镜会使一些人外表增色，也可能使一些人显得不协调。尽量选择适合自己的镜框，式样宜新为好。另外，千万不可戴太阳镜（护目镜）去面试，当然更不能戴反光镜。假如你非戴眼镜不可，可选择隐形眼镜。 </a:t>
            </a: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194" name="Picture 6" descr="girl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1052513"/>
            <a:ext cx="3810000" cy="40259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24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197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个细节</a:t>
            </a:r>
            <a:endParaRPr lang="zh-CN" altLang="en-US" sz="2800" b="1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198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>
                <a:ea typeface="楷体" panose="02010609060101010101" charset="-122"/>
              </a:rPr>
              <a:t>12</a:t>
            </a:r>
            <a:r>
              <a:rPr lang="zh-CN" altLang="en-US">
                <a:ea typeface="楷体" panose="02010609060101010101" charset="-122"/>
              </a:rPr>
              <a:t>、发型</a:t>
            </a:r>
            <a:br>
              <a:rPr lang="zh-CN" altLang="en-US">
                <a:ea typeface="楷体" panose="02010609060101010101" charset="-122"/>
              </a:rPr>
            </a:br>
            <a:r>
              <a:rPr lang="zh-CN" altLang="en-US">
                <a:ea typeface="楷体" panose="02010609060101010101" charset="-122"/>
              </a:rPr>
              <a:t>     头发在整个仪容中是十分重要的组成部分。保证头发是干净清洁的，仔细梳理。如果是长发，就把它盘起来，或者其他看起来专业舒服的发型，不要让自己看起来好象刚刚起床或者从派对回来。</a:t>
            </a:r>
            <a:br>
              <a:rPr lang="zh-CN" altLang="en-US">
                <a:ea typeface="楷体" panose="02010609060101010101" charset="-122"/>
              </a:rPr>
            </a:br>
            <a:endParaRPr lang="zh-CN" altLang="en-US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25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01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个细节</a:t>
            </a:r>
            <a:endParaRPr lang="zh-CN" altLang="en-US" sz="2800" b="1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202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 </a:t>
            </a:r>
            <a:r>
              <a:rPr lang="en-US" altLang="zh-CN">
                <a:ea typeface="楷体" panose="02010609060101010101" charset="-122"/>
              </a:rPr>
              <a:t>13</a:t>
            </a:r>
            <a:r>
              <a:rPr lang="zh-CN" altLang="en-US">
                <a:ea typeface="楷体" panose="02010609060101010101" charset="-122"/>
              </a:rPr>
              <a:t>、香水  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  <a:buNone/>
            </a:pPr>
            <a:r>
              <a:rPr lang="zh-CN" altLang="en-US">
                <a:ea typeface="楷体" panose="02010609060101010101" charset="-122"/>
              </a:rPr>
              <a:t>   选择香水要与自身的气质相配，香味宜淡，闻上去要给人以舒畅的感觉。 </a:t>
            </a: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203" name="Picture 4" descr="07_11_19m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700" y="2276475"/>
            <a:ext cx="2695575" cy="381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26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06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个细节</a:t>
            </a:r>
            <a:endParaRPr lang="zh-CN" altLang="en-US" sz="2800" b="1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207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en-US" altLang="zh-CN">
                <a:ea typeface="楷体" panose="02010609060101010101" charset="-122"/>
              </a:rPr>
              <a:t>14</a:t>
            </a:r>
            <a:r>
              <a:rPr lang="zh-CN" altLang="en-US">
                <a:ea typeface="楷体" panose="02010609060101010101" charset="-122"/>
              </a:rPr>
              <a:t>、注意手和指甲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　　女人的手通常是其气质外观的一个方面。为充分显示其魅力，应保持干净，指甲应修剪好，千万不要留长长的指甲，另外不要涂艳丽的指甲油。因为长指甲会使人联想起你是什么都不干的大小姐。</a:t>
            </a:r>
            <a:endParaRPr lang="zh-CN" altLang="en-US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27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10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白衬衣：朴实 简单</a:t>
            </a:r>
            <a:endParaRPr lang="zh-CN" altLang="en-US" sz="2800" b="1">
              <a:solidFill>
                <a:srgbClr val="255321"/>
              </a:solidFill>
              <a:ea typeface="楷体" panose="02010609060101010101" charset="-122"/>
            </a:endParaRPr>
          </a:p>
        </p:txBody>
      </p:sp>
      <p:sp>
        <p:nvSpPr>
          <p:cNvPr id="2211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endParaRPr>
              <a:ea typeface="楷体" panose="02010609060101010101" charset="-122"/>
            </a:endParaRPr>
          </a:p>
        </p:txBody>
      </p:sp>
      <p:pic>
        <p:nvPicPr>
          <p:cNvPr id="2212" name="Picture 4" descr="20074171220137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1052513"/>
            <a:ext cx="6769100" cy="46021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28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15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黑与灰：成熟 稳重</a:t>
            </a:r>
            <a:endParaRPr lang="zh-CN" altLang="en-US" sz="2800" b="1">
              <a:solidFill>
                <a:srgbClr val="255321"/>
              </a:solidFill>
              <a:ea typeface="楷体" panose="02010609060101010101" charset="-122"/>
            </a:endParaRPr>
          </a:p>
        </p:txBody>
      </p:sp>
      <p:sp>
        <p:nvSpPr>
          <p:cNvPr id="2216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endParaRPr>
              <a:ea typeface="楷体" panose="02010609060101010101" charset="-122"/>
            </a:endParaRPr>
          </a:p>
        </p:txBody>
      </p:sp>
      <p:pic>
        <p:nvPicPr>
          <p:cNvPr id="2217" name="Picture 4" descr="20074171220142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981075"/>
            <a:ext cx="6553200" cy="44561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29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20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小外套：知性气质</a:t>
            </a:r>
            <a:br>
              <a:rPr lang="zh-CN" altLang="en-US" sz="2800">
                <a:ea typeface="楷体" panose="02010609060101010101" charset="-122"/>
              </a:rPr>
            </a:br>
            <a:endParaRPr lang="zh-CN" altLang="en-US" sz="2800">
              <a:ea typeface="楷体" panose="02010609060101010101" charset="-122"/>
            </a:endParaRPr>
          </a:p>
        </p:txBody>
      </p:sp>
      <p:sp>
        <p:nvSpPr>
          <p:cNvPr id="2221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endParaRPr>
              <a:ea typeface="楷体" panose="02010609060101010101" charset="-122"/>
            </a:endParaRPr>
          </a:p>
        </p:txBody>
      </p:sp>
      <p:pic>
        <p:nvPicPr>
          <p:cNvPr id="2222" name="Picture 4" descr="20074171220144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88" y="1052513"/>
            <a:ext cx="5545137" cy="37703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30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25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ea typeface="楷体" panose="02010609060101010101" charset="-122"/>
              </a:rPr>
              <a:t>及膝裙：温婉女人味</a:t>
            </a:r>
            <a:br>
              <a:rPr lang="zh-CN" altLang="en-US" sz="2800">
                <a:solidFill>
                  <a:srgbClr val="255321"/>
                </a:solidFill>
                <a:ea typeface="楷体" panose="02010609060101010101" charset="-122"/>
              </a:rPr>
            </a:br>
            <a:endParaRPr lang="zh-CN" altLang="en-US" sz="2800">
              <a:solidFill>
                <a:srgbClr val="255321"/>
              </a:solidFill>
              <a:ea typeface="楷体" panose="02010609060101010101" charset="-122"/>
            </a:endParaRPr>
          </a:p>
        </p:txBody>
      </p:sp>
      <p:sp>
        <p:nvSpPr>
          <p:cNvPr id="2226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endParaRPr>
              <a:ea typeface="楷体" panose="02010609060101010101" charset="-122"/>
            </a:endParaRPr>
          </a:p>
        </p:txBody>
      </p:sp>
      <p:pic>
        <p:nvPicPr>
          <p:cNvPr id="2227" name="Picture 4" descr="20074171220153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1052513"/>
            <a:ext cx="6696075" cy="45529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31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30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     爱美之心人皆有之，但对于求职者而言，其服饰除了要符合一般社交场合服饰的共同要求外，更要注重和突出服饰的职业特点，使你的着装打扮与你应聘的职业相称，给人一种鲜明的职业形象的感觉。如你拟应聘的职业是教师、工程师、干部等岗位，打扮就不能过分华丽、过分时髦，而应该选择庄重、索雅、大方的着装，以显示出稳重、文雅、严谨的职业形象；如果你拟应聘的职业是导游、公关、服务等岗位，你就可以选择华美、时髦的着装，以表现活泼、热情的职业特点。</a:t>
            </a:r>
            <a:endParaRPr lang="zh-CN" altLang="en-US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 baseline="0"/>
              <a:t>2020/12/2</a:t>
            </a:r>
            <a:endParaRPr lang="en-US" altLang="zh-CN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baseline="0"/>
              <a:t>32</a:t>
            </a:fld>
            <a:endParaRPr lang="zh-CN" altLang="en-US" sz="1000" u="none" baseline="0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33" name="Rectangle 2"/>
          <p:cNvSpPr/>
          <p:nvPr>
            <p:ph type="ctrTitle" idx="4294967295"/>
          </p:nvPr>
        </p:nvSpPr>
        <p:spPr>
          <a:xfrm>
            <a:off x="571500" y="3162300"/>
            <a:ext cx="7124700" cy="381000"/>
          </a:xfrm>
          <a:noFill/>
        </p:spPr>
        <p:txBody>
          <a:bodyPr wrap="square" lIns="91440" tIns="45720" rIns="91440" bIns="45720" anchor="ctr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0" i="0" u="none">
                <a:solidFill>
                  <a:srgbClr val="000000"/>
                </a:solidFill>
                <a:latin typeface="Verdana"/>
                <a:ea typeface="Arial" pitchFamily="34" charset="0"/>
              </a:defRPr>
            </a:lvl1pPr>
          </a:lstStyle>
          <a:p>
            <a:pPr lvl="0" algn="l" eaLnBrk="1" hangingPunct="1"/>
            <a:endParaRPr sz="3800" b="1">
              <a:solidFill>
                <a:schemeClr val="tx1"/>
              </a:solidFill>
              <a:ea typeface="楷体" panose="02010609060101010101" charset="-122"/>
            </a:endParaRPr>
          </a:p>
        </p:txBody>
      </p:sp>
      <p:sp>
        <p:nvSpPr>
          <p:cNvPr id="2234" name="Rectangle 3"/>
          <p:cNvSpPr/>
          <p:nvPr>
            <p:ph type="subTitle" idx="4294967295"/>
          </p:nvPr>
        </p:nvSpPr>
        <p:spPr>
          <a:xfrm>
            <a:off x="-2124075" y="1196975"/>
            <a:ext cx="5545138" cy="1152525"/>
          </a:xfrm>
        </p:spPr>
        <p:txBody>
          <a:bodyPr wrap="square" lIns="91440" tIns="45720" rIns="91440" bIns="45720" anchor="b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None/>
              <a:defRPr sz="2800" b="1" i="0" u="none">
                <a:solidFill>
                  <a:schemeClr val="tx1"/>
                </a:solidFill>
                <a:latin typeface="Verdana"/>
                <a:ea typeface="Arial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None/>
              <a:defRPr sz="28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4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2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marL="0" lvl="0" indent="0" algn="r" eaLnBrk="1" hangingPunct="1">
              <a:buClr>
                <a:schemeClr val="tx1"/>
              </a:buClr>
            </a:pPr>
            <a:r>
              <a:rPr lang="zh-CN" altLang="en-US" sz="6000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男生篇</a:t>
            </a:r>
            <a:endParaRPr lang="zh-CN" altLang="en-US" sz="6000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pic>
        <p:nvPicPr>
          <p:cNvPr id="2235" name="Picture 4" descr="n20071201192713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613" y="2565400"/>
            <a:ext cx="3816350" cy="35544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2020/12/2</a:t>
            </a:r>
            <a:endParaRPr lang="en-US" altLang="zh-CN" sz="1000" b="1" u="none">
              <a:solidFill>
                <a:srgbClr val="5F5F5F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LOGO</a:t>
            </a:r>
            <a:endParaRPr lang="en-US" altLang="zh-CN" sz="2000" b="1" i="1" u="none">
              <a:solidFill>
                <a:schemeClr val="tx2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33</a:t>
            </a:fld>
            <a:endParaRPr lang="zh-CN" altLang="en-US" sz="1000" u="none">
              <a:solidFill>
                <a:srgbClr val="000000"/>
              </a:solidFill>
              <a:latin typeface="Verdana"/>
              <a:ea typeface="宋体" panose="02010600030101010101" pitchFamily="2" charset="-122"/>
            </a:endParaRPr>
          </a:p>
        </p:txBody>
      </p:sp>
      <p:sp>
        <p:nvSpPr>
          <p:cNvPr id="2238" name="Rectangle 2"/>
          <p:cNvSpPr/>
          <p:nvPr>
            <p:ph type="title" idx="4294967295"/>
          </p:nvPr>
        </p:nvSpPr>
        <p:spPr>
          <a:xfrm>
            <a:off x="990600" y="228600"/>
            <a:ext cx="4495800" cy="56356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面试着装要注意的</a:t>
            </a:r>
            <a:r>
              <a:rPr lang="en-US" altLang="zh-CN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N</a:t>
            </a:r>
            <a:r>
              <a:rPr lang="zh-CN" altLang="en-US" sz="2800" b="1">
                <a:solidFill>
                  <a:srgbClr val="255321"/>
                </a:solidFill>
                <a:latin typeface="黑体" panose="02010609060101010101" pitchFamily="2" charset="-122"/>
                <a:ea typeface="楷体" panose="02010609060101010101" charset="-122"/>
              </a:rPr>
              <a:t>个细节</a:t>
            </a:r>
            <a:endParaRPr lang="zh-CN" altLang="en-US" sz="2800" b="1">
              <a:solidFill>
                <a:srgbClr val="255321"/>
              </a:solidFill>
              <a:latin typeface="黑体" panose="02010609060101010101" pitchFamily="2" charset="-122"/>
              <a:ea typeface="楷体" panose="02010609060101010101" charset="-122"/>
            </a:endParaRPr>
          </a:p>
        </p:txBody>
      </p:sp>
      <p:sp>
        <p:nvSpPr>
          <p:cNvPr id="2239" name="Rectangle 3"/>
          <p:cNvSpPr/>
          <p:nvPr>
            <p:ph type="body" idx="4294967295"/>
          </p:nvPr>
        </p:nvSpPr>
        <p:spPr>
          <a:xfrm>
            <a:off x="457200" y="1066800"/>
            <a:ext cx="8229600" cy="53340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tx1"/>
              </a:buClr>
              <a:buNone/>
            </a:pPr>
            <a:r>
              <a:rPr lang="zh-CN" altLang="en-US">
                <a:ea typeface="楷体" panose="02010609060101010101" charset="-122"/>
              </a:rPr>
              <a:t>男士面试着装以西装为上选，原因有三：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第一：显示出对本次面试的重视，正规化的着装赢得考官的好感。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第二：西装比较容易出效果。西装直线型的设计可以让男士显示出笔挺的身姿。</a:t>
            </a:r>
            <a:endParaRPr lang="zh-CN" altLang="en-US">
              <a:ea typeface="楷体" panose="02010609060101010101" charset="-122"/>
            </a:endParaRPr>
          </a:p>
          <a:p>
            <a:pPr eaLnBrk="1" hangingPunct="1">
              <a:buClr>
                <a:schemeClr val="tx1"/>
              </a:buClr>
            </a:pPr>
            <a:r>
              <a:rPr lang="zh-CN" altLang="en-US">
                <a:ea typeface="楷体" panose="02010609060101010101" charset="-122"/>
              </a:rPr>
              <a:t>第三：购买方便，颜色搭配简单。</a:t>
            </a:r>
            <a:endParaRPr lang="zh-CN" altLang="en-US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https://d.book118.com/546113215003010042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漂亮的绿色叶脉底纹PPT模板">
  <a:themeElements>
    <a:clrScheme name="漂亮的绿色叶脉底纹PPT模板 2">
      <a:dk1>
        <a:srgbClr val="2A4C41"/>
      </a:dk1>
      <a:lt1>
        <a:srgbClr val="FFFFFF"/>
      </a:lt1>
      <a:dk2>
        <a:srgbClr val="000000"/>
      </a:dk2>
      <a:lt2>
        <a:srgbClr val="DDDDDD"/>
      </a:lt2>
      <a:accent1>
        <a:srgbClr val="42A693"/>
      </a:accent1>
      <a:accent2>
        <a:srgbClr val="BDC761"/>
      </a:accent2>
      <a:accent3>
        <a:srgbClr val="FFFFFF"/>
      </a:accent3>
      <a:accent4>
        <a:srgbClr val="224036"/>
      </a:accent4>
      <a:accent5>
        <a:srgbClr val="B0D0C8"/>
      </a:accent5>
      <a:accent6>
        <a:srgbClr val="ABB457"/>
      </a:accent6>
      <a:hlink>
        <a:srgbClr val="91CB65"/>
      </a:hlink>
      <a:folHlink>
        <a:srgbClr val="749BD4"/>
      </a:folHlink>
    </a:clrScheme>
    <a:fontScheme name="">
      <a:majorFont>
        <a:latin typeface="Verdana"/>
        <a:ea typeface="Arial"/>
        <a:cs typeface="Arial"/>
      </a:majorFont>
      <a:minorFont>
        <a:latin typeface="Verdana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漂亮的绿色叶脉底纹PPT模板 1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FFFFFF"/>
        </a:accent3>
        <a:accent4>
          <a:srgbClr val="223C6B"/>
        </a:accent4>
        <a:accent5>
          <a:srgbClr val="B3C6E5"/>
        </a:accent5>
        <a:accent6>
          <a:srgbClr val="A072C3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漂亮的绿色叶脉底纹PPT模板 2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FFFFFF"/>
        </a:accent3>
        <a:accent4>
          <a:srgbClr val="224036"/>
        </a:accent4>
        <a:accent5>
          <a:srgbClr val="B0D0C8"/>
        </a:accent5>
        <a:accent6>
          <a:srgbClr val="ABB457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漂亮的绿色叶脉底纹PPT模板 3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FFFFFF"/>
        </a:accent3>
        <a:accent4>
          <a:srgbClr val="68462D"/>
        </a:accent4>
        <a:accent5>
          <a:srgbClr val="EABCAA"/>
        </a:accent5>
        <a:accent6>
          <a:srgbClr val="CFB03D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漂亮的绿色叶脉底纹PPT模板">
  <a:themeElements>
    <a:clrScheme name="漂亮的绿色叶脉底纹PPT模板 2">
      <a:dk1>
        <a:srgbClr val="2A4C41"/>
      </a:dk1>
      <a:lt1>
        <a:srgbClr val="FFFFFF"/>
      </a:lt1>
      <a:dk2>
        <a:srgbClr val="000000"/>
      </a:dk2>
      <a:lt2>
        <a:srgbClr val="DDDDDD"/>
      </a:lt2>
      <a:accent1>
        <a:srgbClr val="42A693"/>
      </a:accent1>
      <a:accent2>
        <a:srgbClr val="BDC761"/>
      </a:accent2>
      <a:accent3>
        <a:srgbClr val="FFFFFF"/>
      </a:accent3>
      <a:accent4>
        <a:srgbClr val="224036"/>
      </a:accent4>
      <a:accent5>
        <a:srgbClr val="B0D0C8"/>
      </a:accent5>
      <a:accent6>
        <a:srgbClr val="ABB457"/>
      </a:accent6>
      <a:hlink>
        <a:srgbClr val="91CB65"/>
      </a:hlink>
      <a:folHlink>
        <a:srgbClr val="749BD4"/>
      </a:folHlink>
    </a:clrScheme>
    <a:fontScheme name="">
      <a:majorFont>
        <a:latin typeface="Verdana"/>
        <a:ea typeface="Arial"/>
        <a:cs typeface="Arial"/>
      </a:majorFont>
      <a:minorFont>
        <a:latin typeface="Verdana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漂亮的绿色叶脉底纹PPT模板 1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FFFFFF"/>
        </a:accent3>
        <a:accent4>
          <a:srgbClr val="223C6B"/>
        </a:accent4>
        <a:accent5>
          <a:srgbClr val="B3C6E5"/>
        </a:accent5>
        <a:accent6>
          <a:srgbClr val="A072C3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漂亮的绿色叶脉底纹PPT模板 2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FFFFFF"/>
        </a:accent3>
        <a:accent4>
          <a:srgbClr val="224036"/>
        </a:accent4>
        <a:accent5>
          <a:srgbClr val="B0D0C8"/>
        </a:accent5>
        <a:accent6>
          <a:srgbClr val="ABB457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漂亮的绿色叶脉底纹PPT模板 3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FFFFFF"/>
        </a:accent3>
        <a:accent4>
          <a:srgbClr val="68462D"/>
        </a:accent4>
        <a:accent5>
          <a:srgbClr val="EABCAA"/>
        </a:accent5>
        <a:accent6>
          <a:srgbClr val="CFB03D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87E"/>
        </a:dk1>
        <a:lt1>
          <a:srgbClr val="FFFFFF"/>
        </a:lt1>
        <a:dk2>
          <a:srgbClr val="000000"/>
        </a:dk2>
        <a:lt2>
          <a:srgbClr val="DDDDDD"/>
        </a:lt2>
        <a:accent1>
          <a:srgbClr val="508ED2"/>
        </a:accent1>
        <a:accent2>
          <a:srgbClr val="B17F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9C5DF"/>
        </a:hlink>
        <a:folHlink>
          <a:srgbClr val="D6D4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A4C41"/>
        </a:dk1>
        <a:lt1>
          <a:srgbClr val="FFFFFF"/>
        </a:lt1>
        <a:dk2>
          <a:srgbClr val="000000"/>
        </a:dk2>
        <a:lt2>
          <a:srgbClr val="DDDDDD"/>
        </a:lt2>
        <a:accent1>
          <a:srgbClr val="42A693"/>
        </a:accent1>
        <a:accent2>
          <a:srgbClr val="BDC76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CB65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7B5437"/>
        </a:dk1>
        <a:lt1>
          <a:srgbClr val="FFFFFF"/>
        </a:lt1>
        <a:dk2>
          <a:srgbClr val="000000"/>
        </a:dk2>
        <a:lt2>
          <a:srgbClr val="DDDDDD"/>
        </a:lt2>
        <a:accent1>
          <a:srgbClr val="DA740E"/>
        </a:accent1>
        <a:accent2>
          <a:srgbClr val="E4C2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3D15F"/>
        </a:hlink>
        <a:folHlink>
          <a:srgbClr val="749BD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183</Paragraphs>
  <Slides>34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3">
      <vt:lpstr>Arial</vt:lpstr>
      <vt:lpstr>Calibri</vt:lpstr>
      <vt:lpstr>Verdana</vt:lpstr>
      <vt:lpstr>宋体</vt:lpstr>
      <vt:lpstr>Wingdings</vt:lpstr>
      <vt:lpstr>楷体</vt:lpstr>
      <vt:lpstr>黑体</vt:lpstr>
      <vt:lpstr>楷体_GB2312</vt:lpstr>
      <vt:lpstr>Office Theme</vt:lpstr>
      <vt:lpstr>       </vt:lpstr>
      <vt:lpstr>求职面试礼仪</vt:lpstr>
      <vt:lpstr>PowerPoint Presentation</vt:lpstr>
      <vt:lpstr>PowerPoint Presentation</vt:lpstr>
      <vt:lpstr>PowerPoint Presentation</vt:lpstr>
      <vt:lpstr>PowerPoint Presentation</vt:lpstr>
      <vt:lpstr>面试前的准备礼仪 </vt:lpstr>
      <vt:lpstr>面试前的准备礼仪 </vt:lpstr>
      <vt:lpstr>面试前的准备礼仪 </vt:lpstr>
      <vt:lpstr>面试前的准备礼仪 </vt:lpstr>
      <vt:lpstr>面试着装礼仪 </vt:lpstr>
      <vt:lpstr>PowerPoint Presentation</vt:lpstr>
      <vt:lpstr>面试着装要注意的N个细节 </vt:lpstr>
      <vt:lpstr>PowerPoint Presentation</vt:lpstr>
      <vt:lpstr>PowerPoint Presentation</vt:lpstr>
      <vt:lpstr>PowerPoint Presentation</vt:lpstr>
      <vt:lpstr>PowerPoint Presentation</vt:lpstr>
      <vt:lpstr>面试着装要注意的N个细节</vt:lpstr>
      <vt:lpstr>PowerPoint Presentation</vt:lpstr>
      <vt:lpstr>PowerPoint Presentation</vt:lpstr>
      <vt:lpstr>面试着装要注意的N个细节</vt:lpstr>
      <vt:lpstr/>
      <vt:lpstr>面试着装要注意的N个细节</vt:lpstr>
      <vt:lpstr>面试着装要注意的N个细节</vt:lpstr>
      <vt:lpstr>面试着装要注意的N个细节</vt:lpstr>
      <vt:lpstr>面试着装要注意的N个细节</vt:lpstr>
      <vt:lpstr>白衬衣：朴实 简单</vt:lpstr>
      <vt:lpstr>黑与灰：成熟 稳重</vt:lpstr>
      <vt:lpstr>小外套：知性气质</vt:lpstr>
      <vt:lpstr>及膝裙：温婉女人味</vt:lpstr>
      <vt:lpstr>PowerPoint Presentation</vt:lpstr>
      <vt:lpstr>PowerPoint Presentation</vt:lpstr>
      <vt:lpstr>面试着装要注意的N个细节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2024-09-09T05:04:05.592</cp:lastPrinted>
  <dcterms:created xsi:type="dcterms:W3CDTF">2024-09-08T21:04:05Z</dcterms:created>
  <dcterms:modified xsi:type="dcterms:W3CDTF">2024-09-08T21:04:07Z</dcterms:modified>
</cp:coreProperties>
</file>